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136"/>
  </p:notesMasterIdLst>
  <p:handoutMasterIdLst>
    <p:handoutMasterId r:id="rId137"/>
  </p:handoutMasterIdLst>
  <p:sldIdLst>
    <p:sldId id="859" r:id="rId2"/>
    <p:sldId id="263" r:id="rId3"/>
    <p:sldId id="390" r:id="rId4"/>
    <p:sldId id="745" r:id="rId5"/>
    <p:sldId id="732" r:id="rId6"/>
    <p:sldId id="391" r:id="rId7"/>
    <p:sldId id="393" r:id="rId8"/>
    <p:sldId id="733" r:id="rId9"/>
    <p:sldId id="752" r:id="rId10"/>
    <p:sldId id="394" r:id="rId11"/>
    <p:sldId id="753" r:id="rId12"/>
    <p:sldId id="756" r:id="rId13"/>
    <p:sldId id="734" r:id="rId14"/>
    <p:sldId id="735" r:id="rId15"/>
    <p:sldId id="757" r:id="rId16"/>
    <p:sldId id="398" r:id="rId17"/>
    <p:sldId id="399" r:id="rId18"/>
    <p:sldId id="400" r:id="rId19"/>
    <p:sldId id="860" r:id="rId20"/>
    <p:sldId id="401" r:id="rId21"/>
    <p:sldId id="861" r:id="rId22"/>
    <p:sldId id="402" r:id="rId23"/>
    <p:sldId id="862" r:id="rId24"/>
    <p:sldId id="405" r:id="rId25"/>
    <p:sldId id="758" r:id="rId26"/>
    <p:sldId id="872" r:id="rId27"/>
    <p:sldId id="759" r:id="rId28"/>
    <p:sldId id="750" r:id="rId29"/>
    <p:sldId id="408" r:id="rId30"/>
    <p:sldId id="410" r:id="rId31"/>
    <p:sldId id="737" r:id="rId32"/>
    <p:sldId id="873" r:id="rId33"/>
    <p:sldId id="411" r:id="rId34"/>
    <p:sldId id="751" r:id="rId35"/>
    <p:sldId id="762" r:id="rId36"/>
    <p:sldId id="863" r:id="rId37"/>
    <p:sldId id="763" r:id="rId38"/>
    <p:sldId id="739" r:id="rId39"/>
    <p:sldId id="764" r:id="rId40"/>
    <p:sldId id="765" r:id="rId41"/>
    <p:sldId id="766" r:id="rId42"/>
    <p:sldId id="767" r:id="rId43"/>
    <p:sldId id="769" r:id="rId44"/>
    <p:sldId id="770" r:id="rId45"/>
    <p:sldId id="864" r:id="rId46"/>
    <p:sldId id="771" r:id="rId47"/>
    <p:sldId id="772" r:id="rId48"/>
    <p:sldId id="773" r:id="rId49"/>
    <p:sldId id="774" r:id="rId50"/>
    <p:sldId id="775" r:id="rId51"/>
    <p:sldId id="778" r:id="rId52"/>
    <p:sldId id="865" r:id="rId53"/>
    <p:sldId id="779" r:id="rId54"/>
    <p:sldId id="781" r:id="rId55"/>
    <p:sldId id="782" r:id="rId56"/>
    <p:sldId id="783" r:id="rId57"/>
    <p:sldId id="785" r:id="rId58"/>
    <p:sldId id="786" r:id="rId59"/>
    <p:sldId id="866" r:id="rId60"/>
    <p:sldId id="787" r:id="rId61"/>
    <p:sldId id="788" r:id="rId62"/>
    <p:sldId id="789" r:id="rId63"/>
    <p:sldId id="790" r:id="rId64"/>
    <p:sldId id="791" r:id="rId65"/>
    <p:sldId id="867" r:id="rId66"/>
    <p:sldId id="792" r:id="rId67"/>
    <p:sldId id="795" r:id="rId68"/>
    <p:sldId id="796" r:id="rId69"/>
    <p:sldId id="797" r:id="rId70"/>
    <p:sldId id="798" r:id="rId71"/>
    <p:sldId id="799" r:id="rId72"/>
    <p:sldId id="868" r:id="rId73"/>
    <p:sldId id="800" r:id="rId74"/>
    <p:sldId id="801" r:id="rId75"/>
    <p:sldId id="802" r:id="rId76"/>
    <p:sldId id="870" r:id="rId77"/>
    <p:sldId id="869" r:id="rId78"/>
    <p:sldId id="874" r:id="rId79"/>
    <p:sldId id="803" r:id="rId80"/>
    <p:sldId id="804" r:id="rId81"/>
    <p:sldId id="805" r:id="rId82"/>
    <p:sldId id="806" r:id="rId83"/>
    <p:sldId id="807" r:id="rId84"/>
    <p:sldId id="808" r:id="rId85"/>
    <p:sldId id="809" r:id="rId86"/>
    <p:sldId id="810" r:id="rId87"/>
    <p:sldId id="811" r:id="rId88"/>
    <p:sldId id="812" r:id="rId89"/>
    <p:sldId id="813" r:id="rId90"/>
    <p:sldId id="814" r:id="rId91"/>
    <p:sldId id="815" r:id="rId92"/>
    <p:sldId id="816" r:id="rId93"/>
    <p:sldId id="817" r:id="rId94"/>
    <p:sldId id="818" r:id="rId95"/>
    <p:sldId id="819" r:id="rId96"/>
    <p:sldId id="820" r:id="rId97"/>
    <p:sldId id="821" r:id="rId98"/>
    <p:sldId id="822" r:id="rId99"/>
    <p:sldId id="823" r:id="rId100"/>
    <p:sldId id="824" r:id="rId101"/>
    <p:sldId id="825" r:id="rId102"/>
    <p:sldId id="826" r:id="rId103"/>
    <p:sldId id="827" r:id="rId104"/>
    <p:sldId id="829" r:id="rId105"/>
    <p:sldId id="830" r:id="rId106"/>
    <p:sldId id="831" r:id="rId107"/>
    <p:sldId id="832" r:id="rId108"/>
    <p:sldId id="833" r:id="rId109"/>
    <p:sldId id="834" r:id="rId110"/>
    <p:sldId id="835" r:id="rId111"/>
    <p:sldId id="836" r:id="rId112"/>
    <p:sldId id="837" r:id="rId113"/>
    <p:sldId id="838" r:id="rId114"/>
    <p:sldId id="839" r:id="rId115"/>
    <p:sldId id="840" r:id="rId116"/>
    <p:sldId id="841" r:id="rId117"/>
    <p:sldId id="871" r:id="rId118"/>
    <p:sldId id="842" r:id="rId119"/>
    <p:sldId id="843" r:id="rId120"/>
    <p:sldId id="844" r:id="rId121"/>
    <p:sldId id="845" r:id="rId122"/>
    <p:sldId id="846" r:id="rId123"/>
    <p:sldId id="847" r:id="rId124"/>
    <p:sldId id="848" r:id="rId125"/>
    <p:sldId id="849" r:id="rId126"/>
    <p:sldId id="850" r:id="rId127"/>
    <p:sldId id="851" r:id="rId128"/>
    <p:sldId id="852" r:id="rId129"/>
    <p:sldId id="853" r:id="rId130"/>
    <p:sldId id="854" r:id="rId131"/>
    <p:sldId id="855" r:id="rId132"/>
    <p:sldId id="856" r:id="rId133"/>
    <p:sldId id="857" r:id="rId134"/>
    <p:sldId id="858" r:id="rId135"/>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00CC"/>
    <a:srgbClr val="FF0000"/>
    <a:srgbClr val="008000"/>
    <a:srgbClr val="0000FF"/>
    <a:srgbClr val="CC0066"/>
    <a:srgbClr val="FFFF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3" autoAdjust="0"/>
    <p:restoredTop sz="99077" autoAdjust="0"/>
  </p:normalViewPr>
  <p:slideViewPr>
    <p:cSldViewPr>
      <p:cViewPr varScale="1">
        <p:scale>
          <a:sx n="81" d="100"/>
          <a:sy n="81" d="100"/>
        </p:scale>
        <p:origin x="68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638"/>
    </p:cViewPr>
  </p:sorterViewPr>
  <p:notesViewPr>
    <p:cSldViewPr>
      <p:cViewPr varScale="1">
        <p:scale>
          <a:sx n="56" d="100"/>
          <a:sy n="56" d="100"/>
        </p:scale>
        <p:origin x="-133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75779"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75780"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7578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2EC2CFF-F9CD-40E1-A014-3F90E6BED997}" type="slidenum">
              <a:rPr lang="en-US" altLang="zh-CN"/>
              <a:pPr>
                <a:defRPr/>
              </a:pPr>
              <a:t>‹#›</a:t>
            </a:fld>
            <a:endParaRPr lang="en-US" altLang="zh-CN"/>
          </a:p>
        </p:txBody>
      </p:sp>
    </p:spTree>
    <p:extLst>
      <p:ext uri="{BB962C8B-B14F-4D97-AF65-F5344CB8AC3E}">
        <p14:creationId xmlns:p14="http://schemas.microsoft.com/office/powerpoint/2010/main" val="39425370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70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GreekS" panose="00000400000000000000" pitchFamily="2" charset="0"/>
              </a:defRPr>
            </a:lvl1pPr>
          </a:lstStyle>
          <a:p>
            <a:pPr>
              <a:defRPr/>
            </a:pPr>
            <a:endParaRPr lang="en-US" altLang="zh-CN"/>
          </a:p>
        </p:txBody>
      </p:sp>
      <p:sp>
        <p:nvSpPr>
          <p:cNvPr id="857091"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GreekS" panose="00000400000000000000" pitchFamily="2" charset="0"/>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57093"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857094"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GreekS" panose="00000400000000000000" pitchFamily="2" charset="0"/>
              </a:defRPr>
            </a:lvl1pPr>
          </a:lstStyle>
          <a:p>
            <a:pPr>
              <a:defRPr/>
            </a:pPr>
            <a:endParaRPr lang="en-US" altLang="zh-CN"/>
          </a:p>
        </p:txBody>
      </p:sp>
      <p:sp>
        <p:nvSpPr>
          <p:cNvPr id="857095"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GreekS" panose="00000400000000000000" pitchFamily="2" charset="0"/>
              </a:defRPr>
            </a:lvl1pPr>
          </a:lstStyle>
          <a:p>
            <a:pPr>
              <a:defRPr/>
            </a:pPr>
            <a:fld id="{49287BCA-4055-482B-A4E7-49472C1B8AAA}" type="slidenum">
              <a:rPr lang="en-US" altLang="zh-CN"/>
              <a:pPr>
                <a:defRPr/>
              </a:pPr>
              <a:t>‹#›</a:t>
            </a:fld>
            <a:endParaRPr lang="en-US" altLang="zh-CN"/>
          </a:p>
        </p:txBody>
      </p:sp>
    </p:spTree>
    <p:extLst>
      <p:ext uri="{BB962C8B-B14F-4D97-AF65-F5344CB8AC3E}">
        <p14:creationId xmlns:p14="http://schemas.microsoft.com/office/powerpoint/2010/main" val="29254268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9414177-D422-47FC-A2B6-8F9067FBC83A}" type="slidenum">
              <a:rPr lang="en-US" altLang="zh-CN" smtClean="0">
                <a:latin typeface="GreekS" panose="00000400000000000000" pitchFamily="2" charset="0"/>
              </a:rPr>
              <a:pPr/>
              <a:t>2</a:t>
            </a:fld>
            <a:endParaRPr lang="en-US" altLang="zh-CN" smtClean="0">
              <a:latin typeface="GreekS" panose="00000400000000000000" pitchFamily="2" charset="0"/>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069608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6797185-1077-4A8F-91A5-7F35CA649322}" type="slidenum">
              <a:rPr lang="en-US" altLang="zh-CN" smtClean="0">
                <a:latin typeface="GreekS" panose="00000400000000000000" pitchFamily="2" charset="0"/>
              </a:rPr>
              <a:pPr/>
              <a:t>11</a:t>
            </a:fld>
            <a:endParaRPr lang="en-US" altLang="zh-CN" smtClean="0">
              <a:latin typeface="GreekS" panose="00000400000000000000" pitchFamily="2"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970019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978A0D-543B-4202-BDC2-34A256E32396}" type="slidenum">
              <a:rPr lang="en-US" altLang="zh-CN" smtClean="0">
                <a:latin typeface="GreekS" panose="00000400000000000000" pitchFamily="2" charset="0"/>
              </a:rPr>
              <a:pPr/>
              <a:t>114</a:t>
            </a:fld>
            <a:endParaRPr lang="en-US" altLang="zh-CN" smtClean="0">
              <a:latin typeface="GreekS" panose="00000400000000000000" pitchFamily="2" charset="0"/>
            </a:endParaRPr>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07913833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07D7938-C7CB-4A04-ACB1-71A62563EEDF}" type="slidenum">
              <a:rPr lang="en-US" altLang="zh-CN" smtClean="0">
                <a:latin typeface="GreekS" panose="00000400000000000000" pitchFamily="2" charset="0"/>
              </a:rPr>
              <a:pPr/>
              <a:t>115</a:t>
            </a:fld>
            <a:endParaRPr lang="en-US" altLang="zh-CN" smtClean="0">
              <a:latin typeface="GreekS" panose="00000400000000000000" pitchFamily="2" charset="0"/>
            </a:endParaRPr>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2352340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2BD4614-09CA-415D-997D-EA6109183A10}" type="slidenum">
              <a:rPr lang="en-US" altLang="zh-CN" smtClean="0">
                <a:latin typeface="GreekS" panose="00000400000000000000" pitchFamily="2" charset="0"/>
              </a:rPr>
              <a:pPr/>
              <a:t>116</a:t>
            </a:fld>
            <a:endParaRPr lang="en-US" altLang="zh-CN" smtClean="0">
              <a:latin typeface="GreekS" panose="00000400000000000000" pitchFamily="2" charset="0"/>
            </a:endParaRPr>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9683788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A4099A5-065B-47D6-867F-88E663A63986}" type="slidenum">
              <a:rPr lang="en-US" altLang="zh-CN" smtClean="0">
                <a:latin typeface="GreekS" panose="00000400000000000000" pitchFamily="2" charset="0"/>
              </a:rPr>
              <a:pPr/>
              <a:t>118</a:t>
            </a:fld>
            <a:endParaRPr lang="en-US" altLang="zh-CN" smtClean="0">
              <a:latin typeface="GreekS" panose="00000400000000000000" pitchFamily="2" charset="0"/>
            </a:endParaRPr>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282185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D54C30E-D84A-4B61-BAE6-FA24615E3DED}" type="slidenum">
              <a:rPr lang="en-US" altLang="zh-CN" smtClean="0">
                <a:latin typeface="GreekS" panose="00000400000000000000" pitchFamily="2" charset="0"/>
              </a:rPr>
              <a:pPr/>
              <a:t>119</a:t>
            </a:fld>
            <a:endParaRPr lang="en-US" altLang="zh-CN" smtClean="0">
              <a:latin typeface="GreekS" panose="00000400000000000000" pitchFamily="2" charset="0"/>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11681272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39CF2E6-F748-48B8-8692-9A45057354F4}" type="slidenum">
              <a:rPr lang="en-US" altLang="zh-CN" smtClean="0">
                <a:latin typeface="GreekS" panose="00000400000000000000" pitchFamily="2" charset="0"/>
              </a:rPr>
              <a:pPr/>
              <a:t>120</a:t>
            </a:fld>
            <a:endParaRPr lang="en-US" altLang="zh-CN" smtClean="0">
              <a:latin typeface="GreekS" panose="00000400000000000000" pitchFamily="2" charset="0"/>
            </a:endParaRPr>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9973830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D625D38-D4A4-44E2-B228-4DFFE77AD1A0}" type="slidenum">
              <a:rPr lang="en-US" altLang="zh-CN" smtClean="0">
                <a:latin typeface="GreekS" panose="00000400000000000000" pitchFamily="2" charset="0"/>
              </a:rPr>
              <a:pPr/>
              <a:t>121</a:t>
            </a:fld>
            <a:endParaRPr lang="en-US" altLang="zh-CN" smtClean="0">
              <a:latin typeface="GreekS" panose="00000400000000000000" pitchFamily="2" charset="0"/>
            </a:endParaRPr>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02801106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1FD1508-F784-44F8-9B39-EB2AE62F402B}" type="slidenum">
              <a:rPr lang="en-US" altLang="zh-CN" smtClean="0">
                <a:latin typeface="GreekS" panose="00000400000000000000" pitchFamily="2" charset="0"/>
              </a:rPr>
              <a:pPr/>
              <a:t>122</a:t>
            </a:fld>
            <a:endParaRPr lang="en-US" altLang="zh-CN" smtClean="0">
              <a:latin typeface="GreekS" panose="00000400000000000000" pitchFamily="2" charset="0"/>
            </a:endParaRPr>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19562960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B59CA61-DDD6-4167-8209-203EE0471FC3}" type="slidenum">
              <a:rPr lang="en-US" altLang="zh-CN" smtClean="0">
                <a:latin typeface="GreekS" panose="00000400000000000000" pitchFamily="2" charset="0"/>
              </a:rPr>
              <a:pPr/>
              <a:t>123</a:t>
            </a:fld>
            <a:endParaRPr lang="en-US" altLang="zh-CN" smtClean="0">
              <a:latin typeface="GreekS" panose="00000400000000000000" pitchFamily="2" charset="0"/>
            </a:endParaRPr>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4378437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8532E4-DB61-47E5-8D4C-FBEDE1A3396D}" type="slidenum">
              <a:rPr lang="en-US" altLang="zh-CN" smtClean="0">
                <a:latin typeface="GreekS" panose="00000400000000000000" pitchFamily="2" charset="0"/>
              </a:rPr>
              <a:pPr/>
              <a:t>124</a:t>
            </a:fld>
            <a:endParaRPr lang="en-US" altLang="zh-CN" smtClean="0">
              <a:latin typeface="GreekS" panose="00000400000000000000" pitchFamily="2" charset="0"/>
            </a:endParaRPr>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276809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799D0A0-4E43-4114-B5CD-97414EE82484}" type="slidenum">
              <a:rPr lang="en-US" altLang="zh-CN" smtClean="0">
                <a:latin typeface="GreekS" panose="00000400000000000000" pitchFamily="2" charset="0"/>
              </a:rPr>
              <a:pPr/>
              <a:t>12</a:t>
            </a:fld>
            <a:endParaRPr lang="en-US" altLang="zh-CN" smtClean="0">
              <a:latin typeface="GreekS" panose="00000400000000000000" pitchFamily="2"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0995239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FF170F0-4F4C-43D7-AE20-9AF50F7D64D5}" type="slidenum">
              <a:rPr lang="en-US" altLang="zh-CN" smtClean="0">
                <a:latin typeface="GreekS" panose="00000400000000000000" pitchFamily="2" charset="0"/>
              </a:rPr>
              <a:pPr/>
              <a:t>125</a:t>
            </a:fld>
            <a:endParaRPr lang="en-US" altLang="zh-CN" smtClean="0">
              <a:latin typeface="GreekS" panose="00000400000000000000" pitchFamily="2" charset="0"/>
            </a:endParaRPr>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5373406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1004123-E57E-46A7-814E-6AEEF4521FB3}" type="slidenum">
              <a:rPr lang="en-US" altLang="zh-CN" smtClean="0">
                <a:latin typeface="GreekS" panose="00000400000000000000" pitchFamily="2" charset="0"/>
              </a:rPr>
              <a:pPr/>
              <a:t>126</a:t>
            </a:fld>
            <a:endParaRPr lang="en-US" altLang="zh-CN" smtClean="0">
              <a:latin typeface="GreekS" panose="00000400000000000000" pitchFamily="2" charset="0"/>
            </a:endParaRPr>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80791888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5735326-2304-4304-B9F9-DB587B522700}" type="slidenum">
              <a:rPr lang="en-US" altLang="zh-CN" smtClean="0">
                <a:latin typeface="GreekS" panose="00000400000000000000" pitchFamily="2" charset="0"/>
              </a:rPr>
              <a:pPr/>
              <a:t>127</a:t>
            </a:fld>
            <a:endParaRPr lang="en-US" altLang="zh-CN" smtClean="0">
              <a:latin typeface="GreekS" panose="00000400000000000000" pitchFamily="2" charset="0"/>
            </a:endParaRPr>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5287497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797911C-D9D1-419A-A1BE-F0AB70D89C4E}" type="slidenum">
              <a:rPr lang="en-US" altLang="zh-CN" smtClean="0">
                <a:latin typeface="GreekS" panose="00000400000000000000" pitchFamily="2" charset="0"/>
              </a:rPr>
              <a:pPr/>
              <a:t>128</a:t>
            </a:fld>
            <a:endParaRPr lang="en-US" altLang="zh-CN" smtClean="0">
              <a:latin typeface="GreekS" panose="00000400000000000000" pitchFamily="2" charset="0"/>
            </a:endParaRPr>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30231221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770200-950A-4121-B720-CD190E0D82B7}" type="slidenum">
              <a:rPr lang="en-US" altLang="zh-CN" smtClean="0">
                <a:latin typeface="GreekS" panose="00000400000000000000" pitchFamily="2" charset="0"/>
              </a:rPr>
              <a:pPr/>
              <a:t>129</a:t>
            </a:fld>
            <a:endParaRPr lang="en-US" altLang="zh-CN" smtClean="0">
              <a:latin typeface="GreekS" panose="00000400000000000000" pitchFamily="2" charset="0"/>
            </a:endParaRPr>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0306426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5221C32-ED18-4457-8589-D66D0FE50ADB}" type="slidenum">
              <a:rPr lang="en-US" altLang="zh-CN" smtClean="0">
                <a:latin typeface="GreekS" panose="00000400000000000000" pitchFamily="2" charset="0"/>
              </a:rPr>
              <a:pPr/>
              <a:t>130</a:t>
            </a:fld>
            <a:endParaRPr lang="en-US" altLang="zh-CN" smtClean="0">
              <a:latin typeface="GreekS" panose="00000400000000000000" pitchFamily="2" charset="0"/>
            </a:endParaRPr>
          </a:p>
        </p:txBody>
      </p:sp>
      <p:sp>
        <p:nvSpPr>
          <p:cNvPr id="268291" name="Rectangle 2"/>
          <p:cNvSpPr>
            <a:spLocks noGrp="1" noRot="1" noChangeAspect="1" noChangeArrowheads="1" noTextEdit="1"/>
          </p:cNvSpPr>
          <p:nvPr>
            <p:ph type="sldImg"/>
          </p:nvPr>
        </p:nvSpPr>
        <p:spPr>
          <a:ln/>
        </p:spPr>
      </p:sp>
      <p:sp>
        <p:nvSpPr>
          <p:cNvPr id="26829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68143469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B6FE07B-FB29-41AB-8286-F3ECD92E78E8}" type="slidenum">
              <a:rPr lang="en-US" altLang="zh-CN" smtClean="0">
                <a:latin typeface="GreekS" panose="00000400000000000000" pitchFamily="2" charset="0"/>
              </a:rPr>
              <a:pPr/>
              <a:t>131</a:t>
            </a:fld>
            <a:endParaRPr lang="en-US" altLang="zh-CN" smtClean="0">
              <a:latin typeface="GreekS" panose="00000400000000000000" pitchFamily="2" charset="0"/>
            </a:endParaRPr>
          </a:p>
        </p:txBody>
      </p:sp>
      <p:sp>
        <p:nvSpPr>
          <p:cNvPr id="270339" name="Rectangle 2"/>
          <p:cNvSpPr>
            <a:spLocks noGrp="1" noRot="1" noChangeAspect="1" noChangeArrowheads="1" noTextEdit="1"/>
          </p:cNvSpPr>
          <p:nvPr>
            <p:ph type="sldImg"/>
          </p:nvPr>
        </p:nvSpPr>
        <p:spPr>
          <a:ln/>
        </p:spPr>
      </p:sp>
      <p:sp>
        <p:nvSpPr>
          <p:cNvPr id="27034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7247124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626EF7E-1A66-4E28-9900-5ABE82F3EC4C}" type="slidenum">
              <a:rPr lang="en-US" altLang="zh-CN" smtClean="0">
                <a:latin typeface="GreekS" panose="00000400000000000000" pitchFamily="2" charset="0"/>
              </a:rPr>
              <a:pPr/>
              <a:t>132</a:t>
            </a:fld>
            <a:endParaRPr lang="en-US" altLang="zh-CN" smtClean="0">
              <a:latin typeface="GreekS" panose="00000400000000000000" pitchFamily="2" charset="0"/>
            </a:endParaRPr>
          </a:p>
        </p:txBody>
      </p:sp>
      <p:sp>
        <p:nvSpPr>
          <p:cNvPr id="272387" name="Rectangle 2"/>
          <p:cNvSpPr>
            <a:spLocks noGrp="1" noRot="1" noChangeAspect="1" noChangeArrowheads="1" noTextEdit="1"/>
          </p:cNvSpPr>
          <p:nvPr>
            <p:ph type="sldImg"/>
          </p:nvPr>
        </p:nvSpPr>
        <p:spPr>
          <a:ln/>
        </p:spPr>
      </p:sp>
      <p:sp>
        <p:nvSpPr>
          <p:cNvPr id="27238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18919875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AC2A091-05A7-4115-AEF7-516F3C0DE1F2}" type="slidenum">
              <a:rPr lang="en-US" altLang="zh-CN" smtClean="0">
                <a:latin typeface="GreekS" panose="00000400000000000000" pitchFamily="2" charset="0"/>
              </a:rPr>
              <a:pPr/>
              <a:t>133</a:t>
            </a:fld>
            <a:endParaRPr lang="en-US" altLang="zh-CN" smtClean="0">
              <a:latin typeface="GreekS" panose="00000400000000000000" pitchFamily="2" charset="0"/>
            </a:endParaRPr>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1670461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EFE0B7B-C883-4FB3-AB7C-654271BEBC8B}" type="slidenum">
              <a:rPr lang="en-US" altLang="zh-CN" smtClean="0">
                <a:latin typeface="GreekS" panose="00000400000000000000" pitchFamily="2" charset="0"/>
              </a:rPr>
              <a:pPr/>
              <a:t>134</a:t>
            </a:fld>
            <a:endParaRPr lang="en-US" altLang="zh-CN" smtClean="0">
              <a:latin typeface="GreekS" panose="00000400000000000000" pitchFamily="2" charset="0"/>
            </a:endParaRPr>
          </a:p>
        </p:txBody>
      </p:sp>
      <p:sp>
        <p:nvSpPr>
          <p:cNvPr id="276483" name="Rectangle 2"/>
          <p:cNvSpPr>
            <a:spLocks noGrp="1" noRot="1" noChangeAspect="1" noChangeArrowheads="1" noTextEdit="1"/>
          </p:cNvSpPr>
          <p:nvPr>
            <p:ph type="sldImg"/>
          </p:nvPr>
        </p:nvSpPr>
        <p:spPr>
          <a:ln/>
        </p:spPr>
      </p:sp>
      <p:sp>
        <p:nvSpPr>
          <p:cNvPr id="27648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332745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C804EA7-7192-4AA1-81D1-0DFBD9D67FEA}" type="slidenum">
              <a:rPr lang="en-US" altLang="zh-CN" smtClean="0">
                <a:latin typeface="GreekS" panose="00000400000000000000" pitchFamily="2" charset="0"/>
              </a:rPr>
              <a:pPr/>
              <a:t>13</a:t>
            </a:fld>
            <a:endParaRPr lang="en-US" altLang="zh-CN" smtClean="0">
              <a:latin typeface="GreekS" panose="00000400000000000000" pitchFamily="2"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291571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94FD4BF-73C4-4E3E-976B-15FBD5B91927}" type="slidenum">
              <a:rPr lang="en-US" altLang="zh-CN" smtClean="0">
                <a:latin typeface="GreekS" panose="00000400000000000000" pitchFamily="2" charset="0"/>
              </a:rPr>
              <a:pPr/>
              <a:t>14</a:t>
            </a:fld>
            <a:endParaRPr lang="en-US" altLang="zh-CN" smtClean="0">
              <a:latin typeface="GreekS" panose="00000400000000000000" pitchFamily="2"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284116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CDEB706-1539-4776-8017-13EFDB8E87A3}" type="slidenum">
              <a:rPr lang="en-US" altLang="zh-CN" smtClean="0">
                <a:latin typeface="GreekS" panose="00000400000000000000" pitchFamily="2" charset="0"/>
              </a:rPr>
              <a:pPr/>
              <a:t>15</a:t>
            </a:fld>
            <a:endParaRPr lang="en-US" altLang="zh-CN" smtClean="0">
              <a:latin typeface="GreekS" panose="00000400000000000000" pitchFamily="2"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582147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27657CD-9986-49A8-8FCC-8774F3BD45E2}" type="slidenum">
              <a:rPr lang="en-US" altLang="zh-CN" smtClean="0">
                <a:latin typeface="GreekS" panose="00000400000000000000" pitchFamily="2" charset="0"/>
              </a:rPr>
              <a:pPr/>
              <a:t>16</a:t>
            </a:fld>
            <a:endParaRPr lang="en-US" altLang="zh-CN" smtClean="0">
              <a:latin typeface="GreekS" panose="00000400000000000000" pitchFamily="2"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230220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9DE914E-1B67-4FD5-A08D-F0B87F11E9E3}" type="slidenum">
              <a:rPr lang="en-US" altLang="zh-CN" smtClean="0">
                <a:latin typeface="GreekS" panose="00000400000000000000" pitchFamily="2" charset="0"/>
              </a:rPr>
              <a:pPr/>
              <a:t>17</a:t>
            </a:fld>
            <a:endParaRPr lang="en-US" altLang="zh-CN" smtClean="0">
              <a:latin typeface="GreekS" panose="00000400000000000000" pitchFamily="2"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149227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BE0B60B-DEA7-4368-90E7-62A919B64F7B}" type="slidenum">
              <a:rPr lang="en-US" altLang="zh-CN" smtClean="0">
                <a:latin typeface="GreekS" panose="00000400000000000000" pitchFamily="2" charset="0"/>
              </a:rPr>
              <a:pPr/>
              <a:t>18</a:t>
            </a:fld>
            <a:endParaRPr lang="en-US" altLang="zh-CN" smtClean="0">
              <a:latin typeface="GreekS" panose="00000400000000000000" pitchFamily="2"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115560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F960E76-3BF2-4891-9AA2-50BF60AA6A37}" type="slidenum">
              <a:rPr lang="en-US" altLang="zh-CN" smtClean="0">
                <a:latin typeface="GreekS" panose="00000400000000000000" pitchFamily="2" charset="0"/>
              </a:rPr>
              <a:pPr/>
              <a:t>20</a:t>
            </a:fld>
            <a:endParaRPr lang="en-US" altLang="zh-CN" smtClean="0">
              <a:latin typeface="GreekS" panose="00000400000000000000" pitchFamily="2"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617292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CA483B3-AF98-43F7-AB49-616D3E586A87}" type="slidenum">
              <a:rPr lang="en-US" altLang="zh-CN" smtClean="0">
                <a:latin typeface="GreekS" panose="00000400000000000000" pitchFamily="2" charset="0"/>
              </a:rPr>
              <a:pPr/>
              <a:t>22</a:t>
            </a:fld>
            <a:endParaRPr lang="en-US" altLang="zh-CN" smtClean="0">
              <a:latin typeface="GreekS" panose="00000400000000000000" pitchFamily="2"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342455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A6640DD-4B8B-4FE6-8C39-463FA9DA788B}" type="slidenum">
              <a:rPr lang="en-US" altLang="zh-CN" smtClean="0">
                <a:latin typeface="GreekS" panose="00000400000000000000" pitchFamily="2" charset="0"/>
              </a:rPr>
              <a:pPr/>
              <a:t>3</a:t>
            </a:fld>
            <a:endParaRPr lang="en-US" altLang="zh-CN" smtClean="0">
              <a:latin typeface="GreekS" panose="00000400000000000000" pitchFamily="2"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217078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7A367F8-EDFF-42A6-B976-17FEA8662AE5}" type="slidenum">
              <a:rPr lang="en-US" altLang="zh-CN" smtClean="0">
                <a:latin typeface="GreekS" panose="00000400000000000000" pitchFamily="2" charset="0"/>
              </a:rPr>
              <a:pPr/>
              <a:t>24</a:t>
            </a:fld>
            <a:endParaRPr lang="en-US" altLang="zh-CN" smtClean="0">
              <a:latin typeface="GreekS" panose="00000400000000000000" pitchFamily="2"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34006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A65B05-885F-4545-BD10-6EB47159B253}" type="slidenum">
              <a:rPr lang="en-US" altLang="zh-CN" smtClean="0">
                <a:latin typeface="GreekS" panose="00000400000000000000" pitchFamily="2" charset="0"/>
              </a:rPr>
              <a:pPr/>
              <a:t>25</a:t>
            </a:fld>
            <a:endParaRPr lang="en-US" altLang="zh-CN" smtClean="0">
              <a:latin typeface="GreekS" panose="00000400000000000000" pitchFamily="2"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61434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3EE118-3F0F-4198-94CA-410220A14029}" type="slidenum">
              <a:rPr lang="en-US" altLang="zh-CN" smtClean="0">
                <a:latin typeface="GreekS" panose="00000400000000000000" pitchFamily="2" charset="0"/>
              </a:rPr>
              <a:pPr/>
              <a:t>27</a:t>
            </a:fld>
            <a:endParaRPr lang="en-US" altLang="zh-CN" smtClean="0">
              <a:latin typeface="GreekS" panose="00000400000000000000" pitchFamily="2"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794063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221A4DC-F71F-4066-ABB3-E2A815128242}" type="slidenum">
              <a:rPr lang="en-US" altLang="zh-CN" smtClean="0">
                <a:latin typeface="GreekS" panose="00000400000000000000" pitchFamily="2" charset="0"/>
              </a:rPr>
              <a:pPr/>
              <a:t>28</a:t>
            </a:fld>
            <a:endParaRPr lang="en-US" altLang="zh-CN" smtClean="0">
              <a:latin typeface="GreekS" panose="00000400000000000000" pitchFamily="2"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974928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20225A2-710B-4676-A840-AB636FBAAB8A}" type="slidenum">
              <a:rPr lang="en-US" altLang="zh-CN" smtClean="0">
                <a:latin typeface="GreekS" panose="00000400000000000000" pitchFamily="2" charset="0"/>
              </a:rPr>
              <a:pPr/>
              <a:t>29</a:t>
            </a:fld>
            <a:endParaRPr lang="en-US" altLang="zh-CN" smtClean="0">
              <a:latin typeface="GreekS" panose="00000400000000000000" pitchFamily="2"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059227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B089A6B-2134-49E0-AA85-0CF4A0B4945D}" type="slidenum">
              <a:rPr lang="en-US" altLang="zh-CN" smtClean="0">
                <a:latin typeface="GreekS" panose="00000400000000000000" pitchFamily="2" charset="0"/>
              </a:rPr>
              <a:pPr/>
              <a:t>30</a:t>
            </a:fld>
            <a:endParaRPr lang="en-US" altLang="zh-CN" smtClean="0">
              <a:latin typeface="GreekS" panose="00000400000000000000" pitchFamily="2"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249888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B479CF8-0586-49F5-A6D3-843EEA0F0B00}" type="slidenum">
              <a:rPr lang="en-US" altLang="zh-CN" smtClean="0">
                <a:latin typeface="GreekS" panose="00000400000000000000" pitchFamily="2" charset="0"/>
              </a:rPr>
              <a:pPr/>
              <a:t>31</a:t>
            </a:fld>
            <a:endParaRPr lang="en-US" altLang="zh-CN" smtClean="0">
              <a:latin typeface="GreekS" panose="00000400000000000000" pitchFamily="2"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380865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386FBE0-1F20-4B11-91AC-AAB7FF5F261B}" type="slidenum">
              <a:rPr lang="en-US" altLang="zh-CN" smtClean="0">
                <a:latin typeface="GreekS" panose="00000400000000000000" pitchFamily="2" charset="0"/>
              </a:rPr>
              <a:pPr/>
              <a:t>33</a:t>
            </a:fld>
            <a:endParaRPr lang="en-US" altLang="zh-CN" smtClean="0">
              <a:latin typeface="GreekS" panose="00000400000000000000" pitchFamily="2"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116836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03EE234-85EB-4D0E-9107-C0502B25C7D0}" type="slidenum">
              <a:rPr lang="en-US" altLang="zh-CN" smtClean="0">
                <a:latin typeface="GreekS" panose="00000400000000000000" pitchFamily="2" charset="0"/>
              </a:rPr>
              <a:pPr/>
              <a:t>34</a:t>
            </a:fld>
            <a:endParaRPr lang="en-US" altLang="zh-CN" smtClean="0">
              <a:latin typeface="GreekS" panose="00000400000000000000" pitchFamily="2"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875892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201CFD0-BBC3-4C5A-9B1F-C79AD648F70C}" type="slidenum">
              <a:rPr lang="en-US" altLang="zh-CN" smtClean="0">
                <a:latin typeface="GreekS" panose="00000400000000000000" pitchFamily="2" charset="0"/>
              </a:rPr>
              <a:pPr/>
              <a:t>35</a:t>
            </a:fld>
            <a:endParaRPr lang="en-US" altLang="zh-CN" smtClean="0">
              <a:latin typeface="GreekS" panose="00000400000000000000" pitchFamily="2"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269156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BBA7952-069E-4CCD-B1BF-85FD25919A9D}" type="slidenum">
              <a:rPr lang="en-US" altLang="zh-CN" smtClean="0">
                <a:latin typeface="GreekS" panose="00000400000000000000" pitchFamily="2" charset="0"/>
              </a:rPr>
              <a:pPr/>
              <a:t>4</a:t>
            </a:fld>
            <a:endParaRPr lang="en-US" altLang="zh-CN" smtClean="0">
              <a:latin typeface="GreekS" panose="00000400000000000000" pitchFamily="2" charset="0"/>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971337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4CCD5F0-6348-45D9-838E-25A4AB413032}" type="slidenum">
              <a:rPr lang="en-US" altLang="zh-CN" smtClean="0">
                <a:latin typeface="GreekS" panose="00000400000000000000" pitchFamily="2" charset="0"/>
              </a:rPr>
              <a:pPr/>
              <a:t>37</a:t>
            </a:fld>
            <a:endParaRPr lang="en-US" altLang="zh-CN" smtClean="0">
              <a:latin typeface="GreekS" panose="00000400000000000000" pitchFamily="2"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2789746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BA5EBCE-F7D9-4D86-BD8A-5210C31D139F}" type="slidenum">
              <a:rPr lang="en-US" altLang="zh-CN" smtClean="0">
                <a:latin typeface="GreekS" panose="00000400000000000000" pitchFamily="2" charset="0"/>
              </a:rPr>
              <a:pPr/>
              <a:t>38</a:t>
            </a:fld>
            <a:endParaRPr lang="en-US" altLang="zh-CN" smtClean="0">
              <a:latin typeface="GreekS" panose="00000400000000000000" pitchFamily="2"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22801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27424D-8EEF-4AB0-8FA8-F7343B510F64}" type="slidenum">
              <a:rPr lang="en-US" altLang="zh-CN" smtClean="0">
                <a:latin typeface="GreekS" panose="00000400000000000000" pitchFamily="2" charset="0"/>
              </a:rPr>
              <a:pPr/>
              <a:t>39</a:t>
            </a:fld>
            <a:endParaRPr lang="en-US" altLang="zh-CN" smtClean="0">
              <a:latin typeface="GreekS" panose="00000400000000000000" pitchFamily="2"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7623340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5A2299F-378A-4EA6-BFD5-F9E77D5794A3}" type="slidenum">
              <a:rPr lang="en-US" altLang="zh-CN" smtClean="0">
                <a:latin typeface="GreekS" panose="00000400000000000000" pitchFamily="2" charset="0"/>
              </a:rPr>
              <a:pPr/>
              <a:t>40</a:t>
            </a:fld>
            <a:endParaRPr lang="en-US" altLang="zh-CN" smtClean="0">
              <a:latin typeface="GreekS" panose="00000400000000000000" pitchFamily="2"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897127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ACF8720-739F-453D-9E86-E486C96A3549}" type="slidenum">
              <a:rPr lang="en-US" altLang="zh-CN" smtClean="0">
                <a:latin typeface="GreekS" panose="00000400000000000000" pitchFamily="2" charset="0"/>
              </a:rPr>
              <a:pPr/>
              <a:t>41</a:t>
            </a:fld>
            <a:endParaRPr lang="en-US" altLang="zh-CN" smtClean="0">
              <a:latin typeface="GreekS" panose="00000400000000000000" pitchFamily="2"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553291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ACA8C72-7E41-4F37-ADD3-B5294897C7AB}" type="slidenum">
              <a:rPr lang="en-US" altLang="zh-CN" smtClean="0">
                <a:latin typeface="GreekS" panose="00000400000000000000" pitchFamily="2" charset="0"/>
              </a:rPr>
              <a:pPr/>
              <a:t>42</a:t>
            </a:fld>
            <a:endParaRPr lang="en-US" altLang="zh-CN" smtClean="0">
              <a:latin typeface="GreekS" panose="00000400000000000000" pitchFamily="2"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5635892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B708979-8A04-4E7D-8310-79C87FAC15A4}" type="slidenum">
              <a:rPr lang="en-US" altLang="zh-CN" smtClean="0">
                <a:latin typeface="GreekS" panose="00000400000000000000" pitchFamily="2" charset="0"/>
              </a:rPr>
              <a:pPr/>
              <a:t>43</a:t>
            </a:fld>
            <a:endParaRPr lang="en-US" altLang="zh-CN" smtClean="0">
              <a:latin typeface="GreekS" panose="00000400000000000000" pitchFamily="2"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323701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D65CFD8-F4A5-40C2-8A24-7FC43281B455}" type="slidenum">
              <a:rPr lang="en-US" altLang="zh-CN" smtClean="0">
                <a:latin typeface="GreekS" panose="00000400000000000000" pitchFamily="2" charset="0"/>
              </a:rPr>
              <a:pPr/>
              <a:t>44</a:t>
            </a:fld>
            <a:endParaRPr lang="en-US" altLang="zh-CN" smtClean="0">
              <a:latin typeface="GreekS" panose="00000400000000000000" pitchFamily="2"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6150500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FCACC52-70F5-4452-BF44-9B792D1EF8FE}" type="slidenum">
              <a:rPr lang="en-US" altLang="zh-CN" smtClean="0">
                <a:latin typeface="GreekS" panose="00000400000000000000" pitchFamily="2" charset="0"/>
              </a:rPr>
              <a:pPr/>
              <a:t>46</a:t>
            </a:fld>
            <a:endParaRPr lang="en-US" altLang="zh-CN" smtClean="0">
              <a:latin typeface="GreekS" panose="00000400000000000000" pitchFamily="2"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921941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499BE8B-6723-44CD-9B37-4B9FE01FC5B4}" type="slidenum">
              <a:rPr lang="en-US" altLang="zh-CN" smtClean="0">
                <a:latin typeface="GreekS" panose="00000400000000000000" pitchFamily="2" charset="0"/>
              </a:rPr>
              <a:pPr/>
              <a:t>47</a:t>
            </a:fld>
            <a:endParaRPr lang="en-US" altLang="zh-CN" smtClean="0">
              <a:latin typeface="GreekS" panose="00000400000000000000" pitchFamily="2"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63964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304F756-3E03-4A05-93BD-380DA1E47A4E}" type="slidenum">
              <a:rPr lang="en-US" altLang="zh-CN" smtClean="0">
                <a:latin typeface="GreekS" panose="00000400000000000000" pitchFamily="2" charset="0"/>
              </a:rPr>
              <a:pPr/>
              <a:t>5</a:t>
            </a:fld>
            <a:endParaRPr lang="en-US" altLang="zh-CN" smtClean="0">
              <a:latin typeface="GreekS" panose="00000400000000000000" pitchFamily="2" charset="0"/>
            </a:endParaRP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3383702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8906583-B6D6-4250-877F-ED5A39CDFD94}" type="slidenum">
              <a:rPr lang="en-US" altLang="zh-CN" smtClean="0">
                <a:latin typeface="GreekS" panose="00000400000000000000" pitchFamily="2" charset="0"/>
              </a:rPr>
              <a:pPr/>
              <a:t>48</a:t>
            </a:fld>
            <a:endParaRPr lang="en-US" altLang="zh-CN" smtClean="0">
              <a:latin typeface="GreekS" panose="00000400000000000000" pitchFamily="2"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6204974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197C24E-F794-45C4-B6AD-28A8BDC0EFBD}" type="slidenum">
              <a:rPr lang="en-US" altLang="zh-CN" smtClean="0">
                <a:latin typeface="GreekS" panose="00000400000000000000" pitchFamily="2" charset="0"/>
              </a:rPr>
              <a:pPr/>
              <a:t>49</a:t>
            </a:fld>
            <a:endParaRPr lang="en-US" altLang="zh-CN" smtClean="0">
              <a:latin typeface="GreekS" panose="00000400000000000000" pitchFamily="2"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892826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816802D-18D2-411C-949C-C42CA7C4E1EC}" type="slidenum">
              <a:rPr lang="en-US" altLang="zh-CN" smtClean="0">
                <a:latin typeface="GreekS" panose="00000400000000000000" pitchFamily="2" charset="0"/>
              </a:rPr>
              <a:pPr/>
              <a:t>50</a:t>
            </a:fld>
            <a:endParaRPr lang="en-US" altLang="zh-CN" smtClean="0">
              <a:latin typeface="GreekS" panose="00000400000000000000" pitchFamily="2"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7636280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85BA5D8-7963-4AC4-B661-9637A241B399}" type="slidenum">
              <a:rPr lang="en-US" altLang="zh-CN" smtClean="0">
                <a:latin typeface="GreekS" panose="00000400000000000000" pitchFamily="2" charset="0"/>
              </a:rPr>
              <a:pPr/>
              <a:t>51</a:t>
            </a:fld>
            <a:endParaRPr lang="en-US" altLang="zh-CN" smtClean="0">
              <a:latin typeface="GreekS" panose="00000400000000000000" pitchFamily="2"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76901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3CE4AE-03C3-4C4E-902F-979F94523B11}" type="slidenum">
              <a:rPr lang="en-US" altLang="zh-CN" smtClean="0">
                <a:latin typeface="GreekS" panose="00000400000000000000" pitchFamily="2" charset="0"/>
              </a:rPr>
              <a:pPr/>
              <a:t>53</a:t>
            </a:fld>
            <a:endParaRPr lang="en-US" altLang="zh-CN" smtClean="0">
              <a:latin typeface="GreekS" panose="00000400000000000000" pitchFamily="2"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333193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C14714B-1B16-4E5B-809A-8CBD25CDB8E4}" type="slidenum">
              <a:rPr lang="en-US" altLang="zh-CN" smtClean="0">
                <a:latin typeface="GreekS" panose="00000400000000000000" pitchFamily="2" charset="0"/>
              </a:rPr>
              <a:pPr/>
              <a:t>54</a:t>
            </a:fld>
            <a:endParaRPr lang="en-US" altLang="zh-CN" smtClean="0">
              <a:latin typeface="GreekS" panose="00000400000000000000" pitchFamily="2"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3878720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B68F492-81C2-4A2C-8334-9260E5232F8B}" type="slidenum">
              <a:rPr lang="en-US" altLang="zh-CN" smtClean="0">
                <a:latin typeface="GreekS" panose="00000400000000000000" pitchFamily="2" charset="0"/>
              </a:rPr>
              <a:pPr/>
              <a:t>55</a:t>
            </a:fld>
            <a:endParaRPr lang="en-US" altLang="zh-CN" smtClean="0">
              <a:latin typeface="GreekS" panose="00000400000000000000" pitchFamily="2"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197467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83A2C33-7641-4775-B37C-0EA8EFACE7D3}" type="slidenum">
              <a:rPr lang="en-US" altLang="zh-CN" smtClean="0">
                <a:latin typeface="GreekS" panose="00000400000000000000" pitchFamily="2" charset="0"/>
              </a:rPr>
              <a:pPr/>
              <a:t>56</a:t>
            </a:fld>
            <a:endParaRPr lang="en-US" altLang="zh-CN" smtClean="0">
              <a:latin typeface="GreekS" panose="00000400000000000000" pitchFamily="2"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7410200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C712D71-F630-4CEB-A37D-B85CCBEB3854}" type="slidenum">
              <a:rPr lang="en-US" altLang="zh-CN" smtClean="0">
                <a:latin typeface="GreekS" panose="00000400000000000000" pitchFamily="2" charset="0"/>
              </a:rPr>
              <a:pPr/>
              <a:t>57</a:t>
            </a:fld>
            <a:endParaRPr lang="en-US" altLang="zh-CN" smtClean="0">
              <a:latin typeface="GreekS" panose="00000400000000000000" pitchFamily="2"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5287945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D772BD5-B1BE-46CD-B0DB-324671FF8D89}" type="slidenum">
              <a:rPr lang="en-US" altLang="zh-CN" smtClean="0">
                <a:latin typeface="GreekS" panose="00000400000000000000" pitchFamily="2" charset="0"/>
              </a:rPr>
              <a:pPr/>
              <a:t>58</a:t>
            </a:fld>
            <a:endParaRPr lang="en-US" altLang="zh-CN" smtClean="0">
              <a:latin typeface="GreekS" panose="00000400000000000000" pitchFamily="2"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968910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2CC9692-20CA-47B0-8347-753096578F08}" type="slidenum">
              <a:rPr lang="en-US" altLang="zh-CN" smtClean="0">
                <a:latin typeface="GreekS" panose="00000400000000000000" pitchFamily="2" charset="0"/>
              </a:rPr>
              <a:pPr/>
              <a:t>6</a:t>
            </a:fld>
            <a:endParaRPr lang="en-US" altLang="zh-CN" smtClean="0">
              <a:latin typeface="GreekS" panose="00000400000000000000" pitchFamily="2"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0544982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269F317-4D9C-4750-ABB8-B4933FB7F4B2}" type="slidenum">
              <a:rPr lang="en-US" altLang="zh-CN" smtClean="0">
                <a:latin typeface="GreekS" panose="00000400000000000000" pitchFamily="2" charset="0"/>
              </a:rPr>
              <a:pPr/>
              <a:t>60</a:t>
            </a:fld>
            <a:endParaRPr lang="en-US" altLang="zh-CN" smtClean="0">
              <a:latin typeface="GreekS" panose="00000400000000000000" pitchFamily="2"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8026833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71DBBCB-A840-4297-9705-72D873927AEB}" type="slidenum">
              <a:rPr lang="en-US" altLang="zh-CN" smtClean="0">
                <a:latin typeface="GreekS" panose="00000400000000000000" pitchFamily="2" charset="0"/>
              </a:rPr>
              <a:pPr/>
              <a:t>61</a:t>
            </a:fld>
            <a:endParaRPr lang="en-US" altLang="zh-CN" smtClean="0">
              <a:latin typeface="GreekS" panose="00000400000000000000" pitchFamily="2"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7230071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7CC1140-B364-4B49-B8A0-6B3922F9C483}" type="slidenum">
              <a:rPr lang="en-US" altLang="zh-CN" smtClean="0">
                <a:latin typeface="GreekS" panose="00000400000000000000" pitchFamily="2" charset="0"/>
              </a:rPr>
              <a:pPr/>
              <a:t>62</a:t>
            </a:fld>
            <a:endParaRPr lang="en-US" altLang="zh-CN" smtClean="0">
              <a:latin typeface="GreekS" panose="00000400000000000000" pitchFamily="2"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244811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3B37D29-A0C5-47B7-B0C1-2DD96C78CD16}" type="slidenum">
              <a:rPr lang="en-US" altLang="zh-CN" smtClean="0">
                <a:latin typeface="GreekS" panose="00000400000000000000" pitchFamily="2" charset="0"/>
              </a:rPr>
              <a:pPr/>
              <a:t>63</a:t>
            </a:fld>
            <a:endParaRPr lang="en-US" altLang="zh-CN" smtClean="0">
              <a:latin typeface="GreekS" panose="00000400000000000000" pitchFamily="2"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6623630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0A8FBB-8FB7-4559-900F-435282E7CA14}" type="slidenum">
              <a:rPr lang="en-US" altLang="zh-CN" smtClean="0">
                <a:latin typeface="GreekS" panose="00000400000000000000" pitchFamily="2" charset="0"/>
              </a:rPr>
              <a:pPr/>
              <a:t>64</a:t>
            </a:fld>
            <a:endParaRPr lang="en-US" altLang="zh-CN" smtClean="0">
              <a:latin typeface="GreekS" panose="00000400000000000000" pitchFamily="2"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0535374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CA5CCB6-6A61-4981-A8A2-518C60958EF9}" type="slidenum">
              <a:rPr lang="en-US" altLang="zh-CN" smtClean="0">
                <a:latin typeface="GreekS" panose="00000400000000000000" pitchFamily="2" charset="0"/>
              </a:rPr>
              <a:pPr/>
              <a:t>66</a:t>
            </a:fld>
            <a:endParaRPr lang="en-US" altLang="zh-CN" smtClean="0">
              <a:latin typeface="GreekS" panose="00000400000000000000" pitchFamily="2"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087315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B2DDA8-F082-45CE-95E4-F1737C6FFE27}" type="slidenum">
              <a:rPr lang="en-US" altLang="zh-CN" smtClean="0">
                <a:latin typeface="GreekS" panose="00000400000000000000" pitchFamily="2" charset="0"/>
              </a:rPr>
              <a:pPr/>
              <a:t>67</a:t>
            </a:fld>
            <a:endParaRPr lang="en-US" altLang="zh-CN" smtClean="0">
              <a:latin typeface="GreekS" panose="00000400000000000000" pitchFamily="2"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129050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F9248DF-8F46-4F98-9426-58B66DE06797}" type="slidenum">
              <a:rPr lang="en-US" altLang="zh-CN" smtClean="0">
                <a:latin typeface="GreekS" panose="00000400000000000000" pitchFamily="2" charset="0"/>
              </a:rPr>
              <a:pPr/>
              <a:t>68</a:t>
            </a:fld>
            <a:endParaRPr lang="en-US" altLang="zh-CN" smtClean="0">
              <a:latin typeface="GreekS" panose="00000400000000000000" pitchFamily="2"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8276775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96CF6F-9370-4D7D-B7AD-EBE2140BDC19}" type="slidenum">
              <a:rPr lang="en-US" altLang="zh-CN" smtClean="0">
                <a:latin typeface="GreekS" panose="00000400000000000000" pitchFamily="2" charset="0"/>
              </a:rPr>
              <a:pPr/>
              <a:t>69</a:t>
            </a:fld>
            <a:endParaRPr lang="en-US" altLang="zh-CN" smtClean="0">
              <a:latin typeface="GreekS" panose="00000400000000000000" pitchFamily="2"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1012245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FC312F2-B832-46D9-B266-89EDAE978834}" type="slidenum">
              <a:rPr lang="en-US" altLang="zh-CN" smtClean="0">
                <a:latin typeface="GreekS" panose="00000400000000000000" pitchFamily="2" charset="0"/>
              </a:rPr>
              <a:pPr/>
              <a:t>70</a:t>
            </a:fld>
            <a:endParaRPr lang="en-US" altLang="zh-CN" smtClean="0">
              <a:latin typeface="GreekS" panose="00000400000000000000" pitchFamily="2"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565410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E915AEA-849D-4A3B-92C3-66695C4336BF}" type="slidenum">
              <a:rPr lang="en-US" altLang="zh-CN" smtClean="0">
                <a:latin typeface="GreekS" panose="00000400000000000000" pitchFamily="2" charset="0"/>
              </a:rPr>
              <a:pPr/>
              <a:t>7</a:t>
            </a:fld>
            <a:endParaRPr lang="en-US" altLang="zh-CN" smtClean="0">
              <a:latin typeface="GreekS" panose="00000400000000000000" pitchFamily="2"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2481211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B47EEC2-E37E-4EFC-BA58-9F7B77E8E270}" type="slidenum">
              <a:rPr lang="en-US" altLang="zh-CN" smtClean="0">
                <a:latin typeface="GreekS" panose="00000400000000000000" pitchFamily="2" charset="0"/>
              </a:rPr>
              <a:pPr/>
              <a:t>71</a:t>
            </a:fld>
            <a:endParaRPr lang="en-US" altLang="zh-CN" smtClean="0">
              <a:latin typeface="GreekS" panose="00000400000000000000" pitchFamily="2"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3328379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86944CA-07A9-4223-AAFB-9FB754C9E489}" type="slidenum">
              <a:rPr lang="en-US" altLang="zh-CN" smtClean="0">
                <a:latin typeface="GreekS" panose="00000400000000000000" pitchFamily="2" charset="0"/>
              </a:rPr>
              <a:pPr/>
              <a:t>73</a:t>
            </a:fld>
            <a:endParaRPr lang="en-US" altLang="zh-CN" smtClean="0">
              <a:latin typeface="GreekS" panose="00000400000000000000" pitchFamily="2"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7984634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484B780-5E25-4143-8327-F5CF33A73BF4}" type="slidenum">
              <a:rPr lang="en-US" altLang="zh-CN" smtClean="0">
                <a:latin typeface="GreekS" panose="00000400000000000000" pitchFamily="2" charset="0"/>
              </a:rPr>
              <a:pPr/>
              <a:t>74</a:t>
            </a:fld>
            <a:endParaRPr lang="en-US" altLang="zh-CN" smtClean="0">
              <a:latin typeface="GreekS" panose="00000400000000000000" pitchFamily="2"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211629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37AD2AA-56FD-4283-962E-8410F2A687E4}" type="slidenum">
              <a:rPr lang="en-US" altLang="zh-CN" smtClean="0">
                <a:latin typeface="GreekS" panose="00000400000000000000" pitchFamily="2" charset="0"/>
              </a:rPr>
              <a:pPr/>
              <a:t>75</a:t>
            </a:fld>
            <a:endParaRPr lang="en-US" altLang="zh-CN" smtClean="0">
              <a:latin typeface="GreekS" panose="00000400000000000000" pitchFamily="2"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1271142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3304419-0BEB-423C-B009-97B894AD93C3}" type="slidenum">
              <a:rPr lang="en-US" altLang="zh-CN" smtClean="0">
                <a:latin typeface="GreekS" panose="00000400000000000000" pitchFamily="2" charset="0"/>
              </a:rPr>
              <a:pPr/>
              <a:t>78</a:t>
            </a:fld>
            <a:endParaRPr lang="en-US" altLang="zh-CN" smtClean="0">
              <a:latin typeface="GreekS" panose="00000400000000000000" pitchFamily="2" charset="0"/>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764852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96EE107-4491-4884-85B1-2F30CA73F6A1}" type="slidenum">
              <a:rPr lang="en-US" altLang="zh-CN" smtClean="0">
                <a:latin typeface="GreekS" panose="00000400000000000000" pitchFamily="2" charset="0"/>
              </a:rPr>
              <a:pPr/>
              <a:t>79</a:t>
            </a:fld>
            <a:endParaRPr lang="en-US" altLang="zh-CN" smtClean="0">
              <a:latin typeface="GreekS" panose="00000400000000000000" pitchFamily="2"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1865543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DDEF219-57BA-4048-9EFE-60FCB87F5011}" type="slidenum">
              <a:rPr lang="en-US" altLang="zh-CN" smtClean="0">
                <a:latin typeface="GreekS" panose="00000400000000000000" pitchFamily="2" charset="0"/>
              </a:rPr>
              <a:pPr/>
              <a:t>80</a:t>
            </a:fld>
            <a:endParaRPr lang="en-US" altLang="zh-CN" smtClean="0">
              <a:latin typeface="GreekS" panose="00000400000000000000" pitchFamily="2"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2162360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2C3D87A-D19D-4CCC-BC2B-E81CF6D4B8CA}" type="slidenum">
              <a:rPr lang="en-US" altLang="zh-CN" smtClean="0">
                <a:latin typeface="GreekS" panose="00000400000000000000" pitchFamily="2" charset="0"/>
              </a:rPr>
              <a:pPr/>
              <a:t>81</a:t>
            </a:fld>
            <a:endParaRPr lang="en-US" altLang="zh-CN" smtClean="0">
              <a:latin typeface="GreekS" panose="00000400000000000000" pitchFamily="2"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0427251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BE5FE1D-C014-464F-AD26-4D52A56A875A}" type="slidenum">
              <a:rPr lang="en-US" altLang="zh-CN" smtClean="0">
                <a:latin typeface="GreekS" panose="00000400000000000000" pitchFamily="2" charset="0"/>
              </a:rPr>
              <a:pPr/>
              <a:t>82</a:t>
            </a:fld>
            <a:endParaRPr lang="en-US" altLang="zh-CN" smtClean="0">
              <a:latin typeface="GreekS" panose="00000400000000000000" pitchFamily="2" charset="0"/>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7808689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7A2A79A-3955-4C0A-AAC0-E067DA0CE7D2}" type="slidenum">
              <a:rPr lang="en-US" altLang="zh-CN" smtClean="0">
                <a:latin typeface="GreekS" panose="00000400000000000000" pitchFamily="2" charset="0"/>
              </a:rPr>
              <a:pPr/>
              <a:t>83</a:t>
            </a:fld>
            <a:endParaRPr lang="en-US" altLang="zh-CN" smtClean="0">
              <a:latin typeface="GreekS" panose="00000400000000000000" pitchFamily="2"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745286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D5E539-E2D3-48C2-962D-629323093F6D}" type="slidenum">
              <a:rPr lang="en-US" altLang="zh-CN" smtClean="0">
                <a:latin typeface="GreekS" panose="00000400000000000000" pitchFamily="2" charset="0"/>
              </a:rPr>
              <a:pPr/>
              <a:t>8</a:t>
            </a:fld>
            <a:endParaRPr lang="en-US" altLang="zh-CN" smtClean="0">
              <a:latin typeface="GreekS" panose="00000400000000000000" pitchFamily="2"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5711754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340122C-4606-4135-8C31-DA1898CF6302}" type="slidenum">
              <a:rPr lang="en-US" altLang="zh-CN" smtClean="0">
                <a:latin typeface="GreekS" panose="00000400000000000000" pitchFamily="2" charset="0"/>
              </a:rPr>
              <a:pPr/>
              <a:t>84</a:t>
            </a:fld>
            <a:endParaRPr lang="en-US" altLang="zh-CN" smtClean="0">
              <a:latin typeface="GreekS" panose="00000400000000000000" pitchFamily="2" charset="0"/>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770082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BD14D41-CA4F-4610-A9B5-A3E489219125}" type="slidenum">
              <a:rPr lang="en-US" altLang="zh-CN" smtClean="0">
                <a:latin typeface="GreekS" panose="00000400000000000000" pitchFamily="2" charset="0"/>
              </a:rPr>
              <a:pPr/>
              <a:t>85</a:t>
            </a:fld>
            <a:endParaRPr lang="en-US" altLang="zh-CN" smtClean="0">
              <a:latin typeface="GreekS" panose="00000400000000000000" pitchFamily="2"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1848597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2D2682A-288C-48C2-8623-B5FE820A4796}" type="slidenum">
              <a:rPr lang="en-US" altLang="zh-CN" smtClean="0">
                <a:latin typeface="GreekS" panose="00000400000000000000" pitchFamily="2" charset="0"/>
              </a:rPr>
              <a:pPr/>
              <a:t>86</a:t>
            </a:fld>
            <a:endParaRPr lang="en-US" altLang="zh-CN" smtClean="0">
              <a:latin typeface="GreekS" panose="00000400000000000000" pitchFamily="2"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1339195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8A0A3E6-4BF1-414B-A74A-095524FC400A}" type="slidenum">
              <a:rPr lang="en-US" altLang="zh-CN" smtClean="0">
                <a:latin typeface="GreekS" panose="00000400000000000000" pitchFamily="2" charset="0"/>
              </a:rPr>
              <a:pPr/>
              <a:t>87</a:t>
            </a:fld>
            <a:endParaRPr lang="en-US" altLang="zh-CN" smtClean="0">
              <a:latin typeface="GreekS" panose="00000400000000000000" pitchFamily="2" charset="0"/>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5380334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E84E2CA-20D9-4C7E-B2D4-1335EBC173FF}" type="slidenum">
              <a:rPr lang="en-US" altLang="zh-CN" smtClean="0">
                <a:latin typeface="GreekS" panose="00000400000000000000" pitchFamily="2" charset="0"/>
              </a:rPr>
              <a:pPr/>
              <a:t>88</a:t>
            </a:fld>
            <a:endParaRPr lang="en-US" altLang="zh-CN" smtClean="0">
              <a:latin typeface="GreekS" panose="00000400000000000000" pitchFamily="2"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0682943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A8CAFE7-CDE1-4F26-9500-85B60EDF3888}" type="slidenum">
              <a:rPr lang="en-US" altLang="zh-CN" smtClean="0">
                <a:latin typeface="GreekS" panose="00000400000000000000" pitchFamily="2" charset="0"/>
              </a:rPr>
              <a:pPr/>
              <a:t>89</a:t>
            </a:fld>
            <a:endParaRPr lang="en-US" altLang="zh-CN" smtClean="0">
              <a:latin typeface="GreekS" panose="00000400000000000000" pitchFamily="2" charset="0"/>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7677034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C97CA22-E9C3-4AEA-A121-317BFF9EF07D}" type="slidenum">
              <a:rPr lang="en-US" altLang="zh-CN" smtClean="0">
                <a:latin typeface="GreekS" panose="00000400000000000000" pitchFamily="2" charset="0"/>
              </a:rPr>
              <a:pPr/>
              <a:t>90</a:t>
            </a:fld>
            <a:endParaRPr lang="en-US" altLang="zh-CN" smtClean="0">
              <a:latin typeface="GreekS" panose="00000400000000000000" pitchFamily="2" charset="0"/>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5798390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D39F0EE-7B43-41F5-B226-1C113661BBB3}" type="slidenum">
              <a:rPr lang="en-US" altLang="zh-CN" smtClean="0">
                <a:latin typeface="GreekS" panose="00000400000000000000" pitchFamily="2" charset="0"/>
              </a:rPr>
              <a:pPr/>
              <a:t>91</a:t>
            </a:fld>
            <a:endParaRPr lang="en-US" altLang="zh-CN" smtClean="0">
              <a:latin typeface="GreekS" panose="00000400000000000000" pitchFamily="2"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7811127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48361F1-C8AF-4883-AC39-D0FAB65AD7E8}" type="slidenum">
              <a:rPr lang="en-US" altLang="zh-CN" smtClean="0">
                <a:latin typeface="GreekS" panose="00000400000000000000" pitchFamily="2" charset="0"/>
              </a:rPr>
              <a:pPr/>
              <a:t>92</a:t>
            </a:fld>
            <a:endParaRPr lang="en-US" altLang="zh-CN" smtClean="0">
              <a:latin typeface="GreekS" panose="00000400000000000000" pitchFamily="2" charset="0"/>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122686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BC39CC3-7543-4A40-94CC-40A840C4341C}" type="slidenum">
              <a:rPr lang="en-US" altLang="zh-CN" smtClean="0">
                <a:latin typeface="GreekS" panose="00000400000000000000" pitchFamily="2" charset="0"/>
              </a:rPr>
              <a:pPr/>
              <a:t>93</a:t>
            </a:fld>
            <a:endParaRPr lang="en-US" altLang="zh-CN" smtClean="0">
              <a:latin typeface="GreekS" panose="00000400000000000000" pitchFamily="2" charset="0"/>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55464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4AA04FB-3CA2-45F2-8AC4-C4CF162E02A9}" type="slidenum">
              <a:rPr lang="en-US" altLang="zh-CN" smtClean="0">
                <a:latin typeface="GreekS" panose="00000400000000000000" pitchFamily="2" charset="0"/>
              </a:rPr>
              <a:pPr/>
              <a:t>9</a:t>
            </a:fld>
            <a:endParaRPr lang="en-US" altLang="zh-CN" smtClean="0">
              <a:latin typeface="GreekS" panose="00000400000000000000" pitchFamily="2"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8985485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064FD5E-277C-49BD-8452-7DC748194215}" type="slidenum">
              <a:rPr lang="en-US" altLang="zh-CN" smtClean="0">
                <a:latin typeface="GreekS" panose="00000400000000000000" pitchFamily="2" charset="0"/>
              </a:rPr>
              <a:pPr/>
              <a:t>94</a:t>
            </a:fld>
            <a:endParaRPr lang="en-US" altLang="zh-CN" smtClean="0">
              <a:latin typeface="GreekS" panose="00000400000000000000" pitchFamily="2"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7985600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47ADED2-F4CE-4ECE-BA0D-52044B8D3A87}" type="slidenum">
              <a:rPr lang="en-US" altLang="zh-CN" smtClean="0">
                <a:latin typeface="GreekS" panose="00000400000000000000" pitchFamily="2" charset="0"/>
              </a:rPr>
              <a:pPr/>
              <a:t>95</a:t>
            </a:fld>
            <a:endParaRPr lang="en-US" altLang="zh-CN" smtClean="0">
              <a:latin typeface="GreekS" panose="00000400000000000000" pitchFamily="2"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0264241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172C4CC-8A85-4A9B-BE44-7E03C3BD7CA6}" type="slidenum">
              <a:rPr lang="en-US" altLang="zh-CN" smtClean="0">
                <a:latin typeface="GreekS" panose="00000400000000000000" pitchFamily="2" charset="0"/>
              </a:rPr>
              <a:pPr/>
              <a:t>96</a:t>
            </a:fld>
            <a:endParaRPr lang="en-US" altLang="zh-CN" smtClean="0">
              <a:latin typeface="GreekS" panose="00000400000000000000" pitchFamily="2" charset="0"/>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159063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C0A19F9-4729-409E-9EC9-EEF0B13F34D8}" type="slidenum">
              <a:rPr lang="en-US" altLang="zh-CN" smtClean="0">
                <a:latin typeface="GreekS" panose="00000400000000000000" pitchFamily="2" charset="0"/>
              </a:rPr>
              <a:pPr/>
              <a:t>97</a:t>
            </a:fld>
            <a:endParaRPr lang="en-US" altLang="zh-CN" smtClean="0">
              <a:latin typeface="GreekS" panose="00000400000000000000" pitchFamily="2" charset="0"/>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1789956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DA4C37C-8951-4150-9F86-B1CCE1F69D45}" type="slidenum">
              <a:rPr lang="en-US" altLang="zh-CN" smtClean="0">
                <a:latin typeface="GreekS" panose="00000400000000000000" pitchFamily="2" charset="0"/>
              </a:rPr>
              <a:pPr/>
              <a:t>98</a:t>
            </a:fld>
            <a:endParaRPr lang="en-US" altLang="zh-CN" smtClean="0">
              <a:latin typeface="GreekS" panose="00000400000000000000" pitchFamily="2"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1566562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44867D0-0925-4B65-A792-11FF2D5B83EE}" type="slidenum">
              <a:rPr lang="en-US" altLang="zh-CN" smtClean="0">
                <a:latin typeface="GreekS" panose="00000400000000000000" pitchFamily="2" charset="0"/>
              </a:rPr>
              <a:pPr/>
              <a:t>99</a:t>
            </a:fld>
            <a:endParaRPr lang="en-US" altLang="zh-CN" smtClean="0">
              <a:latin typeface="GreekS" panose="00000400000000000000" pitchFamily="2"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983144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9AF8AA2-3B07-48EF-99AF-FDC84FD34E71}" type="slidenum">
              <a:rPr lang="en-US" altLang="zh-CN" smtClean="0">
                <a:latin typeface="GreekS" panose="00000400000000000000" pitchFamily="2" charset="0"/>
              </a:rPr>
              <a:pPr/>
              <a:t>100</a:t>
            </a:fld>
            <a:endParaRPr lang="en-US" altLang="zh-CN" smtClean="0">
              <a:latin typeface="GreekS" panose="00000400000000000000" pitchFamily="2" charset="0"/>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1435395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AB6F5D-1419-4487-B8BE-51E7D44B5885}" type="slidenum">
              <a:rPr lang="en-US" altLang="zh-CN" smtClean="0">
                <a:latin typeface="GreekS" panose="00000400000000000000" pitchFamily="2" charset="0"/>
              </a:rPr>
              <a:pPr/>
              <a:t>101</a:t>
            </a:fld>
            <a:endParaRPr lang="en-US" altLang="zh-CN" smtClean="0">
              <a:latin typeface="GreekS" panose="00000400000000000000" pitchFamily="2" charset="0"/>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6666480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68906E-EBBD-49D0-B998-E88C84A1550D}" type="slidenum">
              <a:rPr lang="en-US" altLang="zh-CN" smtClean="0">
                <a:latin typeface="GreekS" panose="00000400000000000000" pitchFamily="2" charset="0"/>
              </a:rPr>
              <a:pPr/>
              <a:t>102</a:t>
            </a:fld>
            <a:endParaRPr lang="en-US" altLang="zh-CN" smtClean="0">
              <a:latin typeface="GreekS" panose="00000400000000000000" pitchFamily="2" charset="0"/>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6950570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B496822-C882-49BE-9912-94A5DB7B317C}" type="slidenum">
              <a:rPr lang="en-US" altLang="zh-CN" smtClean="0">
                <a:latin typeface="GreekS" panose="00000400000000000000" pitchFamily="2" charset="0"/>
              </a:rPr>
              <a:pPr/>
              <a:t>103</a:t>
            </a:fld>
            <a:endParaRPr lang="en-US" altLang="zh-CN" smtClean="0">
              <a:latin typeface="GreekS" panose="00000400000000000000" pitchFamily="2" charset="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725944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03FA9BC-A247-44D3-9A07-7B5D88D591F9}" type="slidenum">
              <a:rPr lang="en-US" altLang="zh-CN" smtClean="0">
                <a:latin typeface="GreekS" panose="00000400000000000000" pitchFamily="2" charset="0"/>
              </a:rPr>
              <a:pPr/>
              <a:t>10</a:t>
            </a:fld>
            <a:endParaRPr lang="en-US" altLang="zh-CN" smtClean="0">
              <a:latin typeface="GreekS" panose="00000400000000000000" pitchFamily="2"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4483744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50D6BA9-A19F-480C-B57E-71FC5410DBB4}" type="slidenum">
              <a:rPr lang="en-US" altLang="zh-CN" smtClean="0">
                <a:latin typeface="GreekS" panose="00000400000000000000" pitchFamily="2" charset="0"/>
              </a:rPr>
              <a:pPr/>
              <a:t>104</a:t>
            </a:fld>
            <a:endParaRPr lang="en-US" altLang="zh-CN" smtClean="0">
              <a:latin typeface="GreekS" panose="00000400000000000000" pitchFamily="2"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401791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2BEF70D-8123-4C2F-A458-FADE728D0342}" type="slidenum">
              <a:rPr lang="en-US" altLang="zh-CN" smtClean="0">
                <a:latin typeface="GreekS" panose="00000400000000000000" pitchFamily="2" charset="0"/>
              </a:rPr>
              <a:pPr/>
              <a:t>105</a:t>
            </a:fld>
            <a:endParaRPr lang="en-US" altLang="zh-CN" smtClean="0">
              <a:latin typeface="GreekS" panose="00000400000000000000" pitchFamily="2"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202356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B048144-A8A0-4AB6-8BFA-C91F8F1520B0}" type="slidenum">
              <a:rPr lang="en-US" altLang="zh-CN" smtClean="0">
                <a:latin typeface="GreekS" panose="00000400000000000000" pitchFamily="2" charset="0"/>
              </a:rPr>
              <a:pPr/>
              <a:t>106</a:t>
            </a:fld>
            <a:endParaRPr lang="en-US" altLang="zh-CN" smtClean="0">
              <a:latin typeface="GreekS" panose="00000400000000000000" pitchFamily="2"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2194954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2BDCB4C-6D5A-4935-9A86-86EB4A550EB9}" type="slidenum">
              <a:rPr lang="en-US" altLang="zh-CN" smtClean="0">
                <a:latin typeface="GreekS" panose="00000400000000000000" pitchFamily="2" charset="0"/>
              </a:rPr>
              <a:pPr/>
              <a:t>107</a:t>
            </a:fld>
            <a:endParaRPr lang="en-US" altLang="zh-CN" smtClean="0">
              <a:latin typeface="GreekS" panose="00000400000000000000" pitchFamily="2" charset="0"/>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008687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4F58BBF-7A31-4761-A2F8-A2BCDC06F247}" type="slidenum">
              <a:rPr lang="en-US" altLang="zh-CN" smtClean="0">
                <a:latin typeface="GreekS" panose="00000400000000000000" pitchFamily="2" charset="0"/>
              </a:rPr>
              <a:pPr/>
              <a:t>108</a:t>
            </a:fld>
            <a:endParaRPr lang="en-US" altLang="zh-CN" smtClean="0">
              <a:latin typeface="GreekS" panose="00000400000000000000" pitchFamily="2"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8751369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DD31C42-8259-46DD-B3CA-DDA9A6629953}" type="slidenum">
              <a:rPr lang="en-US" altLang="zh-CN" smtClean="0">
                <a:latin typeface="GreekS" panose="00000400000000000000" pitchFamily="2" charset="0"/>
              </a:rPr>
              <a:pPr/>
              <a:t>109</a:t>
            </a:fld>
            <a:endParaRPr lang="en-US" altLang="zh-CN" smtClean="0">
              <a:latin typeface="GreekS" panose="00000400000000000000" pitchFamily="2"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576147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6E6F803-BB32-4BCB-B5CE-47AFA4FBC17B}" type="slidenum">
              <a:rPr lang="en-US" altLang="zh-CN" smtClean="0">
                <a:latin typeface="GreekS" panose="00000400000000000000" pitchFamily="2" charset="0"/>
              </a:rPr>
              <a:pPr/>
              <a:t>110</a:t>
            </a:fld>
            <a:endParaRPr lang="en-US" altLang="zh-CN" smtClean="0">
              <a:latin typeface="GreekS" panose="00000400000000000000" pitchFamily="2" charset="0"/>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9345163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8D161E8-54B8-4047-B00C-AF008575BF59}" type="slidenum">
              <a:rPr lang="en-US" altLang="zh-CN" smtClean="0">
                <a:latin typeface="GreekS" panose="00000400000000000000" pitchFamily="2" charset="0"/>
              </a:rPr>
              <a:pPr/>
              <a:t>111</a:t>
            </a:fld>
            <a:endParaRPr lang="en-US" altLang="zh-CN" smtClean="0">
              <a:latin typeface="GreekS" panose="00000400000000000000" pitchFamily="2" charset="0"/>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74140444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0AE706E-61D4-40E7-A8F2-79DAAD721CF1}" type="slidenum">
              <a:rPr lang="en-US" altLang="zh-CN" smtClean="0">
                <a:latin typeface="GreekS" panose="00000400000000000000" pitchFamily="2" charset="0"/>
              </a:rPr>
              <a:pPr/>
              <a:t>112</a:t>
            </a:fld>
            <a:endParaRPr lang="en-US" altLang="zh-CN" smtClean="0">
              <a:latin typeface="GreekS" panose="00000400000000000000" pitchFamily="2" charset="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908578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0BE6B6C-4467-4C4C-9571-B20E2DB8097B}" type="slidenum">
              <a:rPr lang="en-US" altLang="zh-CN" smtClean="0">
                <a:latin typeface="GreekS" panose="00000400000000000000" pitchFamily="2" charset="0"/>
              </a:rPr>
              <a:pPr/>
              <a:t>113</a:t>
            </a:fld>
            <a:endParaRPr lang="en-US" altLang="zh-CN" smtClean="0">
              <a:latin typeface="GreekS" panose="00000400000000000000" pitchFamily="2" charset="0"/>
            </a:endParaRPr>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319669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39010" name="Rectangle 2"/>
          <p:cNvSpPr>
            <a:spLocks noGrp="1" noChangeArrowheads="1"/>
          </p:cNvSpPr>
          <p:nvPr>
            <p:ph type="ctrTitle"/>
          </p:nvPr>
        </p:nvSpPr>
        <p:spPr>
          <a:xfrm>
            <a:off x="2514600" y="3962400"/>
            <a:ext cx="5638800" cy="1295400"/>
          </a:xfrm>
        </p:spPr>
        <p:txBody>
          <a:bodyPr/>
          <a:lstStyle>
            <a:lvl1pPr>
              <a:lnSpc>
                <a:spcPct val="80000"/>
              </a:lnSpc>
              <a:defRPr sz="4000"/>
            </a:lvl1pPr>
          </a:lstStyle>
          <a:p>
            <a:pPr lvl="0"/>
            <a:r>
              <a:rPr lang="zh-CN" altLang="en-US" noProof="0" smtClean="0"/>
              <a:t>单击此处编辑母版标题样式</a:t>
            </a:r>
          </a:p>
        </p:txBody>
      </p:sp>
      <p:sp>
        <p:nvSpPr>
          <p:cNvPr id="939011" name="Rectangle 3"/>
          <p:cNvSpPr>
            <a:spLocks noGrp="1" noChangeArrowheads="1"/>
          </p:cNvSpPr>
          <p:nvPr>
            <p:ph type="subTitle" idx="1"/>
          </p:nvPr>
        </p:nvSpPr>
        <p:spPr>
          <a:xfrm>
            <a:off x="2514600" y="5486400"/>
            <a:ext cx="5638800" cy="609600"/>
          </a:xfrm>
        </p:spPr>
        <p:txBody>
          <a:bodyPr/>
          <a:lstStyle>
            <a:lvl1pPr marL="0" indent="0">
              <a:buFontTx/>
              <a:buNone/>
              <a:defRPr sz="2800"/>
            </a:lvl1pPr>
          </a:lstStyle>
          <a:p>
            <a:pPr lvl="0"/>
            <a:r>
              <a:rPr lang="zh-CN" altLang="en-US" noProof="0" smtClean="0"/>
              <a:t>单击此处编辑母版副标题样式</a:t>
            </a:r>
          </a:p>
        </p:txBody>
      </p:sp>
      <p:sp>
        <p:nvSpPr>
          <p:cNvPr id="4" name="Rectangle 4"/>
          <p:cNvSpPr>
            <a:spLocks noGrp="1" noChangeArrowheads="1"/>
          </p:cNvSpPr>
          <p:nvPr>
            <p:ph type="dt" sz="half" idx="10"/>
          </p:nvPr>
        </p:nvSpPr>
        <p:spPr>
          <a:xfrm>
            <a:off x="228600" y="6248400"/>
            <a:ext cx="1905000" cy="457200"/>
          </a:xfrm>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2362200" y="6248400"/>
            <a:ext cx="4343400" cy="457200"/>
          </a:xfrm>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7010400" y="6248400"/>
            <a:ext cx="1905000" cy="457200"/>
          </a:xfrm>
        </p:spPr>
        <p:txBody>
          <a:bodyPr/>
          <a:lstStyle>
            <a:lvl1pPr>
              <a:defRPr/>
            </a:lvl1pPr>
          </a:lstStyle>
          <a:p>
            <a:pPr>
              <a:defRPr/>
            </a:pPr>
            <a:fld id="{B1D70D77-DB83-494A-A13C-2B1960FBC6F2}" type="slidenum">
              <a:rPr lang="en-US" altLang="zh-CN"/>
              <a:pPr>
                <a:defRPr/>
              </a:pPr>
              <a:t>‹#›</a:t>
            </a:fld>
            <a:endParaRPr lang="en-US" altLang="zh-CN"/>
          </a:p>
        </p:txBody>
      </p:sp>
    </p:spTree>
    <p:extLst>
      <p:ext uri="{BB962C8B-B14F-4D97-AF65-F5344CB8AC3E}">
        <p14:creationId xmlns:p14="http://schemas.microsoft.com/office/powerpoint/2010/main" val="813293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7564472-FBAA-450B-869F-5E895D990BF7}" type="slidenum">
              <a:rPr lang="en-US" altLang="zh-CN"/>
              <a:pPr>
                <a:defRPr/>
              </a:pPr>
              <a:t>‹#›</a:t>
            </a:fld>
            <a:endParaRPr lang="en-US" altLang="zh-CN"/>
          </a:p>
        </p:txBody>
      </p:sp>
    </p:spTree>
    <p:extLst>
      <p:ext uri="{BB962C8B-B14F-4D97-AF65-F5344CB8AC3E}">
        <p14:creationId xmlns:p14="http://schemas.microsoft.com/office/powerpoint/2010/main" val="3199459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250" y="90488"/>
            <a:ext cx="203835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90488"/>
            <a:ext cx="596265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06470BD-687F-4B7D-81B6-086DC96C7A98}" type="slidenum">
              <a:rPr lang="en-US" altLang="zh-CN"/>
              <a:pPr>
                <a:defRPr/>
              </a:pPr>
              <a:t>‹#›</a:t>
            </a:fld>
            <a:endParaRPr lang="en-US" altLang="zh-CN"/>
          </a:p>
        </p:txBody>
      </p:sp>
    </p:spTree>
    <p:extLst>
      <p:ext uri="{BB962C8B-B14F-4D97-AF65-F5344CB8AC3E}">
        <p14:creationId xmlns:p14="http://schemas.microsoft.com/office/powerpoint/2010/main" val="1426812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90800" y="90488"/>
            <a:ext cx="6019800" cy="11906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371600"/>
            <a:ext cx="4000500" cy="4572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0100" y="1371600"/>
            <a:ext cx="4000500" cy="4572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5E5A4CD-CAA3-459D-9CA0-CBFD04553AA4}" type="slidenum">
              <a:rPr lang="en-US" altLang="zh-CN"/>
              <a:pPr>
                <a:defRPr/>
              </a:pPr>
              <a:t>‹#›</a:t>
            </a:fld>
            <a:endParaRPr lang="en-US" altLang="zh-CN"/>
          </a:p>
        </p:txBody>
      </p:sp>
    </p:spTree>
    <p:extLst>
      <p:ext uri="{BB962C8B-B14F-4D97-AF65-F5344CB8AC3E}">
        <p14:creationId xmlns:p14="http://schemas.microsoft.com/office/powerpoint/2010/main" val="59488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525E704-3FEE-4162-8BE5-09A0302B6429}" type="slidenum">
              <a:rPr lang="en-US" altLang="zh-CN"/>
              <a:pPr>
                <a:defRPr/>
              </a:pPr>
              <a:t>‹#›</a:t>
            </a:fld>
            <a:endParaRPr lang="en-US" altLang="zh-CN"/>
          </a:p>
        </p:txBody>
      </p:sp>
    </p:spTree>
    <p:extLst>
      <p:ext uri="{BB962C8B-B14F-4D97-AF65-F5344CB8AC3E}">
        <p14:creationId xmlns:p14="http://schemas.microsoft.com/office/powerpoint/2010/main" val="3165881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6A50CCA-007E-46EB-B48E-F9C85B54FB19}" type="slidenum">
              <a:rPr lang="en-US" altLang="zh-CN"/>
              <a:pPr>
                <a:defRPr/>
              </a:pPr>
              <a:t>‹#›</a:t>
            </a:fld>
            <a:endParaRPr lang="en-US" altLang="zh-CN"/>
          </a:p>
        </p:txBody>
      </p:sp>
    </p:spTree>
    <p:extLst>
      <p:ext uri="{BB962C8B-B14F-4D97-AF65-F5344CB8AC3E}">
        <p14:creationId xmlns:p14="http://schemas.microsoft.com/office/powerpoint/2010/main" val="2012052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71600"/>
            <a:ext cx="4000500" cy="4572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0100" y="1371600"/>
            <a:ext cx="4000500" cy="4572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F975B45-55D8-4758-8C86-8DD8B1DB7C40}" type="slidenum">
              <a:rPr lang="en-US" altLang="zh-CN"/>
              <a:pPr>
                <a:defRPr/>
              </a:pPr>
              <a:t>‹#›</a:t>
            </a:fld>
            <a:endParaRPr lang="en-US" altLang="zh-CN"/>
          </a:p>
        </p:txBody>
      </p:sp>
    </p:spTree>
    <p:extLst>
      <p:ext uri="{BB962C8B-B14F-4D97-AF65-F5344CB8AC3E}">
        <p14:creationId xmlns:p14="http://schemas.microsoft.com/office/powerpoint/2010/main" val="1217926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64A57582-F182-4931-A48C-224CE3EFF818}" type="slidenum">
              <a:rPr lang="en-US" altLang="zh-CN"/>
              <a:pPr>
                <a:defRPr/>
              </a:pPr>
              <a:t>‹#›</a:t>
            </a:fld>
            <a:endParaRPr lang="en-US" altLang="zh-CN"/>
          </a:p>
        </p:txBody>
      </p:sp>
    </p:spTree>
    <p:extLst>
      <p:ext uri="{BB962C8B-B14F-4D97-AF65-F5344CB8AC3E}">
        <p14:creationId xmlns:p14="http://schemas.microsoft.com/office/powerpoint/2010/main" val="2598896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17CB1124-7953-428A-81C7-0A0C56D47345}" type="slidenum">
              <a:rPr lang="en-US" altLang="zh-CN"/>
              <a:pPr>
                <a:defRPr/>
              </a:pPr>
              <a:t>‹#›</a:t>
            </a:fld>
            <a:endParaRPr lang="en-US" altLang="zh-CN"/>
          </a:p>
        </p:txBody>
      </p:sp>
    </p:spTree>
    <p:extLst>
      <p:ext uri="{BB962C8B-B14F-4D97-AF65-F5344CB8AC3E}">
        <p14:creationId xmlns:p14="http://schemas.microsoft.com/office/powerpoint/2010/main" val="507540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1329CDA9-95DB-4F7A-914B-0A0E1CA8E4F9}" type="slidenum">
              <a:rPr lang="en-US" altLang="zh-CN"/>
              <a:pPr>
                <a:defRPr/>
              </a:pPr>
              <a:t>‹#›</a:t>
            </a:fld>
            <a:endParaRPr lang="en-US" altLang="zh-CN"/>
          </a:p>
        </p:txBody>
      </p:sp>
    </p:spTree>
    <p:extLst>
      <p:ext uri="{BB962C8B-B14F-4D97-AF65-F5344CB8AC3E}">
        <p14:creationId xmlns:p14="http://schemas.microsoft.com/office/powerpoint/2010/main" val="3156684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21F894D-B4E5-4FAE-99F8-E43A6E23346B}" type="slidenum">
              <a:rPr lang="en-US" altLang="zh-CN"/>
              <a:pPr>
                <a:defRPr/>
              </a:pPr>
              <a:t>‹#›</a:t>
            </a:fld>
            <a:endParaRPr lang="en-US" altLang="zh-CN"/>
          </a:p>
        </p:txBody>
      </p:sp>
    </p:spTree>
    <p:extLst>
      <p:ext uri="{BB962C8B-B14F-4D97-AF65-F5344CB8AC3E}">
        <p14:creationId xmlns:p14="http://schemas.microsoft.com/office/powerpoint/2010/main" val="3597514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6BD54B-E30C-4BC3-A112-2B31032EC1E1}" type="slidenum">
              <a:rPr lang="en-US" altLang="zh-CN"/>
              <a:pPr>
                <a:defRPr/>
              </a:pPr>
              <a:t>‹#›</a:t>
            </a:fld>
            <a:endParaRPr lang="en-US" altLang="zh-CN"/>
          </a:p>
        </p:txBody>
      </p:sp>
    </p:spTree>
    <p:extLst>
      <p:ext uri="{BB962C8B-B14F-4D97-AF65-F5344CB8AC3E}">
        <p14:creationId xmlns:p14="http://schemas.microsoft.com/office/powerpoint/2010/main" val="1207796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90800" y="90488"/>
            <a:ext cx="60198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371600"/>
            <a:ext cx="8153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37988" name="Rectangle 4"/>
          <p:cNvSpPr>
            <a:spLocks noGrp="1" noChangeArrowheads="1"/>
          </p:cNvSpPr>
          <p:nvPr>
            <p:ph type="dt" sz="half" idx="2"/>
          </p:nvPr>
        </p:nvSpPr>
        <p:spPr bwMode="auto">
          <a:xfrm>
            <a:off x="28194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lvl1pPr>
          </a:lstStyle>
          <a:p>
            <a:pPr>
              <a:defRPr/>
            </a:pPr>
            <a:endParaRPr lang="en-US" altLang="zh-CN"/>
          </a:p>
        </p:txBody>
      </p:sp>
      <p:sp>
        <p:nvSpPr>
          <p:cNvPr id="937989" name="Rectangle 5"/>
          <p:cNvSpPr>
            <a:spLocks noGrp="1" noChangeArrowheads="1"/>
          </p:cNvSpPr>
          <p:nvPr>
            <p:ph type="ftr" sz="quarter" idx="3"/>
          </p:nvPr>
        </p:nvSpPr>
        <p:spPr bwMode="auto">
          <a:xfrm>
            <a:off x="4267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vl1pPr>
          </a:lstStyle>
          <a:p>
            <a:pPr>
              <a:defRPr/>
            </a:pPr>
            <a:endParaRPr lang="en-US" altLang="zh-CN"/>
          </a:p>
        </p:txBody>
      </p:sp>
      <p:sp>
        <p:nvSpPr>
          <p:cNvPr id="937990" name="Rectangle 6"/>
          <p:cNvSpPr>
            <a:spLocks noGrp="1" noChangeArrowheads="1"/>
          </p:cNvSpPr>
          <p:nvPr>
            <p:ph type="sldNum" sz="quarter" idx="4"/>
          </p:nvPr>
        </p:nvSpPr>
        <p:spPr bwMode="auto">
          <a:xfrm>
            <a:off x="73152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lvl1pPr>
          </a:lstStyle>
          <a:p>
            <a:pPr>
              <a:defRPr/>
            </a:pPr>
            <a:fld id="{B2C6BBAF-693B-4672-87D1-328A9408B91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94"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Lst>
  <p:txStyles>
    <p:titleStyle>
      <a:lvl1pPr algn="l" rtl="0" eaLnBrk="0" fontAlgn="base" hangingPunct="0">
        <a:spcBef>
          <a:spcPct val="0"/>
        </a:spcBef>
        <a:spcAft>
          <a:spcPct val="0"/>
        </a:spcAft>
        <a:defRPr sz="3600" b="1" kern="1200">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3600" b="1">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3600" b="1">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3600" b="1">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3600" b="1">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3600" b="1">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3600" b="1">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3600" b="1">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0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25163;&#24037;&#30005;~1.EX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9.wmf"/><Relationship Id="rId4" Type="http://schemas.openxmlformats.org/officeDocument/2006/relationships/oleObject" Target="../embeddings/oleObject1.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em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ctrTitle"/>
          </p:nvPr>
        </p:nvSpPr>
        <p:spPr>
          <a:xfrm>
            <a:off x="2627784" y="4005064"/>
            <a:ext cx="5638800" cy="1295400"/>
          </a:xfrm>
        </p:spPr>
        <p:txBody>
          <a:bodyPr/>
          <a:lstStyle/>
          <a:p>
            <a:r>
              <a:rPr lang="en-US" altLang="zh-CN" dirty="0" smtClean="0">
                <a:latin typeface="楷体_GB2312" pitchFamily="49" charset="-122"/>
                <a:ea typeface="楷体_GB2312" pitchFamily="49" charset="-122"/>
              </a:rPr>
              <a:t> </a:t>
            </a:r>
            <a:r>
              <a:rPr lang="zh-CN" altLang="en-US" dirty="0" smtClean="0">
                <a:latin typeface="楷体_GB2312" pitchFamily="49" charset="-122"/>
                <a:ea typeface="楷体_GB2312" pitchFamily="49" charset="-122"/>
              </a:rPr>
              <a:t>第四篇  焊接</a:t>
            </a:r>
            <a:endParaRPr lang="zh-CN" altLang="en-US" dirty="0" smtClean="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323528" y="1268760"/>
            <a:ext cx="8280920" cy="5328592"/>
          </a:xfrm>
        </p:spPr>
        <p:txBody>
          <a:bodyPr/>
          <a:lstStyle/>
          <a:p>
            <a:pPr marL="0" indent="0" eaLnBrk="1" hangingPunct="1">
              <a:buNone/>
            </a:pPr>
            <a:r>
              <a:rPr lang="zh-CN" altLang="en-US" sz="2800" b="1" dirty="0" smtClean="0">
                <a:solidFill>
                  <a:srgbClr val="CC3300"/>
                </a:solidFill>
                <a:ea typeface="楷体_GB2312" pitchFamily="49" charset="-122"/>
              </a:rPr>
              <a:t>三</a:t>
            </a:r>
            <a:r>
              <a:rPr lang="zh-CN" altLang="en-US" sz="2800" b="1" dirty="0">
                <a:solidFill>
                  <a:srgbClr val="CC3300"/>
                </a:solidFill>
                <a:ea typeface="楷体_GB2312" pitchFamily="49" charset="-122"/>
              </a:rPr>
              <a:t>、</a:t>
            </a:r>
            <a:r>
              <a:rPr lang="zh-CN" altLang="en-US" sz="2800" b="1" dirty="0" smtClean="0">
                <a:solidFill>
                  <a:srgbClr val="CC3300"/>
                </a:solidFill>
                <a:ea typeface="楷体_GB2312" pitchFamily="49" charset="-122"/>
              </a:rPr>
              <a:t>改善焊接热影响区组织和性能的方法</a:t>
            </a:r>
          </a:p>
          <a:p>
            <a:pPr lvl="1" eaLnBrk="1" hangingPunct="1"/>
            <a:r>
              <a:rPr lang="zh-CN" altLang="en-US" sz="2400" b="1" dirty="0" smtClean="0">
                <a:solidFill>
                  <a:srgbClr val="FF0000"/>
                </a:solidFill>
                <a:ea typeface="楷体_GB2312" pitchFamily="49" charset="-122"/>
              </a:rPr>
              <a:t>低碳钢</a:t>
            </a:r>
            <a:r>
              <a:rPr lang="zh-CN" altLang="en-US" sz="2400" b="1" dirty="0" smtClean="0">
                <a:solidFill>
                  <a:srgbClr val="000000"/>
                </a:solidFill>
                <a:ea typeface="楷体_GB2312" pitchFamily="49" charset="-122"/>
              </a:rPr>
              <a:t>的焊接</a:t>
            </a:r>
            <a:r>
              <a:rPr lang="zh-CN" altLang="en-US" sz="2400" b="1" dirty="0" smtClean="0">
                <a:ea typeface="楷体_GB2312" pitchFamily="49" charset="-122"/>
              </a:rPr>
              <a:t>结构，</a:t>
            </a:r>
            <a:r>
              <a:rPr lang="zh-CN" altLang="en-US" sz="2400" b="1" dirty="0" smtClean="0">
                <a:solidFill>
                  <a:srgbClr val="000000"/>
                </a:solidFill>
                <a:ea typeface="楷体_GB2312" pitchFamily="49" charset="-122"/>
              </a:rPr>
              <a:t>用手工电弧焊或埋弧自动焊时，热影响区尺寸较小，对焊接产品质量影响较小，焊后可不进行热处理；</a:t>
            </a:r>
          </a:p>
          <a:p>
            <a:pPr lvl="1" eaLnBrk="1" hangingPunct="1"/>
            <a:endParaRPr lang="en-US" altLang="zh-CN" sz="2400" b="1" dirty="0" smtClean="0">
              <a:solidFill>
                <a:srgbClr val="FF0000"/>
              </a:solidFill>
              <a:ea typeface="楷体_GB2312" pitchFamily="49" charset="-122"/>
            </a:endParaRPr>
          </a:p>
          <a:p>
            <a:pPr lvl="1" eaLnBrk="1" hangingPunct="1"/>
            <a:r>
              <a:rPr lang="zh-CN" altLang="en-US" sz="2400" b="1" dirty="0" smtClean="0">
                <a:solidFill>
                  <a:srgbClr val="FF0000"/>
                </a:solidFill>
                <a:ea typeface="楷体_GB2312" pitchFamily="49" charset="-122"/>
              </a:rPr>
              <a:t>低合金钢</a:t>
            </a:r>
            <a:r>
              <a:rPr lang="zh-CN" altLang="en-US" sz="2400" b="1" dirty="0" smtClean="0">
                <a:solidFill>
                  <a:srgbClr val="000000"/>
                </a:solidFill>
                <a:ea typeface="楷体_GB2312" pitchFamily="49" charset="-122"/>
              </a:rPr>
              <a:t>焊接</a:t>
            </a:r>
            <a:r>
              <a:rPr lang="zh-CN" altLang="en-US" sz="2400" b="1" dirty="0" smtClean="0">
                <a:ea typeface="楷体_GB2312" pitchFamily="49" charset="-122"/>
              </a:rPr>
              <a:t>结构或</a:t>
            </a:r>
            <a:r>
              <a:rPr lang="zh-CN" altLang="en-US" sz="2400" b="1" dirty="0" smtClean="0">
                <a:solidFill>
                  <a:srgbClr val="000000"/>
                </a:solidFill>
                <a:ea typeface="楷体_GB2312" pitchFamily="49" charset="-122"/>
              </a:rPr>
              <a:t>用电渣焊焊接的结构，热影响区较大，焊后必须进行热处理，通常可用</a:t>
            </a:r>
            <a:r>
              <a:rPr lang="zh-CN" altLang="en-US" sz="2400" b="1" dirty="0" smtClean="0">
                <a:solidFill>
                  <a:srgbClr val="FF0000"/>
                </a:solidFill>
                <a:ea typeface="楷体_GB2312" pitchFamily="49" charset="-122"/>
              </a:rPr>
              <a:t>正火</a:t>
            </a:r>
            <a:r>
              <a:rPr lang="zh-CN" altLang="en-US" sz="2400" b="1" dirty="0" smtClean="0">
                <a:solidFill>
                  <a:srgbClr val="000000"/>
                </a:solidFill>
                <a:ea typeface="楷体_GB2312" pitchFamily="49" charset="-122"/>
              </a:rPr>
              <a:t>的方法细化晶粒，均匀组织，改善焊接接头的质量；</a:t>
            </a:r>
          </a:p>
          <a:p>
            <a:pPr lvl="1" eaLnBrk="1" hangingPunct="1"/>
            <a:endParaRPr lang="en-US" altLang="zh-CN" sz="2400" b="1" dirty="0" smtClean="0">
              <a:ea typeface="楷体_GB2312" pitchFamily="49" charset="-122"/>
            </a:endParaRPr>
          </a:p>
          <a:p>
            <a:pPr lvl="1" eaLnBrk="1" hangingPunct="1"/>
            <a:r>
              <a:rPr lang="zh-CN" altLang="en-US" sz="2400" b="1" dirty="0" smtClean="0">
                <a:ea typeface="楷体_GB2312" pitchFamily="49" charset="-122"/>
              </a:rPr>
              <a:t>对于焊后</a:t>
            </a:r>
            <a:r>
              <a:rPr lang="zh-CN" altLang="en-US" sz="2400" b="1" dirty="0" smtClean="0">
                <a:solidFill>
                  <a:srgbClr val="FF0000"/>
                </a:solidFill>
                <a:ea typeface="楷体_GB2312" pitchFamily="49" charset="-122"/>
              </a:rPr>
              <a:t>不能进行热处理的焊接结构</a:t>
            </a:r>
            <a:r>
              <a:rPr lang="zh-CN" altLang="en-US" sz="2400" b="1" dirty="0" smtClean="0">
                <a:ea typeface="楷体_GB2312" pitchFamily="49" charset="-122"/>
              </a:rPr>
              <a:t>，</a:t>
            </a:r>
            <a:r>
              <a:rPr lang="zh-CN" altLang="en-US" sz="2400" b="1" dirty="0" smtClean="0">
                <a:solidFill>
                  <a:srgbClr val="000000"/>
                </a:solidFill>
                <a:ea typeface="楷体_GB2312" pitchFamily="49" charset="-122"/>
              </a:rPr>
              <a:t>只能通过正确选择焊接方法，合理制定焊接工艺来减小热影响区，以保证焊接质量。</a:t>
            </a:r>
          </a:p>
          <a:p>
            <a:pPr eaLnBrk="1" hangingPunct="1"/>
            <a:endParaRPr lang="zh-CN" altLang="en-US" sz="2800" b="1" dirty="0" smtClean="0">
              <a:ea typeface="楷体_GB2312" pitchFamily="49" charset="-122"/>
            </a:endParaRPr>
          </a:p>
          <a:p>
            <a:pPr eaLnBrk="1" hangingPunct="1"/>
            <a:endParaRPr lang="en-US" altLang="zh-CN" sz="2800" b="1" dirty="0" smtClean="0"/>
          </a:p>
        </p:txBody>
      </p:sp>
      <p:sp>
        <p:nvSpPr>
          <p:cNvPr id="22531" name="Rectangle 11"/>
          <p:cNvSpPr>
            <a:spLocks noChangeArrowheads="1"/>
          </p:cNvSpPr>
          <p:nvPr/>
        </p:nvSpPr>
        <p:spPr bwMode="auto">
          <a:xfrm>
            <a:off x="2481263" y="333375"/>
            <a:ext cx="64087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2"/>
                </a:solidFill>
                <a:ea typeface="楷体_GB2312" pitchFamily="49" charset="-122"/>
              </a:rPr>
              <a:t>第二节   焊接接头的组织和性能</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826" name="Group 2"/>
          <p:cNvGrpSpPr>
            <a:grpSpLocks/>
          </p:cNvGrpSpPr>
          <p:nvPr/>
        </p:nvGrpSpPr>
        <p:grpSpPr bwMode="auto">
          <a:xfrm>
            <a:off x="1403350" y="3043238"/>
            <a:ext cx="6264275" cy="3625850"/>
            <a:chOff x="748" y="795"/>
            <a:chExt cx="4355" cy="2704"/>
          </a:xfrm>
        </p:grpSpPr>
        <p:pic>
          <p:nvPicPr>
            <p:cNvPr id="205829" name="Picture 3" descr="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 y="795"/>
              <a:ext cx="4347" cy="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1044" name="Text Box 4"/>
            <p:cNvSpPr txBox="1">
              <a:spLocks noChangeArrowheads="1"/>
            </p:cNvSpPr>
            <p:nvPr/>
          </p:nvSpPr>
          <p:spPr bwMode="auto">
            <a:xfrm>
              <a:off x="748" y="3158"/>
              <a:ext cx="4355" cy="3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400" b="1">
                  <a:effectLst>
                    <a:outerShdw blurRad="38100" dist="38100" dir="2700000" algn="tl">
                      <a:srgbClr val="C0C0C0"/>
                    </a:outerShdw>
                  </a:effectLst>
                  <a:ea typeface="楷体_GB2312" pitchFamily="49" charset="-122"/>
                </a:rPr>
                <a:t>                      </a:t>
              </a:r>
              <a:r>
                <a:rPr lang="zh-CN" altLang="en-US" sz="2400" b="1">
                  <a:effectLst>
                    <a:outerShdw blurRad="38100" dist="38100" dir="2700000" algn="tl">
                      <a:srgbClr val="C0C0C0"/>
                    </a:outerShdw>
                  </a:effectLst>
                  <a:ea typeface="楷体_GB2312" pitchFamily="49" charset="-122"/>
                </a:rPr>
                <a:t>超声波检验示意图</a:t>
              </a:r>
            </a:p>
          </p:txBody>
        </p:sp>
      </p:grpSp>
      <p:sp>
        <p:nvSpPr>
          <p:cNvPr id="1111045" name="Text Box 5"/>
          <p:cNvSpPr txBox="1">
            <a:spLocks noChangeArrowheads="1"/>
          </p:cNvSpPr>
          <p:nvPr/>
        </p:nvSpPr>
        <p:spPr bwMode="auto">
          <a:xfrm>
            <a:off x="3132138" y="333375"/>
            <a:ext cx="30956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4000" b="1">
                <a:effectLst>
                  <a:outerShdw blurRad="38100" dist="38100" dir="2700000" algn="tl">
                    <a:srgbClr val="000000"/>
                  </a:outerShdw>
                </a:effectLst>
                <a:latin typeface="楷体_GB2312" pitchFamily="49" charset="-122"/>
                <a:ea typeface="楷体_GB2312" pitchFamily="49" charset="-122"/>
              </a:rPr>
              <a:t> </a:t>
            </a:r>
            <a:r>
              <a:rPr lang="zh-CN" altLang="en-US" sz="4000" b="1">
                <a:effectLst>
                  <a:outerShdw blurRad="38100" dist="38100" dir="2700000" algn="tl">
                    <a:srgbClr val="000000"/>
                  </a:outerShdw>
                </a:effectLst>
                <a:latin typeface="楷体_GB2312" pitchFamily="49" charset="-122"/>
                <a:ea typeface="楷体_GB2312" pitchFamily="49" charset="-122"/>
              </a:rPr>
              <a:t>检验</a:t>
            </a:r>
          </a:p>
        </p:txBody>
      </p:sp>
      <p:sp>
        <p:nvSpPr>
          <p:cNvPr id="205828" name="Rectangle 6"/>
          <p:cNvSpPr>
            <a:spLocks noChangeArrowheads="1"/>
          </p:cNvSpPr>
          <p:nvPr/>
        </p:nvSpPr>
        <p:spPr bwMode="auto">
          <a:xfrm>
            <a:off x="250825" y="1196975"/>
            <a:ext cx="849788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smtClean="0">
                <a:solidFill>
                  <a:srgbClr val="FF3300"/>
                </a:solidFill>
                <a:latin typeface="楷体_GB2312" pitchFamily="49" charset="-122"/>
                <a:ea typeface="楷体_GB2312" pitchFamily="49" charset="-122"/>
              </a:rPr>
              <a:t>(3)</a:t>
            </a:r>
            <a:r>
              <a:rPr lang="zh-CN" altLang="en-US" sz="2800" b="1" dirty="0" smtClean="0">
                <a:solidFill>
                  <a:srgbClr val="FF3300"/>
                </a:solidFill>
                <a:latin typeface="楷体_GB2312" pitchFamily="49" charset="-122"/>
                <a:ea typeface="楷体_GB2312" pitchFamily="49" charset="-122"/>
              </a:rPr>
              <a:t>超声波</a:t>
            </a:r>
            <a:r>
              <a:rPr lang="zh-CN" altLang="en-US" sz="2800" b="1" dirty="0">
                <a:solidFill>
                  <a:srgbClr val="FF3300"/>
                </a:solidFill>
                <a:latin typeface="楷体_GB2312" pitchFamily="49" charset="-122"/>
                <a:ea typeface="楷体_GB2312" pitchFamily="49" charset="-122"/>
              </a:rPr>
              <a:t>探伤</a:t>
            </a:r>
          </a:p>
          <a:p>
            <a:pPr eaLnBrk="1" hangingPunct="1">
              <a:spcBef>
                <a:spcPct val="0"/>
              </a:spcBef>
              <a:buFontTx/>
              <a:buNone/>
            </a:pPr>
            <a:r>
              <a:rPr lang="zh-CN" altLang="en-US" sz="1800" b="1" dirty="0"/>
              <a:t>         </a:t>
            </a:r>
            <a:r>
              <a:rPr lang="zh-CN" altLang="en-US" sz="2400" b="1" dirty="0">
                <a:ea typeface="楷体_GB2312" pitchFamily="49" charset="-122"/>
              </a:rPr>
              <a:t>利用超声波探测材料内部缺陷的无损检验法。</a:t>
            </a:r>
            <a:r>
              <a:rPr lang="zh-CN" altLang="en-US" sz="2400" b="1" dirty="0">
                <a:solidFill>
                  <a:srgbClr val="CC3300"/>
                </a:solidFill>
                <a:ea typeface="楷体_GB2312" pitchFamily="49" charset="-122"/>
              </a:rPr>
              <a:t>超声波在固体介质中传播时，</a:t>
            </a:r>
            <a:r>
              <a:rPr lang="zh-CN" altLang="en-US" sz="2400" b="1" dirty="0">
                <a:solidFill>
                  <a:srgbClr val="0000FF"/>
                </a:solidFill>
                <a:ea typeface="楷体_GB2312" pitchFamily="49" charset="-122"/>
              </a:rPr>
              <a:t>介质变换的界面</a:t>
            </a:r>
            <a:r>
              <a:rPr lang="zh-CN" altLang="en-US" sz="2400" b="1" dirty="0">
                <a:solidFill>
                  <a:srgbClr val="CC3300"/>
                </a:solidFill>
                <a:ea typeface="楷体_GB2312" pitchFamily="49" charset="-122"/>
              </a:rPr>
              <a:t>处会使超声波产生部分</a:t>
            </a:r>
            <a:r>
              <a:rPr lang="zh-CN" altLang="en-US" sz="2400" b="1" dirty="0">
                <a:solidFill>
                  <a:srgbClr val="0000FF"/>
                </a:solidFill>
                <a:ea typeface="楷体_GB2312" pitchFamily="49" charset="-122"/>
              </a:rPr>
              <a:t>反射波束，</a:t>
            </a:r>
            <a:r>
              <a:rPr lang="zh-CN" altLang="en-US" sz="2400" b="1" dirty="0">
                <a:ea typeface="楷体_GB2312" pitchFamily="49" charset="-122"/>
              </a:rPr>
              <a:t>根据反射波的脉冲可判断内部缺陷位置。</a:t>
            </a:r>
          </a:p>
        </p:txBody>
      </p:sp>
    </p:spTree>
  </p:cSld>
  <p:clrMapOvr>
    <a:masterClrMapping/>
  </p:clrMapOvr>
  <p:transition spd="slow">
    <p:plus/>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ext Box 2"/>
          <p:cNvSpPr txBox="1">
            <a:spLocks noChangeArrowheads="1"/>
          </p:cNvSpPr>
          <p:nvPr/>
        </p:nvSpPr>
        <p:spPr bwMode="auto">
          <a:xfrm>
            <a:off x="395288" y="1862138"/>
            <a:ext cx="4105275" cy="286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buFontTx/>
              <a:buNone/>
            </a:pPr>
            <a:r>
              <a:rPr lang="zh-CN" altLang="en-US" sz="2800" b="1">
                <a:solidFill>
                  <a:srgbClr val="FF3300"/>
                </a:solidFill>
                <a:latin typeface="楷体_GB2312" pitchFamily="49" charset="-122"/>
                <a:ea typeface="楷体_GB2312" pitchFamily="49" charset="-122"/>
              </a:rPr>
              <a:t>（</a:t>
            </a:r>
            <a:r>
              <a:rPr lang="en-US" altLang="zh-CN" sz="2800" b="1">
                <a:solidFill>
                  <a:srgbClr val="FF3300"/>
                </a:solidFill>
                <a:latin typeface="楷体_GB2312" pitchFamily="49" charset="-122"/>
                <a:ea typeface="楷体_GB2312" pitchFamily="49" charset="-122"/>
              </a:rPr>
              <a:t>4</a:t>
            </a:r>
            <a:r>
              <a:rPr lang="zh-CN" altLang="en-US" sz="2800" b="1">
                <a:solidFill>
                  <a:srgbClr val="FF3300"/>
                </a:solidFill>
                <a:latin typeface="楷体_GB2312" pitchFamily="49" charset="-122"/>
                <a:ea typeface="楷体_GB2312" pitchFamily="49" charset="-122"/>
              </a:rPr>
              <a:t>）射线探伤</a:t>
            </a:r>
          </a:p>
          <a:p>
            <a:pPr eaLnBrk="1" hangingPunct="1">
              <a:spcBef>
                <a:spcPct val="0"/>
              </a:spcBef>
              <a:buFontTx/>
              <a:buNone/>
            </a:pPr>
            <a:r>
              <a:rPr lang="zh-CN" altLang="en-US" sz="2400" b="1">
                <a:latin typeface="楷体_GB2312" pitchFamily="49" charset="-122"/>
                <a:ea typeface="楷体_GB2312" pitchFamily="49" charset="-122"/>
              </a:rPr>
              <a:t>    探伤时，焊缝底面放置照相底片，射线向下照射并在通过缺陷部位时</a:t>
            </a:r>
            <a:r>
              <a:rPr lang="zh-CN" altLang="en-US" sz="2400" b="1">
                <a:solidFill>
                  <a:srgbClr val="0000FF"/>
                </a:solidFill>
                <a:latin typeface="楷体_GB2312" pitchFamily="49" charset="-122"/>
                <a:ea typeface="楷体_GB2312" pitchFamily="49" charset="-122"/>
              </a:rPr>
              <a:t>衰减</a:t>
            </a:r>
            <a:r>
              <a:rPr lang="zh-CN" altLang="en-US" sz="2400" b="1">
                <a:latin typeface="楷体_GB2312" pitchFamily="49" charset="-122"/>
                <a:ea typeface="楷体_GB2312" pitchFamily="49" charset="-122"/>
              </a:rPr>
              <a:t>，在底片上的感光有差异，会显现出与缺陷形状相同的黑色和斑点，由此可确定内部缺陷状态。</a:t>
            </a:r>
          </a:p>
        </p:txBody>
      </p:sp>
      <p:grpSp>
        <p:nvGrpSpPr>
          <p:cNvPr id="207875" name="Group 3"/>
          <p:cNvGrpSpPr>
            <a:grpSpLocks/>
          </p:cNvGrpSpPr>
          <p:nvPr/>
        </p:nvGrpSpPr>
        <p:grpSpPr bwMode="auto">
          <a:xfrm>
            <a:off x="4859338" y="1557338"/>
            <a:ext cx="3744912" cy="4402137"/>
            <a:chOff x="2381" y="1022"/>
            <a:chExt cx="3175" cy="3328"/>
          </a:xfrm>
        </p:grpSpPr>
        <p:pic>
          <p:nvPicPr>
            <p:cNvPr id="207877" name="Picture 4" descr="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 y="1022"/>
              <a:ext cx="3175" cy="2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3093" name="Text Box 5"/>
            <p:cNvSpPr txBox="1">
              <a:spLocks noChangeArrowheads="1"/>
            </p:cNvSpPr>
            <p:nvPr/>
          </p:nvSpPr>
          <p:spPr bwMode="auto">
            <a:xfrm>
              <a:off x="2381" y="4004"/>
              <a:ext cx="3175" cy="3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400" b="1">
                  <a:effectLst>
                    <a:outerShdw blurRad="38100" dist="38100" dir="2700000" algn="tl">
                      <a:srgbClr val="C0C0C0"/>
                    </a:outerShdw>
                  </a:effectLst>
                  <a:latin typeface="楷体_GB2312" pitchFamily="49" charset="-122"/>
                  <a:ea typeface="楷体_GB2312" pitchFamily="49" charset="-122"/>
                </a:rPr>
                <a:t>    X</a:t>
              </a:r>
              <a:r>
                <a:rPr lang="zh-CN" altLang="en-US" sz="2400" b="1">
                  <a:effectLst>
                    <a:outerShdw blurRad="38100" dist="38100" dir="2700000" algn="tl">
                      <a:srgbClr val="C0C0C0"/>
                    </a:outerShdw>
                  </a:effectLst>
                  <a:latin typeface="楷体_GB2312" pitchFamily="49" charset="-122"/>
                  <a:ea typeface="楷体_GB2312" pitchFamily="49" charset="-122"/>
                </a:rPr>
                <a:t>射线探伤示意图   </a:t>
              </a:r>
            </a:p>
          </p:txBody>
        </p:sp>
      </p:grpSp>
      <p:sp>
        <p:nvSpPr>
          <p:cNvPr id="1113094" name="Text Box 6"/>
          <p:cNvSpPr txBox="1">
            <a:spLocks noChangeArrowheads="1"/>
          </p:cNvSpPr>
          <p:nvPr/>
        </p:nvSpPr>
        <p:spPr bwMode="auto">
          <a:xfrm>
            <a:off x="3132138" y="333375"/>
            <a:ext cx="30956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4000" b="1">
                <a:effectLst>
                  <a:outerShdw blurRad="38100" dist="38100" dir="2700000" algn="tl">
                    <a:srgbClr val="000000"/>
                  </a:outerShdw>
                </a:effectLst>
                <a:latin typeface="楷体_GB2312" pitchFamily="49" charset="-122"/>
                <a:ea typeface="楷体_GB2312" pitchFamily="49" charset="-122"/>
              </a:rPr>
              <a:t> </a:t>
            </a:r>
            <a:r>
              <a:rPr lang="zh-CN" altLang="en-US" sz="4000" b="1">
                <a:effectLst>
                  <a:outerShdw blurRad="38100" dist="38100" dir="2700000" algn="tl">
                    <a:srgbClr val="000000"/>
                  </a:outerShdw>
                </a:effectLst>
                <a:latin typeface="楷体_GB2312" pitchFamily="49" charset="-122"/>
                <a:ea typeface="楷体_GB2312" pitchFamily="49" charset="-122"/>
              </a:rPr>
              <a:t>检验</a:t>
            </a:r>
          </a:p>
        </p:txBody>
      </p:sp>
    </p:spTree>
  </p:cSld>
  <p:clrMapOvr>
    <a:masterClrMapping/>
  </p:clrMapOvr>
  <p:transition spd="slow">
    <p:wheel spokes="1"/>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8" name="Text Box 2"/>
          <p:cNvSpPr txBox="1">
            <a:spLocks noChangeArrowheads="1"/>
          </p:cNvSpPr>
          <p:nvPr/>
        </p:nvSpPr>
        <p:spPr bwMode="auto">
          <a:xfrm>
            <a:off x="34925" y="1243013"/>
            <a:ext cx="8640763" cy="173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solidFill>
                  <a:srgbClr val="FF3300"/>
                </a:solidFill>
                <a:latin typeface="楷体_GB2312" pitchFamily="49" charset="-122"/>
                <a:ea typeface="楷体_GB2312" pitchFamily="49" charset="-122"/>
              </a:rPr>
              <a:t>（</a:t>
            </a:r>
            <a:r>
              <a:rPr lang="en-US" altLang="zh-CN" sz="2400" b="1">
                <a:solidFill>
                  <a:srgbClr val="FF3300"/>
                </a:solidFill>
                <a:latin typeface="楷体_GB2312" pitchFamily="49" charset="-122"/>
                <a:ea typeface="楷体_GB2312" pitchFamily="49" charset="-122"/>
              </a:rPr>
              <a:t>5</a:t>
            </a:r>
            <a:r>
              <a:rPr lang="zh-CN" altLang="en-US" sz="2400" b="1">
                <a:solidFill>
                  <a:srgbClr val="FF3300"/>
                </a:solidFill>
                <a:latin typeface="楷体_GB2312" pitchFamily="49" charset="-122"/>
                <a:ea typeface="楷体_GB2312" pitchFamily="49" charset="-122"/>
              </a:rPr>
              <a:t>）气密性试验</a:t>
            </a:r>
          </a:p>
          <a:p>
            <a:pPr eaLnBrk="1" hangingPunct="1">
              <a:defRPr/>
            </a:pPr>
            <a:r>
              <a:rPr lang="zh-CN" altLang="en-US" sz="2400" b="1">
                <a:ea typeface="楷体_GB2312" pitchFamily="49" charset="-122"/>
              </a:rPr>
              <a:t>      将压缩空气压入焊接容器，利用容器内外气体的压力差检查有无泄漏。</a:t>
            </a:r>
          </a:p>
          <a:p>
            <a:pPr eaLnBrk="1" hangingPunct="1">
              <a:spcBef>
                <a:spcPct val="50000"/>
              </a:spcBef>
              <a:defRPr/>
            </a:pPr>
            <a:endParaRPr lang="en-US" altLang="zh-CN" sz="2400" b="1">
              <a:effectLst>
                <a:outerShdw blurRad="38100" dist="38100" dir="2700000" algn="tl">
                  <a:srgbClr val="000000"/>
                </a:outerShdw>
              </a:effectLst>
              <a:ea typeface="楷体_GB2312" pitchFamily="49" charset="-122"/>
            </a:endParaRPr>
          </a:p>
        </p:txBody>
      </p:sp>
      <p:grpSp>
        <p:nvGrpSpPr>
          <p:cNvPr id="209923" name="Group 3"/>
          <p:cNvGrpSpPr>
            <a:grpSpLocks/>
          </p:cNvGrpSpPr>
          <p:nvPr/>
        </p:nvGrpSpPr>
        <p:grpSpPr bwMode="auto">
          <a:xfrm>
            <a:off x="1476375" y="2790825"/>
            <a:ext cx="5905500" cy="3951288"/>
            <a:chOff x="702" y="1434"/>
            <a:chExt cx="3947" cy="2718"/>
          </a:xfrm>
        </p:grpSpPr>
        <p:pic>
          <p:nvPicPr>
            <p:cNvPr id="209925" name="Picture 4" descr="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1434"/>
              <a:ext cx="3946" cy="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5141" name="Text Box 5"/>
            <p:cNvSpPr txBox="1">
              <a:spLocks noChangeArrowheads="1"/>
            </p:cNvSpPr>
            <p:nvPr/>
          </p:nvSpPr>
          <p:spPr bwMode="auto">
            <a:xfrm>
              <a:off x="702" y="3838"/>
              <a:ext cx="3947" cy="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400" b="1">
                  <a:effectLst>
                    <a:outerShdw blurRad="38100" dist="38100" dir="2700000" algn="tl">
                      <a:srgbClr val="C0C0C0"/>
                    </a:outerShdw>
                  </a:effectLst>
                </a:rPr>
                <a:t>                    </a:t>
              </a:r>
              <a:r>
                <a:rPr lang="zh-CN" altLang="en-US" sz="2400" b="1">
                  <a:effectLst>
                    <a:outerShdw blurRad="38100" dist="38100" dir="2700000" algn="tl">
                      <a:srgbClr val="C0C0C0"/>
                    </a:outerShdw>
                  </a:effectLst>
                  <a:ea typeface="楷体_GB2312" pitchFamily="49" charset="-122"/>
                </a:rPr>
                <a:t>气密性试验示意图</a:t>
              </a:r>
            </a:p>
          </p:txBody>
        </p:sp>
      </p:grpSp>
      <p:sp>
        <p:nvSpPr>
          <p:cNvPr id="1115142" name="Text Box 6"/>
          <p:cNvSpPr txBox="1">
            <a:spLocks noChangeArrowheads="1"/>
          </p:cNvSpPr>
          <p:nvPr/>
        </p:nvSpPr>
        <p:spPr bwMode="auto">
          <a:xfrm>
            <a:off x="3132138" y="333375"/>
            <a:ext cx="30956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4000" b="1">
                <a:effectLst>
                  <a:outerShdw blurRad="38100" dist="38100" dir="2700000" algn="tl">
                    <a:srgbClr val="000000"/>
                  </a:outerShdw>
                </a:effectLst>
                <a:latin typeface="楷体_GB2312" pitchFamily="49" charset="-122"/>
                <a:ea typeface="楷体_GB2312" pitchFamily="49" charset="-122"/>
              </a:rPr>
              <a:t> </a:t>
            </a:r>
            <a:r>
              <a:rPr lang="zh-CN" altLang="en-US" sz="4000" b="1">
                <a:effectLst>
                  <a:outerShdw blurRad="38100" dist="38100" dir="2700000" algn="tl">
                    <a:srgbClr val="000000"/>
                  </a:outerShdw>
                </a:effectLst>
                <a:latin typeface="楷体_GB2312" pitchFamily="49" charset="-122"/>
                <a:ea typeface="楷体_GB2312" pitchFamily="49" charset="-122"/>
              </a:rPr>
              <a:t>检验</a:t>
            </a:r>
          </a:p>
        </p:txBody>
      </p:sp>
    </p:spTree>
  </p:cSld>
  <p:clrMapOvr>
    <a:masterClrMapping/>
  </p:clrMapOvr>
  <p:transition spd="slow">
    <p:wheel spokes="2"/>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6" name="Text Box 2"/>
          <p:cNvSpPr txBox="1">
            <a:spLocks noChangeArrowheads="1"/>
          </p:cNvSpPr>
          <p:nvPr/>
        </p:nvSpPr>
        <p:spPr bwMode="auto">
          <a:xfrm>
            <a:off x="34925" y="1268413"/>
            <a:ext cx="8820150" cy="179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a:solidFill>
                  <a:srgbClr val="FF3300"/>
                </a:solidFill>
                <a:latin typeface="楷体_GB2312" pitchFamily="49" charset="-122"/>
                <a:ea typeface="楷体_GB2312" pitchFamily="49" charset="-122"/>
              </a:rPr>
              <a:t>（</a:t>
            </a:r>
            <a:r>
              <a:rPr lang="en-US" altLang="zh-CN" sz="2800" b="1">
                <a:solidFill>
                  <a:srgbClr val="FF3300"/>
                </a:solidFill>
                <a:latin typeface="楷体_GB2312" pitchFamily="49" charset="-122"/>
                <a:ea typeface="楷体_GB2312" pitchFamily="49" charset="-122"/>
              </a:rPr>
              <a:t>6</a:t>
            </a:r>
            <a:r>
              <a:rPr lang="zh-CN" altLang="en-US" sz="2800" b="1">
                <a:solidFill>
                  <a:srgbClr val="FF3300"/>
                </a:solidFill>
                <a:latin typeface="楷体_GB2312" pitchFamily="49" charset="-122"/>
                <a:ea typeface="楷体_GB2312" pitchFamily="49" charset="-122"/>
              </a:rPr>
              <a:t>）水压试验</a:t>
            </a:r>
          </a:p>
          <a:p>
            <a:pPr eaLnBrk="1" hangingPunct="1">
              <a:defRPr/>
            </a:pPr>
            <a:r>
              <a:rPr lang="zh-CN" altLang="en-US" sz="2400" b="1">
                <a:latin typeface="楷体_GB2312" pitchFamily="49" charset="-122"/>
                <a:ea typeface="楷体_GB2312" pitchFamily="49" charset="-122"/>
              </a:rPr>
              <a:t>    将焊接容器灌满水，排尽空气，用水压泵加入静水压力并维持一定的时间，观察焊缝位置是否有泄漏，并确定缺陷位置。</a:t>
            </a:r>
          </a:p>
          <a:p>
            <a:pPr eaLnBrk="1" hangingPunct="1">
              <a:spcBef>
                <a:spcPct val="50000"/>
              </a:spcBef>
              <a:defRPr/>
            </a:pPr>
            <a:endParaRPr lang="en-US" altLang="zh-CN" sz="2400" b="1">
              <a:effectLst>
                <a:outerShdw blurRad="38100" dist="38100" dir="2700000" algn="tl">
                  <a:srgbClr val="000000"/>
                </a:outerShdw>
              </a:effectLst>
              <a:latin typeface="楷体_GB2312" pitchFamily="49" charset="-122"/>
              <a:ea typeface="楷体_GB2312" pitchFamily="49" charset="-122"/>
            </a:endParaRPr>
          </a:p>
        </p:txBody>
      </p:sp>
      <p:grpSp>
        <p:nvGrpSpPr>
          <p:cNvPr id="211971" name="Group 3"/>
          <p:cNvGrpSpPr>
            <a:grpSpLocks/>
          </p:cNvGrpSpPr>
          <p:nvPr/>
        </p:nvGrpSpPr>
        <p:grpSpPr bwMode="auto">
          <a:xfrm>
            <a:off x="1116013" y="2708275"/>
            <a:ext cx="5616575" cy="4060825"/>
            <a:chOff x="703" y="1107"/>
            <a:chExt cx="4354" cy="3230"/>
          </a:xfrm>
        </p:grpSpPr>
        <p:pic>
          <p:nvPicPr>
            <p:cNvPr id="211973" name="Picture 4" descr="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1107"/>
              <a:ext cx="4354" cy="2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7189" name="Text Box 5"/>
            <p:cNvSpPr txBox="1">
              <a:spLocks noChangeArrowheads="1"/>
            </p:cNvSpPr>
            <p:nvPr/>
          </p:nvSpPr>
          <p:spPr bwMode="auto">
            <a:xfrm>
              <a:off x="703" y="3975"/>
              <a:ext cx="4354" cy="3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400" b="1">
                  <a:effectLst>
                    <a:outerShdw blurRad="38100" dist="38100" dir="2700000" algn="tl">
                      <a:srgbClr val="C0C0C0"/>
                    </a:outerShdw>
                  </a:effectLst>
                </a:rPr>
                <a:t>                    </a:t>
              </a:r>
              <a:r>
                <a:rPr lang="zh-CN" altLang="en-US" sz="2400" b="1">
                  <a:effectLst>
                    <a:outerShdw blurRad="38100" dist="38100" dir="2700000" algn="tl">
                      <a:srgbClr val="C0C0C0"/>
                    </a:outerShdw>
                  </a:effectLst>
                  <a:ea typeface="楷体_GB2312" pitchFamily="49" charset="-122"/>
                </a:rPr>
                <a:t>水压试验示意图</a:t>
              </a:r>
            </a:p>
          </p:txBody>
        </p:sp>
      </p:grpSp>
      <p:sp>
        <p:nvSpPr>
          <p:cNvPr id="1117190" name="Text Box 6"/>
          <p:cNvSpPr txBox="1">
            <a:spLocks noChangeArrowheads="1"/>
          </p:cNvSpPr>
          <p:nvPr/>
        </p:nvSpPr>
        <p:spPr bwMode="auto">
          <a:xfrm>
            <a:off x="3132138" y="333375"/>
            <a:ext cx="30956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4000" b="1">
                <a:effectLst>
                  <a:outerShdw blurRad="38100" dist="38100" dir="2700000" algn="tl">
                    <a:srgbClr val="000000"/>
                  </a:outerShdw>
                </a:effectLst>
                <a:latin typeface="楷体_GB2312" pitchFamily="49" charset="-122"/>
                <a:ea typeface="楷体_GB2312" pitchFamily="49" charset="-122"/>
              </a:rPr>
              <a:t> </a:t>
            </a:r>
            <a:r>
              <a:rPr lang="zh-CN" altLang="en-US" sz="4000" b="1">
                <a:effectLst>
                  <a:outerShdw blurRad="38100" dist="38100" dir="2700000" algn="tl">
                    <a:srgbClr val="000000"/>
                  </a:outerShdw>
                </a:effectLst>
                <a:latin typeface="楷体_GB2312" pitchFamily="49" charset="-122"/>
                <a:ea typeface="楷体_GB2312" pitchFamily="49" charset="-122"/>
              </a:rPr>
              <a:t>检验</a:t>
            </a:r>
          </a:p>
        </p:txBody>
      </p:sp>
    </p:spTree>
  </p:cSld>
  <p:clrMapOvr>
    <a:masterClrMapping/>
  </p:clrMapOvr>
  <p:transition spd="slow">
    <p:wheel spokes="8"/>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3841750" y="57150"/>
            <a:ext cx="3754438" cy="1139825"/>
          </a:xfrm>
        </p:spPr>
        <p:txBody>
          <a:bodyPr/>
          <a:lstStyle/>
          <a:p>
            <a:pPr algn="ctr" eaLnBrk="1" hangingPunct="1"/>
            <a:r>
              <a:rPr lang="zh-CN" altLang="en-US" sz="4400" smtClean="0">
                <a:ea typeface="楷体_GB2312" pitchFamily="49" charset="-122"/>
              </a:rPr>
              <a:t>焊接检验</a:t>
            </a:r>
          </a:p>
        </p:txBody>
      </p:sp>
      <p:sp>
        <p:nvSpPr>
          <p:cNvPr id="216067" name="Rectangle 3"/>
          <p:cNvSpPr>
            <a:spLocks noChangeArrowheads="1"/>
          </p:cNvSpPr>
          <p:nvPr/>
        </p:nvSpPr>
        <p:spPr bwMode="auto">
          <a:xfrm>
            <a:off x="323850" y="1524000"/>
            <a:ext cx="8316913" cy="225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00"/>
              </a:buClr>
              <a:buFont typeface="Wingdings" panose="05000000000000000000" pitchFamily="2" charset="2"/>
              <a:buNone/>
            </a:pPr>
            <a:r>
              <a:rPr lang="en-US" altLang="zh-CN" sz="2400" b="1">
                <a:solidFill>
                  <a:srgbClr val="FF0000"/>
                </a:solidFill>
                <a:latin typeface="楷体_GB2312" pitchFamily="49" charset="-122"/>
                <a:ea typeface="楷体_GB2312" pitchFamily="49" charset="-122"/>
              </a:rPr>
              <a:t> </a:t>
            </a:r>
            <a:r>
              <a:rPr lang="zh-CN" altLang="en-US" sz="2800" b="1">
                <a:solidFill>
                  <a:srgbClr val="FF0000"/>
                </a:solidFill>
                <a:latin typeface="楷体_GB2312" pitchFamily="49" charset="-122"/>
                <a:ea typeface="楷体_GB2312" pitchFamily="49" charset="-122"/>
              </a:rPr>
              <a:t>第一节 焊缝常见缺陷</a:t>
            </a:r>
          </a:p>
          <a:p>
            <a:pPr eaLnBrk="1" hangingPunct="1">
              <a:spcBef>
                <a:spcPct val="0"/>
              </a:spcBef>
              <a:buFontTx/>
              <a:buNone/>
            </a:pPr>
            <a:r>
              <a:rPr lang="zh-CN" altLang="en-US" sz="2400" b="1">
                <a:latin typeface="楷体_GB2312" pitchFamily="49" charset="-122"/>
                <a:ea typeface="楷体_GB2312" pitchFamily="49" charset="-122"/>
              </a:rPr>
              <a:t>    焊接产品的制造过程要经历从原材料选择、焊前准备到焊接加工等多种工序和环节，</a:t>
            </a:r>
            <a:r>
              <a:rPr lang="zh-CN" altLang="en-US" sz="2400" b="1">
                <a:solidFill>
                  <a:srgbClr val="0000FF"/>
                </a:solidFill>
                <a:latin typeface="楷体_GB2312" pitchFamily="49" charset="-122"/>
                <a:ea typeface="楷体_GB2312" pitchFamily="49" charset="-122"/>
              </a:rPr>
              <a:t>各种因素都会使焊接结构中出现不同的焊接缺陷，影响焊接质量。</a:t>
            </a:r>
          </a:p>
          <a:p>
            <a:pPr eaLnBrk="1" hangingPunct="1">
              <a:spcBef>
                <a:spcPct val="0"/>
              </a:spcBef>
              <a:buFontTx/>
              <a:buNone/>
            </a:pPr>
            <a:r>
              <a:rPr lang="zh-CN" altLang="en-US" sz="2400" b="1">
                <a:latin typeface="楷体_GB2312" pitchFamily="49" charset="-122"/>
                <a:ea typeface="楷体_GB2312" pitchFamily="49" charset="-122"/>
              </a:rPr>
              <a:t>   </a:t>
            </a:r>
          </a:p>
          <a:p>
            <a:pPr eaLnBrk="1" hangingPunct="1">
              <a:spcBef>
                <a:spcPct val="0"/>
              </a:spcBef>
              <a:buFontTx/>
              <a:buNone/>
            </a:pPr>
            <a:endParaRPr lang="en-US" altLang="zh-CN" sz="1800" b="1"/>
          </a:p>
        </p:txBody>
      </p:sp>
      <p:sp>
        <p:nvSpPr>
          <p:cNvPr id="1121284" name="AutoShape 4"/>
          <p:cNvSpPr>
            <a:spLocks noChangeArrowheads="1"/>
          </p:cNvSpPr>
          <p:nvPr/>
        </p:nvSpPr>
        <p:spPr bwMode="auto">
          <a:xfrm>
            <a:off x="4643438" y="3213100"/>
            <a:ext cx="4032250" cy="3456260"/>
          </a:xfrm>
          <a:prstGeom prst="wedgeEllipseCallout">
            <a:avLst>
              <a:gd name="adj1" fmla="val -61594"/>
              <a:gd name="adj2" fmla="val -3296"/>
            </a:avLst>
          </a:prstGeom>
          <a:solidFill>
            <a:srgbClr val="CCFFFF"/>
          </a:solidFill>
          <a:ln w="9525">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a:solidFill>
                  <a:srgbClr val="FF6600"/>
                </a:solidFill>
                <a:latin typeface="楷体_GB2312" pitchFamily="49" charset="-122"/>
                <a:ea typeface="楷体_GB2312" pitchFamily="49" charset="-122"/>
              </a:rPr>
              <a:t>焊瘤</a:t>
            </a:r>
            <a:r>
              <a:rPr lang="en-US" altLang="zh-CN" sz="2000" b="1" dirty="0" smtClean="0">
                <a:solidFill>
                  <a:srgbClr val="FF6600"/>
                </a:solidFill>
                <a:latin typeface="楷体_GB2312" pitchFamily="49" charset="-122"/>
                <a:ea typeface="楷体_GB2312" pitchFamily="49" charset="-122"/>
              </a:rPr>
              <a:t>:</a:t>
            </a:r>
            <a:r>
              <a:rPr lang="zh-CN" altLang="en-US" sz="2000" b="1" dirty="0" smtClean="0">
                <a:solidFill>
                  <a:srgbClr val="FF6600"/>
                </a:solidFill>
                <a:latin typeface="楷体_GB2312" pitchFamily="49" charset="-122"/>
                <a:ea typeface="楷体_GB2312" pitchFamily="49" charset="-122"/>
              </a:rPr>
              <a:t>焊缝中的液态金属流到加热不足未融化的母材上或从焊缝跟部溢出，冷却后形成的未与母材融合的金属瘤。</a:t>
            </a:r>
            <a:endParaRPr lang="en-US" altLang="zh-CN" sz="2000" b="1" dirty="0" smtClean="0">
              <a:solidFill>
                <a:srgbClr val="FF6600"/>
              </a:solidFill>
              <a:latin typeface="楷体_GB2312" pitchFamily="49" charset="-122"/>
              <a:ea typeface="楷体_GB2312" pitchFamily="49" charset="-122"/>
            </a:endParaRPr>
          </a:p>
          <a:p>
            <a:pPr eaLnBrk="1" hangingPunct="1">
              <a:spcBef>
                <a:spcPct val="0"/>
              </a:spcBef>
              <a:buFontTx/>
              <a:buNone/>
            </a:pPr>
            <a:r>
              <a:rPr lang="zh-CN" altLang="en-US" sz="2000" b="1" dirty="0" smtClean="0">
                <a:solidFill>
                  <a:srgbClr val="FF6600"/>
                </a:solidFill>
                <a:latin typeface="楷体_GB2312" pitchFamily="49" charset="-122"/>
                <a:ea typeface="楷体_GB2312" pitchFamily="49" charset="-122"/>
              </a:rPr>
              <a:t>   </a:t>
            </a:r>
            <a:r>
              <a:rPr lang="zh-CN" altLang="en-US" sz="2000" b="1" dirty="0" smtClean="0">
                <a:latin typeface="楷体_GB2312" pitchFamily="49" charset="-122"/>
                <a:ea typeface="楷体_GB2312" pitchFamily="49" charset="-122"/>
              </a:rPr>
              <a:t>焊条</a:t>
            </a:r>
            <a:r>
              <a:rPr lang="zh-CN" altLang="en-US" sz="2000" b="1" dirty="0">
                <a:latin typeface="楷体_GB2312" pitchFamily="49" charset="-122"/>
                <a:ea typeface="楷体_GB2312" pitchFamily="49" charset="-122"/>
              </a:rPr>
              <a:t>熔化太快，电弧过长：电流过大，焊速太快，运条不当。</a:t>
            </a:r>
          </a:p>
        </p:txBody>
      </p:sp>
      <p:pic>
        <p:nvPicPr>
          <p:cNvPr id="2160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3654425"/>
            <a:ext cx="3744913" cy="150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21284"/>
                                        </p:tgtEl>
                                        <p:attrNameLst>
                                          <p:attrName>style.visibility</p:attrName>
                                        </p:attrNameLst>
                                      </p:cBhvr>
                                      <p:to>
                                        <p:strVal val="visible"/>
                                      </p:to>
                                    </p:set>
                                    <p:animEffect transition="in" filter="circle(in)">
                                      <p:cBhvr>
                                        <p:cTn id="7" dur="2000"/>
                                        <p:tgtEl>
                                          <p:spTgt spid="1121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128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a:xfrm>
            <a:off x="3841750" y="57150"/>
            <a:ext cx="3754438" cy="1139825"/>
          </a:xfrm>
        </p:spPr>
        <p:txBody>
          <a:bodyPr/>
          <a:lstStyle/>
          <a:p>
            <a:pPr algn="ctr" eaLnBrk="1" hangingPunct="1"/>
            <a:r>
              <a:rPr lang="zh-CN" altLang="en-US" sz="4400" smtClean="0">
                <a:ea typeface="楷体_GB2312" pitchFamily="49" charset="-122"/>
              </a:rPr>
              <a:t>焊接检验</a:t>
            </a:r>
          </a:p>
        </p:txBody>
      </p:sp>
      <p:sp>
        <p:nvSpPr>
          <p:cNvPr id="218115" name="Rectangle 3"/>
          <p:cNvSpPr>
            <a:spLocks noChangeArrowheads="1"/>
          </p:cNvSpPr>
          <p:nvPr/>
        </p:nvSpPr>
        <p:spPr bwMode="auto">
          <a:xfrm>
            <a:off x="323850" y="1341438"/>
            <a:ext cx="8316913"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00"/>
              </a:buClr>
              <a:buFont typeface="Wingdings" panose="05000000000000000000" pitchFamily="2" charset="2"/>
              <a:buNone/>
            </a:pPr>
            <a:r>
              <a:rPr lang="en-US" altLang="zh-CN" sz="2400" b="1">
                <a:solidFill>
                  <a:srgbClr val="FF0000"/>
                </a:solidFill>
                <a:latin typeface="楷体_GB2312" pitchFamily="49" charset="-122"/>
                <a:ea typeface="楷体_GB2312" pitchFamily="49" charset="-122"/>
              </a:rPr>
              <a:t> </a:t>
            </a:r>
            <a:r>
              <a:rPr lang="zh-CN" altLang="en-US" sz="2800" b="1">
                <a:solidFill>
                  <a:srgbClr val="FF0000"/>
                </a:solidFill>
                <a:latin typeface="楷体_GB2312" pitchFamily="49" charset="-122"/>
                <a:ea typeface="楷体_GB2312" pitchFamily="49" charset="-122"/>
              </a:rPr>
              <a:t>第一节 焊缝常见缺陷</a:t>
            </a:r>
          </a:p>
          <a:p>
            <a:pPr eaLnBrk="1" hangingPunct="1">
              <a:spcBef>
                <a:spcPct val="0"/>
              </a:spcBef>
              <a:buFontTx/>
              <a:buNone/>
            </a:pPr>
            <a:r>
              <a:rPr lang="zh-CN" altLang="en-US" sz="2400" b="1">
                <a:latin typeface="楷体_GB2312" pitchFamily="49" charset="-122"/>
                <a:ea typeface="楷体_GB2312" pitchFamily="49" charset="-122"/>
              </a:rPr>
              <a:t>       </a:t>
            </a:r>
          </a:p>
          <a:p>
            <a:pPr eaLnBrk="1" hangingPunct="1">
              <a:spcBef>
                <a:spcPct val="0"/>
              </a:spcBef>
              <a:buFontTx/>
              <a:buNone/>
            </a:pPr>
            <a:endParaRPr lang="en-US" altLang="zh-CN" sz="1800" b="1"/>
          </a:p>
        </p:txBody>
      </p:sp>
      <p:pic>
        <p:nvPicPr>
          <p:cNvPr id="2181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209800"/>
            <a:ext cx="3455987" cy="142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3333" name="AutoShape 5"/>
          <p:cNvSpPr>
            <a:spLocks noChangeArrowheads="1"/>
          </p:cNvSpPr>
          <p:nvPr/>
        </p:nvSpPr>
        <p:spPr bwMode="auto">
          <a:xfrm>
            <a:off x="4500563" y="1412875"/>
            <a:ext cx="3816350" cy="1870075"/>
          </a:xfrm>
          <a:prstGeom prst="cloudCallout">
            <a:avLst>
              <a:gd name="adj1" fmla="val -43634"/>
              <a:gd name="adj2" fmla="val 38542"/>
            </a:avLst>
          </a:prstGeom>
          <a:solidFill>
            <a:srgbClr val="CCFFFF"/>
          </a:solidFill>
          <a:ln w="9525">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rgbClr val="FF6600"/>
                </a:solidFill>
                <a:ea typeface="楷体_GB2312" pitchFamily="49" charset="-122"/>
              </a:rPr>
              <a:t>夹渣：</a:t>
            </a:r>
            <a:r>
              <a:rPr lang="zh-CN" altLang="en-US" sz="2000" b="1">
                <a:ea typeface="楷体_GB2312" pitchFamily="49" charset="-122"/>
              </a:rPr>
              <a:t>施焊中焊条未搅拌熔池，焊件不洁</a:t>
            </a:r>
            <a:r>
              <a:rPr lang="en-US" altLang="zh-CN" sz="2000" b="1">
                <a:ea typeface="楷体_GB2312" pitchFamily="49" charset="-122"/>
              </a:rPr>
              <a:t>,</a:t>
            </a:r>
            <a:r>
              <a:rPr lang="zh-CN" altLang="en-US" sz="2000" b="1">
                <a:ea typeface="楷体_GB2312" pitchFamily="49" charset="-122"/>
              </a:rPr>
              <a:t>电流过小，分层焊时，各层渣未去除。</a:t>
            </a:r>
          </a:p>
          <a:p>
            <a:pPr algn="ctr" eaLnBrk="1" hangingPunct="1">
              <a:spcBef>
                <a:spcPct val="0"/>
              </a:spcBef>
              <a:buFontTx/>
              <a:buNone/>
            </a:pPr>
            <a:endParaRPr lang="en-US" altLang="zh-CN" sz="2000">
              <a:ea typeface="楷体_GB2312" pitchFamily="49" charset="-122"/>
            </a:endParaRPr>
          </a:p>
        </p:txBody>
      </p:sp>
      <p:pic>
        <p:nvPicPr>
          <p:cNvPr id="2181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4097338"/>
            <a:ext cx="3455987" cy="149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3335" name="Rectangle 7"/>
          <p:cNvSpPr>
            <a:spLocks noChangeArrowheads="1"/>
          </p:cNvSpPr>
          <p:nvPr/>
        </p:nvSpPr>
        <p:spPr bwMode="auto">
          <a:xfrm>
            <a:off x="4787900" y="4076700"/>
            <a:ext cx="3816350" cy="1616075"/>
          </a:xfrm>
          <a:prstGeom prst="rect">
            <a:avLst/>
          </a:prstGeom>
          <a:solidFill>
            <a:srgbClr val="99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rgbClr val="FF3300"/>
                </a:solidFill>
                <a:ea typeface="楷体_GB2312" pitchFamily="49" charset="-122"/>
              </a:rPr>
              <a:t>裂纹：</a:t>
            </a:r>
            <a:r>
              <a:rPr lang="zh-CN" altLang="en-US" sz="2000" b="1">
                <a:ea typeface="楷体_GB2312" pitchFamily="49" charset="-122"/>
              </a:rPr>
              <a:t>焊件中含碳</a:t>
            </a:r>
            <a:r>
              <a:rPr lang="zh-CN" altLang="en-US" sz="1800" b="1"/>
              <a:t>、</a:t>
            </a:r>
            <a:r>
              <a:rPr lang="zh-CN" altLang="en-US" sz="2000" b="1">
                <a:ea typeface="楷体_GB2312" pitchFamily="49" charset="-122"/>
              </a:rPr>
              <a:t>硫、磷高，焊接结构设计不合理；焊接程序不当：焊缝冷却太快，应力过大，存在咬边．气泡，夹渣，未焊透。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23333"/>
                                        </p:tgtEl>
                                        <p:attrNameLst>
                                          <p:attrName>style.visibility</p:attrName>
                                        </p:attrNameLst>
                                      </p:cBhvr>
                                      <p:to>
                                        <p:strVal val="visible"/>
                                      </p:to>
                                    </p:set>
                                    <p:animEffect transition="in" filter="circle(in)">
                                      <p:cBhvr>
                                        <p:cTn id="7" dur="2000"/>
                                        <p:tgtEl>
                                          <p:spTgt spid="11233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123335"/>
                                        </p:tgtEl>
                                        <p:attrNameLst>
                                          <p:attrName>style.visibility</p:attrName>
                                        </p:attrNameLst>
                                      </p:cBhvr>
                                      <p:to>
                                        <p:strVal val="visible"/>
                                      </p:to>
                                    </p:set>
                                    <p:animEffect transition="in" filter="circle(in)">
                                      <p:cBhvr>
                                        <p:cTn id="12" dur="2000"/>
                                        <p:tgtEl>
                                          <p:spTgt spid="1123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3333" grpId="0" animBg="1"/>
      <p:bldP spid="112333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3841750" y="57150"/>
            <a:ext cx="3754438" cy="1139825"/>
          </a:xfrm>
        </p:spPr>
        <p:txBody>
          <a:bodyPr/>
          <a:lstStyle/>
          <a:p>
            <a:pPr algn="ctr" eaLnBrk="1" hangingPunct="1"/>
            <a:r>
              <a:rPr lang="zh-CN" altLang="en-US" sz="4400" smtClean="0">
                <a:ea typeface="楷体_GB2312" pitchFamily="49" charset="-122"/>
              </a:rPr>
              <a:t>焊接检验</a:t>
            </a:r>
          </a:p>
        </p:txBody>
      </p:sp>
      <p:sp>
        <p:nvSpPr>
          <p:cNvPr id="220163" name="Rectangle 3"/>
          <p:cNvSpPr>
            <a:spLocks noChangeArrowheads="1"/>
          </p:cNvSpPr>
          <p:nvPr/>
        </p:nvSpPr>
        <p:spPr bwMode="auto">
          <a:xfrm>
            <a:off x="323850" y="1341438"/>
            <a:ext cx="83169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00"/>
              </a:buClr>
              <a:buFont typeface="Wingdings" panose="05000000000000000000" pitchFamily="2" charset="2"/>
              <a:buNone/>
            </a:pPr>
            <a:r>
              <a:rPr lang="en-US" altLang="zh-CN" sz="2400" b="1">
                <a:solidFill>
                  <a:srgbClr val="FF0000"/>
                </a:solidFill>
                <a:latin typeface="楷体_GB2312" pitchFamily="49" charset="-122"/>
                <a:ea typeface="楷体_GB2312" pitchFamily="49" charset="-122"/>
              </a:rPr>
              <a:t> </a:t>
            </a:r>
            <a:r>
              <a:rPr lang="zh-CN" altLang="en-US" sz="2800" b="1">
                <a:solidFill>
                  <a:srgbClr val="FF0000"/>
                </a:solidFill>
                <a:latin typeface="楷体_GB2312" pitchFamily="49" charset="-122"/>
                <a:ea typeface="楷体_GB2312" pitchFamily="49" charset="-122"/>
              </a:rPr>
              <a:t>第一节 焊缝常见缺陷</a:t>
            </a:r>
            <a:endParaRPr lang="zh-CN" altLang="en-US" sz="2800" b="1"/>
          </a:p>
        </p:txBody>
      </p:sp>
      <p:pic>
        <p:nvPicPr>
          <p:cNvPr id="2201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963" y="2252663"/>
            <a:ext cx="2932112"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5381" name="AutoShape 5"/>
          <p:cNvSpPr>
            <a:spLocks noChangeArrowheads="1"/>
          </p:cNvSpPr>
          <p:nvPr/>
        </p:nvSpPr>
        <p:spPr bwMode="auto">
          <a:xfrm>
            <a:off x="4500563" y="1844675"/>
            <a:ext cx="3671887" cy="1152525"/>
          </a:xfrm>
          <a:prstGeom prst="wedgeRoundRectCallout">
            <a:avLst>
              <a:gd name="adj1" fmla="val -43384"/>
              <a:gd name="adj2" fmla="val 77412"/>
              <a:gd name="adj3" fmla="val 16667"/>
            </a:avLst>
          </a:prstGeom>
          <a:solidFill>
            <a:srgbClr val="CCFF99"/>
          </a:solidFill>
          <a:ln w="9525">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a:solidFill>
                  <a:srgbClr val="FF3300"/>
                </a:solidFill>
                <a:ea typeface="楷体_GB2312" pitchFamily="49" charset="-122"/>
              </a:rPr>
              <a:t>气孔：</a:t>
            </a:r>
            <a:r>
              <a:rPr lang="zh-CN" altLang="en-US" sz="2000" b="1" dirty="0">
                <a:ea typeface="楷体_GB2312" pitchFamily="49" charset="-122"/>
              </a:rPr>
              <a:t>焊件不洁，焊条</a:t>
            </a:r>
            <a:r>
              <a:rPr lang="zh-CN" altLang="en-US" sz="2000" b="1" dirty="0" smtClean="0">
                <a:ea typeface="楷体_GB2312" pitchFamily="49" charset="-122"/>
              </a:rPr>
              <a:t>潮湿，电弧</a:t>
            </a:r>
            <a:r>
              <a:rPr lang="zh-CN" altLang="en-US" sz="2000" b="1" dirty="0">
                <a:ea typeface="楷体_GB2312" pitchFamily="49" charset="-122"/>
              </a:rPr>
              <a:t>过长，焊速太快，电流过大，焊件含碳量高。</a:t>
            </a:r>
          </a:p>
        </p:txBody>
      </p:sp>
      <p:grpSp>
        <p:nvGrpSpPr>
          <p:cNvPr id="220166" name="Group 6"/>
          <p:cNvGrpSpPr>
            <a:grpSpLocks/>
          </p:cNvGrpSpPr>
          <p:nvPr/>
        </p:nvGrpSpPr>
        <p:grpSpPr bwMode="auto">
          <a:xfrm>
            <a:off x="898525" y="4437063"/>
            <a:ext cx="3097213" cy="1296987"/>
            <a:chOff x="521" y="1609"/>
            <a:chExt cx="1815" cy="823"/>
          </a:xfrm>
        </p:grpSpPr>
        <p:pic>
          <p:nvPicPr>
            <p:cNvPr id="22016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 y="1609"/>
              <a:ext cx="1815" cy="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0169" name="Rectangle 8"/>
            <p:cNvSpPr>
              <a:spLocks noChangeArrowheads="1"/>
            </p:cNvSpPr>
            <p:nvPr/>
          </p:nvSpPr>
          <p:spPr bwMode="auto">
            <a:xfrm>
              <a:off x="521" y="2387"/>
              <a:ext cx="1815" cy="45"/>
            </a:xfrm>
            <a:prstGeom prst="rect">
              <a:avLst/>
            </a:prstGeom>
            <a:solidFill>
              <a:srgbClr val="FFFFFF"/>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1125385" name="AutoShape 9"/>
          <p:cNvSpPr>
            <a:spLocks noChangeArrowheads="1"/>
          </p:cNvSpPr>
          <p:nvPr/>
        </p:nvSpPr>
        <p:spPr bwMode="auto">
          <a:xfrm>
            <a:off x="4354513" y="4149724"/>
            <a:ext cx="3097212" cy="1727547"/>
          </a:xfrm>
          <a:prstGeom prst="wedgeRectCallout">
            <a:avLst>
              <a:gd name="adj1" fmla="val -43750"/>
              <a:gd name="adj2" fmla="val 70000"/>
            </a:avLst>
          </a:prstGeom>
          <a:solidFill>
            <a:srgbClr val="CCFFFF"/>
          </a:solidFill>
          <a:ln w="9525">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a:solidFill>
                  <a:srgbClr val="FF3300"/>
                </a:solidFill>
                <a:ea typeface="楷体_GB2312" pitchFamily="49" charset="-122"/>
              </a:rPr>
              <a:t>咬边</a:t>
            </a:r>
            <a:r>
              <a:rPr lang="zh-CN" altLang="en-US" sz="2000" b="1" dirty="0" smtClean="0">
                <a:solidFill>
                  <a:srgbClr val="FF3300"/>
                </a:solidFill>
                <a:ea typeface="楷体_GB2312" pitchFamily="49" charset="-122"/>
              </a:rPr>
              <a:t>：沿着焊缝在母材部分形成的凹陷或沟槽。</a:t>
            </a:r>
            <a:endParaRPr lang="en-US" altLang="zh-CN" sz="2000" b="1" dirty="0" smtClean="0">
              <a:solidFill>
                <a:srgbClr val="FF3300"/>
              </a:solidFill>
              <a:ea typeface="楷体_GB2312" pitchFamily="49" charset="-122"/>
            </a:endParaRPr>
          </a:p>
          <a:p>
            <a:pPr eaLnBrk="1" hangingPunct="1">
              <a:spcBef>
                <a:spcPct val="0"/>
              </a:spcBef>
              <a:buFontTx/>
              <a:buNone/>
            </a:pPr>
            <a:r>
              <a:rPr lang="zh-CN" altLang="en-US" sz="2000" b="1" dirty="0">
                <a:solidFill>
                  <a:srgbClr val="FF3300"/>
                </a:solidFill>
                <a:ea typeface="楷体_GB2312" pitchFamily="49" charset="-122"/>
              </a:rPr>
              <a:t> </a:t>
            </a:r>
            <a:r>
              <a:rPr lang="zh-CN" altLang="en-US" sz="2000" b="1" dirty="0" smtClean="0">
                <a:solidFill>
                  <a:srgbClr val="FF3300"/>
                </a:solidFill>
                <a:ea typeface="楷体_GB2312" pitchFamily="49" charset="-122"/>
              </a:rPr>
              <a:t>  </a:t>
            </a:r>
            <a:r>
              <a:rPr lang="zh-CN" altLang="en-US" sz="2000" b="1" dirty="0" smtClean="0">
                <a:ea typeface="楷体_GB2312" pitchFamily="49" charset="-122"/>
              </a:rPr>
              <a:t>电流</a:t>
            </a:r>
            <a:r>
              <a:rPr lang="zh-CN" altLang="en-US" sz="2000" b="1" dirty="0">
                <a:ea typeface="楷体_GB2312" pitchFamily="49" charset="-122"/>
              </a:rPr>
              <a:t>过大，</a:t>
            </a:r>
            <a:r>
              <a:rPr lang="zh-CN" altLang="en-US" sz="2000" b="1" dirty="0" smtClean="0">
                <a:ea typeface="楷体_GB2312" pitchFamily="49" charset="-122"/>
              </a:rPr>
              <a:t>焊条角度不对</a:t>
            </a:r>
            <a:r>
              <a:rPr lang="zh-CN" altLang="en-US" sz="2000" b="1" dirty="0">
                <a:ea typeface="楷体_GB2312" pitchFamily="49" charset="-122"/>
              </a:rPr>
              <a:t>，运条不当，电弧过长。</a:t>
            </a:r>
          </a:p>
          <a:p>
            <a:pPr algn="ctr" eaLnBrk="1" hangingPunct="1">
              <a:spcBef>
                <a:spcPct val="0"/>
              </a:spcBef>
              <a:buFontTx/>
              <a:buNone/>
            </a:pPr>
            <a:endParaRPr lang="en-US" altLang="zh-CN" sz="2000" dirty="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25381"/>
                                        </p:tgtEl>
                                        <p:attrNameLst>
                                          <p:attrName>style.visibility</p:attrName>
                                        </p:attrNameLst>
                                      </p:cBhvr>
                                      <p:to>
                                        <p:strVal val="visible"/>
                                      </p:to>
                                    </p:set>
                                    <p:animEffect transition="in" filter="circle(in)">
                                      <p:cBhvr>
                                        <p:cTn id="7" dur="2000"/>
                                        <p:tgtEl>
                                          <p:spTgt spid="11253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125385"/>
                                        </p:tgtEl>
                                        <p:attrNameLst>
                                          <p:attrName>style.visibility</p:attrName>
                                        </p:attrNameLst>
                                      </p:cBhvr>
                                      <p:to>
                                        <p:strVal val="visible"/>
                                      </p:to>
                                    </p:set>
                                    <p:animEffect transition="in" filter="circle(in)">
                                      <p:cBhvr>
                                        <p:cTn id="12" dur="2000"/>
                                        <p:tgtEl>
                                          <p:spTgt spid="1125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5381" grpId="0" animBg="1"/>
      <p:bldP spid="112538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3841750" y="57150"/>
            <a:ext cx="3754438" cy="1139825"/>
          </a:xfrm>
        </p:spPr>
        <p:txBody>
          <a:bodyPr/>
          <a:lstStyle/>
          <a:p>
            <a:pPr algn="ctr" eaLnBrk="1" hangingPunct="1"/>
            <a:r>
              <a:rPr lang="zh-CN" altLang="en-US" sz="4400" smtClean="0">
                <a:ea typeface="楷体_GB2312" pitchFamily="49" charset="-122"/>
              </a:rPr>
              <a:t>焊接检验</a:t>
            </a:r>
          </a:p>
        </p:txBody>
      </p:sp>
      <p:sp>
        <p:nvSpPr>
          <p:cNvPr id="222211" name="Rectangle 3"/>
          <p:cNvSpPr>
            <a:spLocks noChangeArrowheads="1"/>
          </p:cNvSpPr>
          <p:nvPr/>
        </p:nvSpPr>
        <p:spPr bwMode="auto">
          <a:xfrm>
            <a:off x="323850" y="1341438"/>
            <a:ext cx="83169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00"/>
              </a:buClr>
              <a:buFont typeface="Wingdings" panose="05000000000000000000" pitchFamily="2" charset="2"/>
              <a:buNone/>
            </a:pPr>
            <a:r>
              <a:rPr lang="en-US" altLang="zh-CN" sz="2400" b="1">
                <a:solidFill>
                  <a:srgbClr val="FF0000"/>
                </a:solidFill>
                <a:latin typeface="楷体_GB2312" pitchFamily="49" charset="-122"/>
                <a:ea typeface="楷体_GB2312" pitchFamily="49" charset="-122"/>
              </a:rPr>
              <a:t> </a:t>
            </a:r>
            <a:r>
              <a:rPr lang="zh-CN" altLang="en-US" sz="2800" b="1">
                <a:solidFill>
                  <a:srgbClr val="FF0000"/>
                </a:solidFill>
                <a:latin typeface="楷体_GB2312" pitchFamily="49" charset="-122"/>
                <a:ea typeface="楷体_GB2312" pitchFamily="49" charset="-122"/>
              </a:rPr>
              <a:t>第一节 焊缝常见缺陷</a:t>
            </a:r>
            <a:endParaRPr lang="zh-CN" altLang="en-US" sz="2800" b="1"/>
          </a:p>
        </p:txBody>
      </p:sp>
      <p:pic>
        <p:nvPicPr>
          <p:cNvPr id="2222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593975"/>
            <a:ext cx="3024188" cy="160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7429" name="AutoShape 5"/>
          <p:cNvSpPr>
            <a:spLocks noChangeArrowheads="1"/>
          </p:cNvSpPr>
          <p:nvPr/>
        </p:nvSpPr>
        <p:spPr bwMode="auto">
          <a:xfrm>
            <a:off x="4211638" y="1844675"/>
            <a:ext cx="4681537" cy="1512888"/>
          </a:xfrm>
          <a:prstGeom prst="wedgeEllipseCallout">
            <a:avLst>
              <a:gd name="adj1" fmla="val -44134"/>
              <a:gd name="adj2" fmla="val 70042"/>
            </a:avLst>
          </a:prstGeom>
          <a:solidFill>
            <a:srgbClr val="CCFFFF"/>
          </a:solidFill>
          <a:ln w="9525">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a:solidFill>
                  <a:srgbClr val="FF3300"/>
                </a:solidFill>
                <a:ea typeface="楷体_GB2312" pitchFamily="49" charset="-122"/>
              </a:rPr>
              <a:t>未焊透：</a:t>
            </a:r>
            <a:r>
              <a:rPr lang="zh-CN" altLang="en-US" sz="2000" b="1" dirty="0">
                <a:ea typeface="楷体_GB2312" pitchFamily="49" charset="-122"/>
              </a:rPr>
              <a:t>装配间隙过小，坡口开得太小，钝边太大，电流</a:t>
            </a:r>
            <a:r>
              <a:rPr lang="zh-CN" altLang="en-US" sz="2000" b="1" dirty="0" smtClean="0">
                <a:ea typeface="楷体_GB2312" pitchFamily="49" charset="-122"/>
              </a:rPr>
              <a:t>过小，</a:t>
            </a:r>
            <a:r>
              <a:rPr lang="zh-CN" altLang="en-US" sz="2000" b="1" dirty="0">
                <a:ea typeface="楷体_GB2312" pitchFamily="49" charset="-122"/>
              </a:rPr>
              <a:t>焊速过快，焊条末对准焊缝，焊件</a:t>
            </a:r>
            <a:r>
              <a:rPr lang="zh-CN" altLang="en-US" sz="2000" b="1" dirty="0" smtClean="0">
                <a:ea typeface="楷体_GB2312" pitchFamily="49" charset="-122"/>
              </a:rPr>
              <a:t>不</a:t>
            </a:r>
            <a:r>
              <a:rPr lang="zh-CN" altLang="en-US" sz="2000" b="1" dirty="0">
                <a:ea typeface="楷体_GB2312" pitchFamily="49" charset="-122"/>
              </a:rPr>
              <a:t>洁</a:t>
            </a:r>
            <a:r>
              <a:rPr lang="zh-CN" altLang="en-US" sz="2000" b="1" dirty="0" smtClean="0">
                <a:ea typeface="楷体_GB2312" pitchFamily="49" charset="-122"/>
              </a:rPr>
              <a:t>。</a:t>
            </a:r>
            <a:endParaRPr lang="zh-CN" altLang="en-US" sz="2000" b="1" dirty="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127429"/>
                                        </p:tgtEl>
                                        <p:attrNameLst>
                                          <p:attrName>style.visibility</p:attrName>
                                        </p:attrNameLst>
                                      </p:cBhvr>
                                      <p:to>
                                        <p:strVal val="visible"/>
                                      </p:to>
                                    </p:set>
                                    <p:animEffect transition="in" filter="diamond(in)">
                                      <p:cBhvr>
                                        <p:cTn id="7" dur="2000"/>
                                        <p:tgtEl>
                                          <p:spTgt spid="1127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42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a:xfrm>
            <a:off x="2401888" y="201613"/>
            <a:ext cx="5338762" cy="923925"/>
          </a:xfrm>
        </p:spPr>
        <p:txBody>
          <a:bodyPr/>
          <a:lstStyle/>
          <a:p>
            <a:pPr algn="ctr" eaLnBrk="1" hangingPunct="1"/>
            <a:r>
              <a:rPr lang="zh-CN" altLang="en-US" sz="4400" smtClean="0">
                <a:ea typeface="楷体_GB2312" pitchFamily="49" charset="-122"/>
              </a:rPr>
              <a:t>焊接检验</a:t>
            </a:r>
          </a:p>
        </p:txBody>
      </p:sp>
      <p:sp>
        <p:nvSpPr>
          <p:cNvPr id="224259" name="Rectangle 3"/>
          <p:cNvSpPr>
            <a:spLocks noChangeArrowheads="1"/>
          </p:cNvSpPr>
          <p:nvPr/>
        </p:nvSpPr>
        <p:spPr bwMode="auto">
          <a:xfrm>
            <a:off x="395288" y="1341438"/>
            <a:ext cx="8424862" cy="5021262"/>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00"/>
              </a:buClr>
              <a:buFont typeface="Wingdings" panose="05000000000000000000" pitchFamily="2" charset="2"/>
              <a:buChar char="Ø"/>
            </a:pPr>
            <a:r>
              <a:rPr lang="zh-CN" altLang="en-US" sz="2400" b="1">
                <a:solidFill>
                  <a:srgbClr val="FF0000"/>
                </a:solidFill>
                <a:latin typeface="楷体_GB2312" pitchFamily="49" charset="-122"/>
                <a:ea typeface="楷体_GB2312" pitchFamily="49" charset="-122"/>
              </a:rPr>
              <a:t>焊接检验</a:t>
            </a:r>
            <a:r>
              <a:rPr lang="zh-CN" altLang="en-US" sz="2400" b="1">
                <a:solidFill>
                  <a:srgbClr val="FFFF00"/>
                </a:solidFill>
                <a:latin typeface="楷体_GB2312" pitchFamily="49" charset="-122"/>
                <a:ea typeface="楷体_GB2312" pitchFamily="49" charset="-122"/>
              </a:rPr>
              <a:t> </a:t>
            </a:r>
            <a:r>
              <a:rPr lang="zh-CN" altLang="en-US" sz="2400" b="1">
                <a:latin typeface="楷体_GB2312" pitchFamily="49" charset="-122"/>
                <a:ea typeface="楷体_GB2312" pitchFamily="49" charset="-122"/>
              </a:rPr>
              <a:t>焊接检验通常分为三个部分，即焊前检验、生产过程检验和焊后检验。</a:t>
            </a:r>
          </a:p>
          <a:p>
            <a:pPr eaLnBrk="1" hangingPunct="1">
              <a:spcBef>
                <a:spcPct val="0"/>
              </a:spcBef>
              <a:buFontTx/>
              <a:buNone/>
            </a:pPr>
            <a:r>
              <a:rPr lang="zh-CN" altLang="en-US" sz="2400" b="1">
                <a:latin typeface="楷体_GB2312" pitchFamily="49" charset="-122"/>
                <a:ea typeface="楷体_GB2312" pitchFamily="49" charset="-122"/>
              </a:rPr>
              <a:t>  </a:t>
            </a:r>
            <a:r>
              <a:rPr lang="zh-CN" altLang="en-US" sz="2400" b="1">
                <a:solidFill>
                  <a:srgbClr val="009900"/>
                </a:solidFill>
                <a:latin typeface="楷体_GB2312" pitchFamily="49" charset="-122"/>
                <a:ea typeface="楷体_GB2312" pitchFamily="49" charset="-122"/>
              </a:rPr>
              <a:t>一、焊前检验</a:t>
            </a:r>
          </a:p>
          <a:p>
            <a:pPr eaLnBrk="1" hangingPunct="1">
              <a:spcBef>
                <a:spcPct val="0"/>
              </a:spcBef>
              <a:buFontTx/>
              <a:buNone/>
            </a:pPr>
            <a:r>
              <a:rPr lang="zh-CN" altLang="en-US" sz="2400" b="1">
                <a:latin typeface="楷体_GB2312" pitchFamily="49" charset="-122"/>
                <a:ea typeface="楷体_GB2312" pitchFamily="49" charset="-122"/>
              </a:rPr>
              <a:t>    焊前检验的主要内容包括原材料检验和焊接结构鉴定。原材料检验内容为工件金属质量、焊丝、焊条及其它焊接材料的质量检验。</a:t>
            </a:r>
          </a:p>
          <a:p>
            <a:pPr eaLnBrk="1" hangingPunct="1">
              <a:spcBef>
                <a:spcPct val="0"/>
              </a:spcBef>
              <a:buFontTx/>
              <a:buNone/>
            </a:pPr>
            <a:r>
              <a:rPr lang="zh-CN" altLang="en-US" sz="2400" b="1">
                <a:latin typeface="楷体_GB2312" pitchFamily="49" charset="-122"/>
                <a:ea typeface="楷体_GB2312" pitchFamily="49" charset="-122"/>
              </a:rPr>
              <a:t>  </a:t>
            </a:r>
            <a:r>
              <a:rPr lang="zh-CN" altLang="en-US" sz="2400" b="1">
                <a:solidFill>
                  <a:srgbClr val="009900"/>
                </a:solidFill>
                <a:latin typeface="楷体_GB2312" pitchFamily="49" charset="-122"/>
                <a:ea typeface="楷体_GB2312" pitchFamily="49" charset="-122"/>
              </a:rPr>
              <a:t>二、生产过程检验</a:t>
            </a:r>
          </a:p>
          <a:p>
            <a:pPr eaLnBrk="1" hangingPunct="1">
              <a:spcBef>
                <a:spcPct val="0"/>
              </a:spcBef>
              <a:buFontTx/>
              <a:buNone/>
            </a:pPr>
            <a:r>
              <a:rPr lang="zh-CN" altLang="en-US" sz="2400" b="1">
                <a:latin typeface="楷体_GB2312" pitchFamily="49" charset="-122"/>
                <a:ea typeface="楷体_GB2312" pitchFamily="49" charset="-122"/>
              </a:rPr>
              <a:t>    生产过程检验是针对制造过程各工序的完成质量进行跟踪检查。内容包括焊接工艺参数（如焊接电流、焊接速度等）。</a:t>
            </a:r>
          </a:p>
          <a:p>
            <a:pPr eaLnBrk="1" hangingPunct="1">
              <a:spcBef>
                <a:spcPct val="0"/>
              </a:spcBef>
              <a:buFontTx/>
              <a:buNone/>
            </a:pPr>
            <a:r>
              <a:rPr lang="zh-CN" altLang="en-US" sz="2400" b="1">
                <a:latin typeface="楷体_GB2312" pitchFamily="49" charset="-122"/>
                <a:ea typeface="楷体_GB2312" pitchFamily="49" charset="-122"/>
              </a:rPr>
              <a:t>  </a:t>
            </a:r>
            <a:r>
              <a:rPr lang="zh-CN" altLang="en-US" sz="2400" b="1">
                <a:solidFill>
                  <a:srgbClr val="009900"/>
                </a:solidFill>
                <a:latin typeface="楷体_GB2312" pitchFamily="49" charset="-122"/>
                <a:ea typeface="楷体_GB2312" pitchFamily="49" charset="-122"/>
              </a:rPr>
              <a:t>三、焊后检验</a:t>
            </a:r>
          </a:p>
          <a:p>
            <a:pPr eaLnBrk="1" hangingPunct="1">
              <a:spcBef>
                <a:spcPct val="0"/>
              </a:spcBef>
              <a:buFontTx/>
              <a:buNone/>
            </a:pPr>
            <a:r>
              <a:rPr lang="zh-CN" altLang="en-US" sz="2400" b="1">
                <a:latin typeface="楷体_GB2312" pitchFamily="49" charset="-122"/>
                <a:ea typeface="楷体_GB2312" pitchFamily="49" charset="-122"/>
              </a:rPr>
              <a:t>    焊后检验是对焊接质量的综合评定，焊后检验的内容主要包括焊缝的外观检查、焊缝密封性检及焊缝内部缺陷检验。</a:t>
            </a:r>
          </a:p>
          <a:p>
            <a:pPr eaLnBrk="1" hangingPunct="1">
              <a:spcBef>
                <a:spcPct val="50000"/>
              </a:spcBef>
              <a:buFontTx/>
              <a:buNone/>
            </a:pPr>
            <a:r>
              <a:rPr lang="zh-CN" altLang="en-US" sz="2400" b="1">
                <a:latin typeface="宋体" panose="02010600030101010101" pitchFamily="2" charset="-122"/>
              </a:rPr>
              <a:t> </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2771775" y="115888"/>
            <a:ext cx="4392613" cy="1066800"/>
          </a:xfrm>
        </p:spPr>
        <p:txBody>
          <a:bodyPr/>
          <a:lstStyle/>
          <a:p>
            <a:pPr algn="ctr" eaLnBrk="1" hangingPunct="1"/>
            <a:r>
              <a:rPr lang="zh-CN" altLang="en-US" sz="4400" smtClean="0">
                <a:solidFill>
                  <a:schemeClr val="bg2"/>
                </a:solidFill>
                <a:ea typeface="楷体_GB2312" pitchFamily="49" charset="-122"/>
              </a:rPr>
              <a:t>焊接检验</a:t>
            </a:r>
          </a:p>
        </p:txBody>
      </p:sp>
      <p:sp>
        <p:nvSpPr>
          <p:cNvPr id="226307" name="Rectangle 3"/>
          <p:cNvSpPr>
            <a:spLocks noChangeArrowheads="1"/>
          </p:cNvSpPr>
          <p:nvPr/>
        </p:nvSpPr>
        <p:spPr bwMode="auto">
          <a:xfrm>
            <a:off x="647700" y="1341438"/>
            <a:ext cx="8461375"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Ø"/>
            </a:pPr>
            <a:r>
              <a:rPr lang="zh-CN" altLang="en-US" sz="2400" b="1" dirty="0">
                <a:solidFill>
                  <a:srgbClr val="FF0000"/>
                </a:solidFill>
                <a:latin typeface="楷体_GB2312" pitchFamily="49" charset="-122"/>
                <a:ea typeface="楷体_GB2312" pitchFamily="49" charset="-122"/>
              </a:rPr>
              <a:t>焊接接头检验方法 </a:t>
            </a:r>
            <a:r>
              <a:rPr lang="zh-CN" altLang="en-US" sz="2400" b="1" dirty="0">
                <a:latin typeface="楷体_GB2312" pitchFamily="49" charset="-122"/>
                <a:ea typeface="楷体_GB2312" pitchFamily="49" charset="-122"/>
              </a:rPr>
              <a:t>焊接接头的检验方法可分为</a:t>
            </a:r>
            <a:r>
              <a:rPr lang="zh-CN" altLang="en-US" sz="2400" b="1" dirty="0">
                <a:solidFill>
                  <a:srgbClr val="0066FF"/>
                </a:solidFill>
                <a:latin typeface="楷体_GB2312" pitchFamily="49" charset="-122"/>
                <a:ea typeface="楷体_GB2312" pitchFamily="49" charset="-122"/>
              </a:rPr>
              <a:t>破坏检验和非破坏检验；</a:t>
            </a:r>
          </a:p>
          <a:p>
            <a:pPr eaLnBrk="1" hangingPunct="1">
              <a:spcBef>
                <a:spcPct val="0"/>
              </a:spcBef>
              <a:buFont typeface="Wingdings" panose="05000000000000000000" pitchFamily="2" charset="2"/>
              <a:buNone/>
            </a:pPr>
            <a:endParaRPr lang="zh-CN" altLang="en-US" sz="2400" b="1" dirty="0">
              <a:solidFill>
                <a:srgbClr val="0066FF"/>
              </a:solidFill>
              <a:latin typeface="楷体_GB2312" pitchFamily="49" charset="-122"/>
              <a:ea typeface="楷体_GB2312" pitchFamily="49" charset="-122"/>
            </a:endParaRPr>
          </a:p>
          <a:p>
            <a:pPr eaLnBrk="1" hangingPunct="1">
              <a:spcBef>
                <a:spcPct val="0"/>
              </a:spcBef>
              <a:buFont typeface="Wingdings" panose="05000000000000000000" pitchFamily="2" charset="2"/>
              <a:buChar char="l"/>
            </a:pPr>
            <a:r>
              <a:rPr lang="zh-CN" altLang="en-US" sz="2400" b="1" dirty="0">
                <a:solidFill>
                  <a:srgbClr val="33CC33"/>
                </a:solidFill>
                <a:latin typeface="楷体_GB2312" pitchFamily="49" charset="-122"/>
                <a:ea typeface="楷体_GB2312" pitchFamily="49" charset="-122"/>
              </a:rPr>
              <a:t>破坏检验</a:t>
            </a:r>
            <a:r>
              <a:rPr lang="zh-CN" altLang="en-US" sz="2400" b="1" dirty="0">
                <a:latin typeface="楷体_GB2312" pitchFamily="49" charset="-122"/>
                <a:ea typeface="楷体_GB2312" pitchFamily="49" charset="-122"/>
              </a:rPr>
              <a:t>　从焊件或试件上</a:t>
            </a:r>
            <a:r>
              <a:rPr lang="zh-CN" altLang="en-US" sz="2400" b="1" dirty="0">
                <a:solidFill>
                  <a:srgbClr val="FF6600"/>
                </a:solidFill>
                <a:latin typeface="楷体_GB2312" pitchFamily="49" charset="-122"/>
                <a:ea typeface="楷体_GB2312" pitchFamily="49" charset="-122"/>
              </a:rPr>
              <a:t>切取试样，</a:t>
            </a:r>
            <a:r>
              <a:rPr lang="zh-CN" altLang="en-US" sz="2400" b="1" dirty="0">
                <a:latin typeface="楷体_GB2312" pitchFamily="49" charset="-122"/>
                <a:ea typeface="楷体_GB2312" pitchFamily="49" charset="-122"/>
              </a:rPr>
              <a:t>以检验其各种力学性能的试验法。</a:t>
            </a:r>
          </a:p>
          <a:p>
            <a:pPr eaLnBrk="1" hangingPunct="1">
              <a:spcBef>
                <a:spcPct val="0"/>
              </a:spcBef>
              <a:buFont typeface="Wingdings" panose="05000000000000000000" pitchFamily="2" charset="2"/>
              <a:buNone/>
            </a:pPr>
            <a:endParaRPr lang="zh-CN" altLang="en-US" sz="2400" b="1" dirty="0">
              <a:latin typeface="楷体_GB2312" pitchFamily="49" charset="-122"/>
              <a:ea typeface="楷体_GB2312" pitchFamily="49" charset="-122"/>
            </a:endParaRPr>
          </a:p>
          <a:p>
            <a:pPr eaLnBrk="1" hangingPunct="1">
              <a:spcBef>
                <a:spcPct val="0"/>
              </a:spcBef>
              <a:buClr>
                <a:srgbClr val="00FF00"/>
              </a:buClr>
              <a:buFont typeface="Wingdings" panose="05000000000000000000" pitchFamily="2" charset="2"/>
              <a:buChar char="l"/>
            </a:pPr>
            <a:r>
              <a:rPr lang="zh-CN" altLang="en-US" sz="2400" b="1" dirty="0">
                <a:solidFill>
                  <a:srgbClr val="33CC33"/>
                </a:solidFill>
                <a:latin typeface="楷体_GB2312" pitchFamily="49" charset="-122"/>
                <a:ea typeface="楷体_GB2312" pitchFamily="49" charset="-122"/>
              </a:rPr>
              <a:t>非破坏检验</a:t>
            </a:r>
            <a:r>
              <a:rPr lang="zh-CN" altLang="en-US" sz="2400" b="1" dirty="0">
                <a:latin typeface="楷体_GB2312" pitchFamily="49" charset="-122"/>
                <a:ea typeface="楷体_GB2312" pitchFamily="49" charset="-122"/>
              </a:rPr>
              <a:t>　在不破坏焊接结构和焊接接头状态的条件下，直接审查和评定焊接质量。</a:t>
            </a:r>
            <a:endParaRPr lang="zh-CN" altLang="en-US" sz="2400" b="1" dirty="0">
              <a:solidFill>
                <a:srgbClr val="FF0000"/>
              </a:solidFill>
              <a:latin typeface="楷体_GB2312" pitchFamily="49" charset="-122"/>
              <a:ea typeface="楷体_GB2312" pitchFamily="49" charset="-122"/>
            </a:endParaRPr>
          </a:p>
          <a:p>
            <a:pPr eaLnBrk="1" hangingPunct="1">
              <a:spcBef>
                <a:spcPct val="0"/>
              </a:spcBef>
              <a:buClr>
                <a:srgbClr val="FF0000"/>
              </a:buClr>
              <a:buFont typeface="Wingdings" panose="05000000000000000000" pitchFamily="2" charset="2"/>
              <a:buNone/>
            </a:pPr>
            <a:endParaRPr lang="en-US" altLang="zh-CN" sz="2400" b="1" dirty="0">
              <a:solidFill>
                <a:srgbClr val="FF0000"/>
              </a:solidFill>
              <a:latin typeface="宋体" panose="0201060003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sz="half" idx="1"/>
          </p:nvPr>
        </p:nvSpPr>
        <p:spPr>
          <a:xfrm>
            <a:off x="323850" y="1428750"/>
            <a:ext cx="8578850" cy="4967288"/>
          </a:xfrm>
        </p:spPr>
        <p:txBody>
          <a:bodyPr/>
          <a:lstStyle/>
          <a:p>
            <a:pPr marL="457200" lvl="1" indent="0" eaLnBrk="1" hangingPunct="1">
              <a:buFontTx/>
              <a:buNone/>
            </a:pPr>
            <a:r>
              <a:rPr lang="zh-CN" altLang="en-US" sz="2400" b="1" smtClean="0">
                <a:solidFill>
                  <a:srgbClr val="FF0000"/>
                </a:solidFill>
                <a:ea typeface="楷体_GB2312" pitchFamily="49" charset="-122"/>
              </a:rPr>
              <a:t>焊接应力：</a:t>
            </a:r>
            <a:r>
              <a:rPr lang="zh-CN" altLang="en-US" sz="2400" b="1" smtClean="0">
                <a:ea typeface="楷体_GB2312" pitchFamily="49" charset="-122"/>
              </a:rPr>
              <a:t>焊接构件由焊接而产生的内应力。</a:t>
            </a:r>
          </a:p>
          <a:p>
            <a:pPr marL="457200" lvl="1" indent="0" eaLnBrk="1" hangingPunct="1">
              <a:buFontTx/>
              <a:buNone/>
            </a:pPr>
            <a:r>
              <a:rPr lang="zh-CN" altLang="en-US" sz="2400" b="1" smtClean="0">
                <a:solidFill>
                  <a:srgbClr val="FF0000"/>
                </a:solidFill>
                <a:ea typeface="楷体_GB2312" pitchFamily="49" charset="-122"/>
              </a:rPr>
              <a:t>焊接变形：</a:t>
            </a:r>
            <a:r>
              <a:rPr lang="zh-CN" altLang="en-US" sz="2400" b="1" smtClean="0">
                <a:ea typeface="楷体_GB2312" pitchFamily="49" charset="-122"/>
              </a:rPr>
              <a:t>焊后焊件残留的变形。</a:t>
            </a:r>
          </a:p>
          <a:p>
            <a:pPr marL="457200" lvl="1" indent="0" eaLnBrk="1" hangingPunct="1">
              <a:buFontTx/>
              <a:buNone/>
            </a:pPr>
            <a:r>
              <a:rPr lang="zh-CN" altLang="en-US" sz="2400" b="1" smtClean="0">
                <a:solidFill>
                  <a:srgbClr val="FF0000"/>
                </a:solidFill>
                <a:ea typeface="楷体_GB2312" pitchFamily="49" charset="-122"/>
              </a:rPr>
              <a:t>产生原因：</a:t>
            </a:r>
            <a:r>
              <a:rPr lang="zh-CN" altLang="en-US" sz="2000" b="1" smtClean="0">
                <a:solidFill>
                  <a:srgbClr val="000000"/>
                </a:solidFill>
                <a:ea typeface="楷体_GB2312" pitchFamily="49" charset="-122"/>
              </a:rPr>
              <a:t>加热时，焊缝区金属的热膨胀量较大，但受两侧金属所制约不能自由伸长而被塑性压缩，向厚度方向展宽；冷却时，同样受两侧金属制约而不能自由收缩，各部分收缩不一致，导致焊缝区乃至整个焊件产生应力和变形。</a:t>
            </a:r>
            <a:r>
              <a:rPr lang="zh-CN" altLang="en-US" sz="2000" b="1" smtClean="0">
                <a:solidFill>
                  <a:srgbClr val="FF0000"/>
                </a:solidFill>
                <a:latin typeface="楷体_GB2312" pitchFamily="49" charset="-122"/>
                <a:ea typeface="楷体_GB2312" pitchFamily="49" charset="-122"/>
              </a:rPr>
              <a:t>总之，加热不均匀及冷却不均匀导致焊接应力和变形</a:t>
            </a:r>
            <a:r>
              <a:rPr lang="zh-CN" altLang="en-US" sz="2400" b="1" smtClean="0">
                <a:solidFill>
                  <a:srgbClr val="FF0000"/>
                </a:solidFill>
                <a:latin typeface="楷体_GB2312" pitchFamily="49" charset="-122"/>
                <a:ea typeface="楷体_GB2312" pitchFamily="49" charset="-122"/>
              </a:rPr>
              <a:t>。</a:t>
            </a:r>
          </a:p>
          <a:p>
            <a:pPr marL="457200" lvl="1" indent="0" eaLnBrk="1" hangingPunct="1">
              <a:buFontTx/>
              <a:buNone/>
            </a:pPr>
            <a:r>
              <a:rPr lang="zh-CN" altLang="en-US" sz="2400" b="1" smtClean="0">
                <a:solidFill>
                  <a:srgbClr val="FF0000"/>
                </a:solidFill>
                <a:latin typeface="楷体_GB2312" pitchFamily="49" charset="-122"/>
                <a:ea typeface="楷体_GB2312" pitchFamily="49" charset="-122"/>
              </a:rPr>
              <a:t>焊接应力分布：</a:t>
            </a:r>
            <a:endParaRPr lang="zh-CN" altLang="en-US" sz="2000" b="1" smtClean="0">
              <a:solidFill>
                <a:srgbClr val="FF0000"/>
              </a:solidFill>
              <a:latin typeface="楷体_GB2312" pitchFamily="49" charset="-122"/>
              <a:ea typeface="楷体_GB2312" pitchFamily="49" charset="-122"/>
            </a:endParaRPr>
          </a:p>
          <a:p>
            <a:pPr marL="457200" lvl="1" indent="0" eaLnBrk="1" hangingPunct="1">
              <a:buFontTx/>
              <a:buNone/>
            </a:pPr>
            <a:endParaRPr lang="zh-CN" altLang="en-US" sz="2400" b="1" smtClean="0">
              <a:ea typeface="楷体_GB2312" pitchFamily="49" charset="-122"/>
            </a:endParaRPr>
          </a:p>
        </p:txBody>
      </p:sp>
      <p:grpSp>
        <p:nvGrpSpPr>
          <p:cNvPr id="24579" name="组合 21"/>
          <p:cNvGrpSpPr>
            <a:grpSpLocks/>
          </p:cNvGrpSpPr>
          <p:nvPr/>
        </p:nvGrpSpPr>
        <p:grpSpPr bwMode="auto">
          <a:xfrm>
            <a:off x="611188" y="4652964"/>
            <a:ext cx="8075612" cy="1371525"/>
            <a:chOff x="334081" y="1923078"/>
            <a:chExt cx="8517025" cy="1888970"/>
          </a:xfrm>
        </p:grpSpPr>
        <p:pic>
          <p:nvPicPr>
            <p:cNvPr id="24581" name="Picture 12" descr="A16B12"/>
            <p:cNvPicPr>
              <a:picLocks noChangeAspect="1" noChangeArrowheads="1"/>
            </p:cNvPicPr>
            <p:nvPr/>
          </p:nvPicPr>
          <p:blipFill>
            <a:blip r:embed="rId3" cstate="print">
              <a:extLst>
                <a:ext uri="{28A0092B-C50C-407E-A947-70E740481C1C}">
                  <a14:useLocalDpi xmlns:a14="http://schemas.microsoft.com/office/drawing/2010/main" val="0"/>
                </a:ext>
              </a:extLst>
            </a:blip>
            <a:srcRect l="7150" t="5019" r="3862" b="56729"/>
            <a:stretch>
              <a:fillRect/>
            </a:stretch>
          </p:blipFill>
          <p:spPr bwMode="auto">
            <a:xfrm>
              <a:off x="334081" y="1923078"/>
              <a:ext cx="2596444" cy="137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12" descr="A16B12"/>
            <p:cNvPicPr>
              <a:picLocks noChangeAspect="1" noChangeArrowheads="1"/>
            </p:cNvPicPr>
            <p:nvPr/>
          </p:nvPicPr>
          <p:blipFill>
            <a:blip r:embed="rId3" cstate="print">
              <a:extLst>
                <a:ext uri="{28A0092B-C50C-407E-A947-70E740481C1C}">
                  <a14:useLocalDpi xmlns:a14="http://schemas.microsoft.com/office/drawing/2010/main" val="0"/>
                </a:ext>
              </a:extLst>
            </a:blip>
            <a:srcRect l="5107" t="54718" r="3198" b="6403"/>
            <a:stretch>
              <a:fillRect/>
            </a:stretch>
          </p:blipFill>
          <p:spPr bwMode="auto">
            <a:xfrm>
              <a:off x="2930525" y="1923078"/>
              <a:ext cx="2675467" cy="1399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410417" y="3388154"/>
              <a:ext cx="2213410" cy="423894"/>
            </a:xfrm>
            <a:prstGeom prst="rect">
              <a:avLst/>
            </a:prstGeom>
            <a:noFill/>
          </p:spPr>
          <p:txBody>
            <a:bodyPr wrap="square">
              <a:spAutoFit/>
            </a:bodyPr>
            <a:lstStyle/>
            <a:p>
              <a:pPr>
                <a:defRPr/>
              </a:pPr>
              <a:r>
                <a:rPr lang="zh-CN" altLang="en-US" sz="1400" dirty="0">
                  <a:latin typeface="+mn-lt"/>
                  <a:ea typeface="黑体" panose="02010609060101010101" pitchFamily="49" charset="-122"/>
                </a:rPr>
                <a:t>（</a:t>
              </a:r>
              <a:r>
                <a:rPr lang="en-US" altLang="zh-CN" sz="1400" dirty="0">
                  <a:latin typeface="+mn-lt"/>
                  <a:ea typeface="黑体" panose="02010609060101010101" pitchFamily="49" charset="-122"/>
                </a:rPr>
                <a:t>a</a:t>
              </a:r>
              <a:r>
                <a:rPr lang="zh-CN" altLang="en-US" sz="1400" dirty="0">
                  <a:latin typeface="+mn-lt"/>
                  <a:ea typeface="黑体" panose="02010609060101010101" pitchFamily="49" charset="-122"/>
                </a:rPr>
                <a:t>）对接焊缝</a:t>
              </a:r>
              <a:r>
                <a:rPr lang="zh-CN" altLang="en-US" sz="1400" dirty="0">
                  <a:latin typeface="黑体" panose="02010609060101010101" pitchFamily="49" charset="-122"/>
                  <a:ea typeface="黑体" panose="02010609060101010101" pitchFamily="49" charset="-122"/>
                </a:rPr>
                <a:t>纵向应力</a:t>
              </a:r>
            </a:p>
          </p:txBody>
        </p:sp>
        <p:sp>
          <p:nvSpPr>
            <p:cNvPr id="9" name="文本框 8"/>
            <p:cNvSpPr txBox="1"/>
            <p:nvPr/>
          </p:nvSpPr>
          <p:spPr>
            <a:xfrm>
              <a:off x="3198761" y="3322392"/>
              <a:ext cx="2265292" cy="308286"/>
            </a:xfrm>
            <a:prstGeom prst="rect">
              <a:avLst/>
            </a:prstGeom>
            <a:noFill/>
          </p:spPr>
          <p:txBody>
            <a:bodyPr>
              <a:spAutoFit/>
            </a:bodyPr>
            <a:lstStyle/>
            <a:p>
              <a:pPr>
                <a:defRPr/>
              </a:pPr>
              <a:r>
                <a:rPr lang="zh-CN" altLang="en-US" sz="1400" dirty="0">
                  <a:latin typeface="+mn-lt"/>
                  <a:ea typeface="黑体" panose="02010609060101010101" pitchFamily="49" charset="-122"/>
                </a:rPr>
                <a:t>（</a:t>
              </a:r>
              <a:r>
                <a:rPr lang="en-US" altLang="zh-CN" sz="1400" dirty="0">
                  <a:latin typeface="+mn-lt"/>
                  <a:ea typeface="黑体" panose="02010609060101010101" pitchFamily="49" charset="-122"/>
                </a:rPr>
                <a:t>b</a:t>
              </a:r>
              <a:r>
                <a:rPr lang="zh-CN" altLang="en-US" sz="1400" dirty="0">
                  <a:latin typeface="+mn-lt"/>
                  <a:ea typeface="黑体" panose="02010609060101010101" pitchFamily="49" charset="-122"/>
                </a:rPr>
                <a:t>）对接焊缝</a:t>
              </a:r>
              <a:r>
                <a:rPr lang="zh-CN" altLang="en-US" sz="1400" dirty="0">
                  <a:latin typeface="黑体" panose="02010609060101010101" pitchFamily="49" charset="-122"/>
                  <a:ea typeface="黑体" panose="02010609060101010101" pitchFamily="49" charset="-122"/>
                </a:rPr>
                <a:t>横向应力</a:t>
              </a:r>
            </a:p>
          </p:txBody>
        </p:sp>
        <p:grpSp>
          <p:nvGrpSpPr>
            <p:cNvPr id="24585" name="组合 20"/>
            <p:cNvGrpSpPr>
              <a:grpSpLocks/>
            </p:cNvGrpSpPr>
            <p:nvPr/>
          </p:nvGrpSpPr>
          <p:grpSpPr bwMode="auto">
            <a:xfrm>
              <a:off x="5656351" y="1968234"/>
              <a:ext cx="3194755" cy="1650970"/>
              <a:chOff x="5656351" y="1968234"/>
              <a:chExt cx="3194755" cy="1650970"/>
            </a:xfrm>
          </p:grpSpPr>
          <p:pic>
            <p:nvPicPr>
              <p:cNvPr id="24586" name="Picture 13" descr="A16B12A"/>
              <p:cNvPicPr>
                <a:picLocks noChangeAspect="1" noChangeArrowheads="1"/>
              </p:cNvPicPr>
              <p:nvPr/>
            </p:nvPicPr>
            <p:blipFill>
              <a:blip r:embed="rId4" cstate="print">
                <a:extLst>
                  <a:ext uri="{28A0092B-C50C-407E-A947-70E740481C1C}">
                    <a14:useLocalDpi xmlns:a14="http://schemas.microsoft.com/office/drawing/2010/main" val="0"/>
                  </a:ext>
                </a:extLst>
              </a:blip>
              <a:srcRect l="4465" t="4510" r="3094" b="12244"/>
              <a:stretch>
                <a:fillRect/>
              </a:stretch>
            </p:blipFill>
            <p:spPr bwMode="auto">
              <a:xfrm>
                <a:off x="5656351" y="1968234"/>
                <a:ext cx="3194755" cy="160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矩形 8"/>
              <p:cNvSpPr>
                <a:spLocks noChangeArrowheads="1"/>
              </p:cNvSpPr>
              <p:nvPr/>
            </p:nvSpPr>
            <p:spPr bwMode="auto">
              <a:xfrm>
                <a:off x="6142257" y="3311427"/>
                <a:ext cx="20601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400">
                    <a:latin typeface="黑体" panose="02010609060101010101" pitchFamily="49" charset="-122"/>
                    <a:ea typeface="黑体" panose="02010609060101010101" pitchFamily="49" charset="-122"/>
                  </a:rPr>
                  <a:t>（</a:t>
                </a:r>
                <a:r>
                  <a:rPr lang="en-US" altLang="zh-CN" sz="1400">
                    <a:latin typeface="黑体" panose="02010609060101010101" pitchFamily="49" charset="-122"/>
                    <a:ea typeface="黑体" panose="02010609060101010101" pitchFamily="49" charset="-122"/>
                  </a:rPr>
                  <a:t>c</a:t>
                </a:r>
                <a:r>
                  <a:rPr lang="zh-CN" altLang="en-US" sz="1400">
                    <a:latin typeface="黑体" panose="02010609060101010101" pitchFamily="49" charset="-122"/>
                    <a:ea typeface="黑体" panose="02010609060101010101" pitchFamily="49" charset="-122"/>
                  </a:rPr>
                  <a:t>）圆筒环形焊缝应力</a:t>
                </a:r>
              </a:p>
            </p:txBody>
          </p:sp>
        </p:grpSp>
      </p:grpSp>
      <p:sp>
        <p:nvSpPr>
          <p:cNvPr id="24580" name="Rectangle 11"/>
          <p:cNvSpPr>
            <a:spLocks noChangeArrowheads="1"/>
          </p:cNvSpPr>
          <p:nvPr/>
        </p:nvSpPr>
        <p:spPr bwMode="auto">
          <a:xfrm>
            <a:off x="2481263" y="333375"/>
            <a:ext cx="64087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2"/>
                </a:solidFill>
                <a:ea typeface="楷体_GB2312" pitchFamily="49" charset="-122"/>
              </a:rPr>
              <a:t>第三节   焊接应力与变形</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2328863" y="44450"/>
            <a:ext cx="5627687" cy="1139825"/>
          </a:xfrm>
        </p:spPr>
        <p:txBody>
          <a:bodyPr/>
          <a:lstStyle/>
          <a:p>
            <a:pPr algn="ctr" eaLnBrk="1" hangingPunct="1"/>
            <a:r>
              <a:rPr lang="zh-CN" altLang="en-US" sz="4400" smtClean="0">
                <a:solidFill>
                  <a:schemeClr val="bg2"/>
                </a:solidFill>
                <a:ea typeface="楷体_GB2312" pitchFamily="49" charset="-122"/>
              </a:rPr>
              <a:t>焊接检验</a:t>
            </a:r>
          </a:p>
        </p:txBody>
      </p:sp>
      <p:sp>
        <p:nvSpPr>
          <p:cNvPr id="228355" name="Rectangle 3"/>
          <p:cNvSpPr>
            <a:spLocks noChangeArrowheads="1"/>
          </p:cNvSpPr>
          <p:nvPr/>
        </p:nvSpPr>
        <p:spPr bwMode="auto">
          <a:xfrm>
            <a:off x="323850" y="1341438"/>
            <a:ext cx="882015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Ø"/>
            </a:pPr>
            <a:r>
              <a:rPr lang="zh-CN" altLang="en-US" sz="2800" b="1" dirty="0">
                <a:solidFill>
                  <a:srgbClr val="FF0000"/>
                </a:solidFill>
                <a:latin typeface="楷体_GB2312" pitchFamily="49" charset="-122"/>
                <a:ea typeface="楷体_GB2312" pitchFamily="49" charset="-122"/>
              </a:rPr>
              <a:t>常用非破坏检验方法</a:t>
            </a:r>
          </a:p>
          <a:p>
            <a:pPr eaLnBrk="1" hangingPunct="1">
              <a:spcBef>
                <a:spcPct val="0"/>
              </a:spcBef>
              <a:buFontTx/>
              <a:buNone/>
            </a:pPr>
            <a:r>
              <a:rPr lang="zh-CN" altLang="en-US" sz="2400" b="1" dirty="0">
                <a:solidFill>
                  <a:srgbClr val="FF0000"/>
                </a:solidFill>
                <a:latin typeface="楷体_GB2312" pitchFamily="49" charset="-122"/>
                <a:ea typeface="楷体_GB2312" pitchFamily="49" charset="-122"/>
              </a:rPr>
              <a:t>一、无损检测 </a:t>
            </a:r>
            <a:r>
              <a:rPr lang="zh-CN" altLang="en-US" sz="2400" b="1" dirty="0">
                <a:latin typeface="楷体_GB2312" pitchFamily="49" charset="-122"/>
                <a:ea typeface="楷体_GB2312" pitchFamily="49" charset="-122"/>
              </a:rPr>
              <a:t>工业生产中常用的外观检查方法中，除用眼睛或低倍放大镜观察</a:t>
            </a:r>
            <a:r>
              <a:rPr lang="en-US" altLang="zh-CN" sz="2400" b="1" dirty="0">
                <a:latin typeface="楷体_GB2312" pitchFamily="49" charset="-122"/>
                <a:ea typeface="楷体_GB2312" pitchFamily="49" charset="-122"/>
              </a:rPr>
              <a:t>(</a:t>
            </a:r>
            <a:r>
              <a:rPr lang="zh-CN" altLang="en-US" sz="2400" b="1" dirty="0">
                <a:solidFill>
                  <a:srgbClr val="CC3300"/>
                </a:solidFill>
                <a:latin typeface="楷体_GB2312" pitchFamily="49" charset="-122"/>
                <a:ea typeface="楷体_GB2312" pitchFamily="49" charset="-122"/>
              </a:rPr>
              <a:t>目检</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焊缝表面缺陷外，较多地采用下列方法：</a:t>
            </a:r>
            <a:r>
              <a:rPr lang="zh-CN" altLang="en-US" sz="2400" b="1" dirty="0">
                <a:solidFill>
                  <a:srgbClr val="FFFF00"/>
                </a:solidFill>
                <a:latin typeface="楷体_GB2312" pitchFamily="49" charset="-122"/>
                <a:ea typeface="楷体_GB2312" pitchFamily="49" charset="-122"/>
              </a:rPr>
              <a:t> </a:t>
            </a:r>
            <a:endParaRPr lang="zh-CN" altLang="en-US" sz="2400" b="1" dirty="0">
              <a:latin typeface="楷体_GB2312" pitchFamily="49" charset="-122"/>
              <a:ea typeface="楷体_GB2312" pitchFamily="49" charset="-122"/>
            </a:endParaRPr>
          </a:p>
          <a:p>
            <a:pPr eaLnBrk="1" hangingPunct="1">
              <a:spcBef>
                <a:spcPct val="0"/>
              </a:spcBef>
              <a:buFontTx/>
              <a:buNone/>
            </a:pPr>
            <a:endParaRPr lang="zh-CN" altLang="en-US" sz="2400" b="1" dirty="0">
              <a:solidFill>
                <a:srgbClr val="CCFFFF"/>
              </a:solidFill>
              <a:latin typeface="楷体_GB2312" pitchFamily="49" charset="-122"/>
              <a:ea typeface="楷体_GB2312" pitchFamily="49" charset="-122"/>
            </a:endParaRPr>
          </a:p>
          <a:p>
            <a:pPr eaLnBrk="1" hangingPunct="1">
              <a:spcBef>
                <a:spcPct val="0"/>
              </a:spcBef>
              <a:buFontTx/>
              <a:buNone/>
            </a:pPr>
            <a:r>
              <a:rPr lang="en-US" altLang="zh-CN" sz="2400" b="1" dirty="0">
                <a:solidFill>
                  <a:srgbClr val="00CC00"/>
                </a:solidFill>
                <a:latin typeface="楷体_GB2312" pitchFamily="49" charset="-122"/>
                <a:ea typeface="楷体_GB2312" pitchFamily="49" charset="-122"/>
              </a:rPr>
              <a:t>1. </a:t>
            </a:r>
            <a:r>
              <a:rPr lang="zh-CN" altLang="en-US" sz="2400" b="1" dirty="0">
                <a:solidFill>
                  <a:srgbClr val="00CC00"/>
                </a:solidFill>
                <a:latin typeface="楷体_GB2312" pitchFamily="49" charset="-122"/>
                <a:ea typeface="楷体_GB2312" pitchFamily="49" charset="-122"/>
              </a:rPr>
              <a:t>着色探伤</a:t>
            </a:r>
            <a:r>
              <a:rPr lang="zh-CN" altLang="en-US" sz="2400" b="1" dirty="0">
                <a:latin typeface="楷体_GB2312" pitchFamily="49" charset="-122"/>
                <a:ea typeface="楷体_GB2312" pitchFamily="49" charset="-122"/>
              </a:rPr>
              <a:t> 利用渗透性很强的有色油液喷到焊缝位置。去除油液后，用显微剂可显示带有色彩的缺陷形状图象，从而判断缺陷的位置和严重程度。</a:t>
            </a:r>
          </a:p>
          <a:p>
            <a:pPr eaLnBrk="1" hangingPunct="1">
              <a:spcBef>
                <a:spcPct val="0"/>
              </a:spcBef>
              <a:buFontTx/>
              <a:buNone/>
            </a:pPr>
            <a:endParaRPr lang="zh-CN" altLang="en-US" sz="2400" b="1" dirty="0">
              <a:solidFill>
                <a:srgbClr val="CCFFFF"/>
              </a:solidFill>
              <a:latin typeface="楷体_GB2312" pitchFamily="49" charset="-122"/>
              <a:ea typeface="楷体_GB2312" pitchFamily="49" charset="-122"/>
            </a:endParaRPr>
          </a:p>
          <a:p>
            <a:pPr eaLnBrk="1" hangingPunct="1">
              <a:spcBef>
                <a:spcPct val="0"/>
              </a:spcBef>
              <a:buClr>
                <a:srgbClr val="FF0000"/>
              </a:buClr>
              <a:buFont typeface="Wingdings" panose="05000000000000000000" pitchFamily="2" charset="2"/>
              <a:buNone/>
            </a:pPr>
            <a:endParaRPr lang="en-US" altLang="zh-CN" sz="2400" b="1" dirty="0">
              <a:solidFill>
                <a:srgbClr val="FF0000"/>
              </a:solidFill>
              <a:latin typeface="楷体_GB2312" pitchFamily="49" charset="-122"/>
              <a:ea typeface="楷体_GB2312" pitchFamily="49" charset="-122"/>
            </a:endParaRPr>
          </a:p>
        </p:txBody>
      </p:sp>
      <p:grpSp>
        <p:nvGrpSpPr>
          <p:cNvPr id="228356" name="Group 4"/>
          <p:cNvGrpSpPr>
            <a:grpSpLocks/>
          </p:cNvGrpSpPr>
          <p:nvPr/>
        </p:nvGrpSpPr>
        <p:grpSpPr bwMode="auto">
          <a:xfrm>
            <a:off x="900113" y="4365625"/>
            <a:ext cx="7878762" cy="2087563"/>
            <a:chOff x="444" y="2862"/>
            <a:chExt cx="4872" cy="1248"/>
          </a:xfrm>
        </p:grpSpPr>
        <p:pic>
          <p:nvPicPr>
            <p:cNvPr id="2283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 y="2862"/>
              <a:ext cx="4872" cy="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8358" name="Rectangle 6"/>
            <p:cNvSpPr>
              <a:spLocks noChangeArrowheads="1"/>
            </p:cNvSpPr>
            <p:nvPr/>
          </p:nvSpPr>
          <p:spPr bwMode="auto">
            <a:xfrm>
              <a:off x="1791" y="3838"/>
              <a:ext cx="1999" cy="2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rgbClr val="000000"/>
                  </a:solidFill>
                  <a:latin typeface="楷体_GB2312" pitchFamily="49" charset="-122"/>
                  <a:ea typeface="楷体_GB2312" pitchFamily="49" charset="-122"/>
                  <a:cs typeface="宋体" panose="02010600030101010101" pitchFamily="2" charset="-122"/>
                </a:rPr>
                <a:t>图  着色探伤法操作示意图</a:t>
              </a:r>
            </a:p>
          </p:txBody>
        </p:sp>
      </p:gr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2328863" y="44450"/>
            <a:ext cx="5627687" cy="1139825"/>
          </a:xfrm>
        </p:spPr>
        <p:txBody>
          <a:bodyPr/>
          <a:lstStyle/>
          <a:p>
            <a:pPr algn="ctr" eaLnBrk="1" hangingPunct="1"/>
            <a:r>
              <a:rPr lang="zh-CN" altLang="en-US" sz="4400" smtClean="0">
                <a:solidFill>
                  <a:schemeClr val="bg2"/>
                </a:solidFill>
                <a:ea typeface="楷体_GB2312" pitchFamily="49" charset="-122"/>
              </a:rPr>
              <a:t>焊接检验</a:t>
            </a:r>
          </a:p>
        </p:txBody>
      </p:sp>
      <p:sp>
        <p:nvSpPr>
          <p:cNvPr id="230403" name="Rectangle 3"/>
          <p:cNvSpPr>
            <a:spLocks noChangeArrowheads="1"/>
          </p:cNvSpPr>
          <p:nvPr/>
        </p:nvSpPr>
        <p:spPr bwMode="auto">
          <a:xfrm>
            <a:off x="323850" y="1341438"/>
            <a:ext cx="8569325" cy="234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Ø"/>
            </a:pPr>
            <a:r>
              <a:rPr lang="zh-CN" altLang="en-US" sz="2800" b="1">
                <a:solidFill>
                  <a:srgbClr val="FF0000"/>
                </a:solidFill>
                <a:latin typeface="楷体_GB2312" pitchFamily="49" charset="-122"/>
                <a:ea typeface="楷体_GB2312" pitchFamily="49" charset="-122"/>
              </a:rPr>
              <a:t>常用非破坏检验方法</a:t>
            </a:r>
            <a:endParaRPr lang="zh-CN" altLang="en-US" sz="2400" b="1">
              <a:solidFill>
                <a:srgbClr val="CCFFFF"/>
              </a:solidFill>
              <a:latin typeface="楷体_GB2312" pitchFamily="49" charset="-122"/>
              <a:ea typeface="楷体_GB2312" pitchFamily="49" charset="-122"/>
            </a:endParaRPr>
          </a:p>
          <a:p>
            <a:pPr eaLnBrk="1" hangingPunct="1">
              <a:spcBef>
                <a:spcPct val="0"/>
              </a:spcBef>
              <a:buFontTx/>
              <a:buNone/>
            </a:pPr>
            <a:r>
              <a:rPr lang="en-US" altLang="zh-CN" sz="2400" b="1">
                <a:solidFill>
                  <a:srgbClr val="00CC00"/>
                </a:solidFill>
                <a:latin typeface="楷体_GB2312" pitchFamily="49" charset="-122"/>
                <a:ea typeface="楷体_GB2312" pitchFamily="49" charset="-122"/>
              </a:rPr>
              <a:t>2. </a:t>
            </a:r>
            <a:r>
              <a:rPr lang="zh-CN" altLang="en-US" sz="2400" b="1">
                <a:solidFill>
                  <a:srgbClr val="00CC00"/>
                </a:solidFill>
                <a:latin typeface="楷体_GB2312" pitchFamily="49" charset="-122"/>
                <a:ea typeface="楷体_GB2312" pitchFamily="49" charset="-122"/>
              </a:rPr>
              <a:t>磁粉探伤</a:t>
            </a:r>
            <a:r>
              <a:rPr lang="zh-CN" altLang="en-US" sz="2400" b="1">
                <a:latin typeface="楷体_GB2312" pitchFamily="49" charset="-122"/>
                <a:ea typeface="楷体_GB2312" pitchFamily="49" charset="-122"/>
              </a:rPr>
              <a:t> 利用在强磁场中，铁磁性材料表层缺陷产生的漏磁场吸附磁粉的现象而进行的无损检验法。通过磁场使工件磁化，在工件表面均匀撒上磁粉，有缺陷的位置会出现磁粉聚集现象，从而可找到缺陷位置。</a:t>
            </a:r>
            <a:endParaRPr lang="zh-CN" altLang="en-US" sz="2400" b="1">
              <a:solidFill>
                <a:srgbClr val="FF0000"/>
              </a:solidFill>
              <a:latin typeface="楷体_GB2312" pitchFamily="49" charset="-122"/>
              <a:ea typeface="楷体_GB2312" pitchFamily="49" charset="-122"/>
            </a:endParaRPr>
          </a:p>
          <a:p>
            <a:pPr eaLnBrk="1" hangingPunct="1">
              <a:spcBef>
                <a:spcPct val="0"/>
              </a:spcBef>
              <a:buClr>
                <a:srgbClr val="FF0000"/>
              </a:buClr>
              <a:buFont typeface="Wingdings" panose="05000000000000000000" pitchFamily="2" charset="2"/>
              <a:buNone/>
            </a:pPr>
            <a:endParaRPr lang="en-US" altLang="zh-CN" sz="2400" b="1">
              <a:solidFill>
                <a:srgbClr val="FF0000"/>
              </a:solidFill>
              <a:latin typeface="楷体_GB2312" pitchFamily="49" charset="-122"/>
              <a:ea typeface="楷体_GB2312" pitchFamily="49" charset="-122"/>
            </a:endParaRPr>
          </a:p>
        </p:txBody>
      </p:sp>
      <p:grpSp>
        <p:nvGrpSpPr>
          <p:cNvPr id="230404" name="Group 4"/>
          <p:cNvGrpSpPr>
            <a:grpSpLocks/>
          </p:cNvGrpSpPr>
          <p:nvPr/>
        </p:nvGrpSpPr>
        <p:grpSpPr bwMode="auto">
          <a:xfrm>
            <a:off x="1258888" y="3573463"/>
            <a:ext cx="6913562" cy="2736850"/>
            <a:chOff x="793" y="2426"/>
            <a:chExt cx="4122" cy="1548"/>
          </a:xfrm>
        </p:grpSpPr>
        <p:pic>
          <p:nvPicPr>
            <p:cNvPr id="2304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 y="2426"/>
              <a:ext cx="4122" cy="1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0406" name="Rectangle 6"/>
            <p:cNvSpPr>
              <a:spLocks noChangeArrowheads="1"/>
            </p:cNvSpPr>
            <p:nvPr/>
          </p:nvSpPr>
          <p:spPr bwMode="auto">
            <a:xfrm>
              <a:off x="2018" y="3702"/>
              <a:ext cx="1620" cy="2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000000"/>
                  </a:solidFill>
                  <a:latin typeface="楷体_GB2312" pitchFamily="49" charset="-122"/>
                  <a:ea typeface="楷体_GB2312" pitchFamily="49" charset="-122"/>
                  <a:cs typeface="宋体" panose="02010600030101010101" pitchFamily="2" charset="-122"/>
                </a:rPr>
                <a:t>图  磁粉探伤原理示意图</a:t>
              </a:r>
            </a:p>
          </p:txBody>
        </p:sp>
      </p:gr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a:xfrm>
            <a:off x="2328863" y="44450"/>
            <a:ext cx="5627687" cy="1139825"/>
          </a:xfrm>
        </p:spPr>
        <p:txBody>
          <a:bodyPr/>
          <a:lstStyle/>
          <a:p>
            <a:pPr algn="ctr" eaLnBrk="1" hangingPunct="1"/>
            <a:r>
              <a:rPr lang="zh-CN" altLang="en-US" sz="4400" smtClean="0">
                <a:solidFill>
                  <a:schemeClr val="bg2"/>
                </a:solidFill>
                <a:ea typeface="楷体_GB2312" pitchFamily="49" charset="-122"/>
              </a:rPr>
              <a:t>焊接检验</a:t>
            </a:r>
          </a:p>
        </p:txBody>
      </p:sp>
      <p:sp>
        <p:nvSpPr>
          <p:cNvPr id="232451" name="Rectangle 3"/>
          <p:cNvSpPr>
            <a:spLocks noChangeArrowheads="1"/>
          </p:cNvSpPr>
          <p:nvPr/>
        </p:nvSpPr>
        <p:spPr bwMode="auto">
          <a:xfrm>
            <a:off x="179388" y="1196975"/>
            <a:ext cx="8640762"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Ø"/>
            </a:pPr>
            <a:r>
              <a:rPr lang="zh-CN" altLang="en-US" sz="2800" b="1" dirty="0">
                <a:solidFill>
                  <a:srgbClr val="FF0000"/>
                </a:solidFill>
                <a:latin typeface="楷体_GB2312" pitchFamily="49" charset="-122"/>
                <a:ea typeface="楷体_GB2312" pitchFamily="49" charset="-122"/>
              </a:rPr>
              <a:t>常用非破坏检验方法</a:t>
            </a:r>
            <a:endParaRPr lang="zh-CN" altLang="en-US" sz="2400" b="1" dirty="0">
              <a:solidFill>
                <a:srgbClr val="CCFFFF"/>
              </a:solidFill>
              <a:latin typeface="楷体_GB2312" pitchFamily="49" charset="-122"/>
              <a:ea typeface="楷体_GB2312" pitchFamily="49" charset="-122"/>
            </a:endParaRPr>
          </a:p>
          <a:p>
            <a:pPr eaLnBrk="1" hangingPunct="1">
              <a:spcBef>
                <a:spcPct val="0"/>
              </a:spcBef>
              <a:buFontTx/>
              <a:buNone/>
            </a:pPr>
            <a:r>
              <a:rPr lang="en-US" altLang="zh-CN" sz="2400" b="1" dirty="0">
                <a:solidFill>
                  <a:srgbClr val="00CC00"/>
                </a:solidFill>
                <a:latin typeface="楷体_GB2312" pitchFamily="49" charset="-122"/>
                <a:ea typeface="楷体_GB2312" pitchFamily="49" charset="-122"/>
                <a:cs typeface="宋体" panose="02010600030101010101" pitchFamily="2" charset="-122"/>
              </a:rPr>
              <a:t>3.</a:t>
            </a:r>
            <a:r>
              <a:rPr lang="zh-CN" altLang="en-US" sz="2400" b="1" dirty="0">
                <a:solidFill>
                  <a:srgbClr val="00CC00"/>
                </a:solidFill>
                <a:latin typeface="楷体_GB2312" pitchFamily="49" charset="-122"/>
                <a:ea typeface="楷体_GB2312" pitchFamily="49" charset="-122"/>
                <a:cs typeface="宋体" panose="02010600030101010101" pitchFamily="2" charset="-122"/>
              </a:rPr>
              <a:t>射线探伤</a:t>
            </a:r>
            <a:r>
              <a:rPr lang="zh-CN" altLang="en-US" sz="2400" b="1" dirty="0">
                <a:latin typeface="楷体_GB2312" pitchFamily="49" charset="-122"/>
                <a:ea typeface="楷体_GB2312" pitchFamily="49" charset="-122"/>
                <a:cs typeface="宋体" panose="02010600030101010101" pitchFamily="2" charset="-122"/>
              </a:rPr>
              <a:t> </a:t>
            </a:r>
            <a:r>
              <a:rPr lang="zh-CN" altLang="en-US" sz="2400" b="1" dirty="0">
                <a:solidFill>
                  <a:srgbClr val="000000"/>
                </a:solidFill>
                <a:latin typeface="楷体_GB2312" pitchFamily="49" charset="-122"/>
                <a:ea typeface="楷体_GB2312" pitchFamily="49" charset="-122"/>
                <a:cs typeface="宋体" panose="02010600030101010101" pitchFamily="2" charset="-122"/>
              </a:rPr>
              <a:t>采用</a:t>
            </a:r>
            <a:r>
              <a:rPr lang="en-US" altLang="zh-CN" sz="2400" b="1" dirty="0">
                <a:solidFill>
                  <a:srgbClr val="000000"/>
                </a:solidFill>
                <a:latin typeface="楷体_GB2312" pitchFamily="49" charset="-122"/>
                <a:ea typeface="楷体_GB2312" pitchFamily="49" charset="-122"/>
                <a:cs typeface="宋体" panose="02010600030101010101" pitchFamily="2" charset="-122"/>
              </a:rPr>
              <a:t>X</a:t>
            </a:r>
            <a:r>
              <a:rPr lang="zh-CN" altLang="en-US" sz="2400" b="1" dirty="0">
                <a:solidFill>
                  <a:srgbClr val="000000"/>
                </a:solidFill>
                <a:latin typeface="楷体_GB2312" pitchFamily="49" charset="-122"/>
                <a:ea typeface="楷体_GB2312" pitchFamily="49" charset="-122"/>
                <a:cs typeface="宋体" panose="02010600030101010101" pitchFamily="2" charset="-122"/>
              </a:rPr>
              <a:t>射线或</a:t>
            </a:r>
            <a:r>
              <a:rPr lang="en-US" altLang="zh-CN" sz="2400" b="1" dirty="0">
                <a:solidFill>
                  <a:srgbClr val="000000"/>
                </a:solidFill>
                <a:latin typeface="楷体_GB2312" pitchFamily="49" charset="-122"/>
                <a:ea typeface="楷体_GB2312" pitchFamily="49" charset="-122"/>
                <a:cs typeface="宋体" panose="02010600030101010101" pitchFamily="2" charset="-122"/>
              </a:rPr>
              <a:t>γ</a:t>
            </a:r>
            <a:r>
              <a:rPr lang="zh-CN" altLang="en-US" sz="2400" b="1" dirty="0">
                <a:solidFill>
                  <a:srgbClr val="000000"/>
                </a:solidFill>
                <a:latin typeface="楷体_GB2312" pitchFamily="49" charset="-122"/>
                <a:ea typeface="楷体_GB2312" pitchFamily="49" charset="-122"/>
                <a:cs typeface="宋体" panose="02010600030101010101" pitchFamily="2" charset="-122"/>
              </a:rPr>
              <a:t>射线照射焊接接头，以检察内部缺陷的无损检验法。</a:t>
            </a:r>
            <a:r>
              <a:rPr lang="en-US" altLang="zh-CN" sz="2400" b="1" dirty="0">
                <a:solidFill>
                  <a:srgbClr val="CC3300"/>
                </a:solidFill>
                <a:latin typeface="楷体_GB2312" pitchFamily="49" charset="-122"/>
                <a:ea typeface="楷体_GB2312" pitchFamily="49" charset="-122"/>
                <a:cs typeface="宋体" panose="02010600030101010101" pitchFamily="2" charset="-122"/>
              </a:rPr>
              <a:t>X</a:t>
            </a:r>
            <a:r>
              <a:rPr lang="zh-CN" altLang="en-US" sz="2400" b="1" dirty="0">
                <a:solidFill>
                  <a:srgbClr val="CC3300"/>
                </a:solidFill>
                <a:latin typeface="楷体_GB2312" pitchFamily="49" charset="-122"/>
                <a:ea typeface="楷体_GB2312" pitchFamily="49" charset="-122"/>
                <a:cs typeface="宋体" panose="02010600030101010101" pitchFamily="2" charset="-122"/>
              </a:rPr>
              <a:t>射线或</a:t>
            </a:r>
            <a:r>
              <a:rPr lang="en-US" altLang="zh-CN" sz="2400" b="1" dirty="0">
                <a:solidFill>
                  <a:srgbClr val="CC3300"/>
                </a:solidFill>
                <a:latin typeface="楷体_GB2312" pitchFamily="49" charset="-122"/>
                <a:ea typeface="楷体_GB2312" pitchFamily="49" charset="-122"/>
                <a:cs typeface="宋体" panose="02010600030101010101" pitchFamily="2" charset="-122"/>
              </a:rPr>
              <a:t>γ</a:t>
            </a:r>
            <a:r>
              <a:rPr lang="zh-CN" altLang="en-US" sz="2400" b="1" dirty="0">
                <a:solidFill>
                  <a:srgbClr val="CC3300"/>
                </a:solidFill>
                <a:latin typeface="楷体_GB2312" pitchFamily="49" charset="-122"/>
                <a:ea typeface="楷体_GB2312" pitchFamily="49" charset="-122"/>
                <a:cs typeface="宋体" panose="02010600030101010101" pitchFamily="2" charset="-122"/>
              </a:rPr>
              <a:t>射线在穿透一定厚度物质时有</a:t>
            </a:r>
            <a:r>
              <a:rPr lang="zh-CN" altLang="en-US" sz="2400" b="1" dirty="0">
                <a:solidFill>
                  <a:srgbClr val="0000FF"/>
                </a:solidFill>
                <a:latin typeface="楷体_GB2312" pitchFamily="49" charset="-122"/>
                <a:ea typeface="楷体_GB2312" pitchFamily="49" charset="-122"/>
                <a:cs typeface="宋体" panose="02010600030101010101" pitchFamily="2" charset="-122"/>
              </a:rPr>
              <a:t>衰减</a:t>
            </a:r>
            <a:r>
              <a:rPr lang="zh-CN" altLang="en-US" sz="2400" b="1" dirty="0">
                <a:solidFill>
                  <a:srgbClr val="CC3300"/>
                </a:solidFill>
                <a:latin typeface="楷体_GB2312" pitchFamily="49" charset="-122"/>
                <a:ea typeface="楷体_GB2312" pitchFamily="49" charset="-122"/>
                <a:cs typeface="宋体" panose="02010600030101010101" pitchFamily="2" charset="-122"/>
              </a:rPr>
              <a:t>的特性，</a:t>
            </a:r>
            <a:r>
              <a:rPr lang="zh-CN" altLang="en-US" sz="2400" b="1" dirty="0">
                <a:solidFill>
                  <a:srgbClr val="000000"/>
                </a:solidFill>
                <a:latin typeface="楷体_GB2312" pitchFamily="49" charset="-122"/>
                <a:ea typeface="楷体_GB2312" pitchFamily="49" charset="-122"/>
                <a:cs typeface="宋体" panose="02010600030101010101" pitchFamily="2" charset="-122"/>
              </a:rPr>
              <a:t>探伤时，焊缝底面放置照相底片，射线向下照射并在通过缺陷部位时衰减，在底片上的感光有差异，会显现出与缺陷形状相同的</a:t>
            </a:r>
            <a:r>
              <a:rPr lang="zh-CN" altLang="en-US" sz="2400" b="1" dirty="0" smtClean="0">
                <a:solidFill>
                  <a:srgbClr val="000000"/>
                </a:solidFill>
                <a:latin typeface="楷体_GB2312" pitchFamily="49" charset="-122"/>
                <a:ea typeface="楷体_GB2312" pitchFamily="49" charset="-122"/>
                <a:cs typeface="宋体" panose="02010600030101010101" pitchFamily="2" charset="-122"/>
              </a:rPr>
              <a:t>黑色斑点</a:t>
            </a:r>
            <a:r>
              <a:rPr lang="zh-CN" altLang="en-US" sz="2400" b="1" dirty="0">
                <a:solidFill>
                  <a:srgbClr val="000000"/>
                </a:solidFill>
                <a:latin typeface="楷体_GB2312" pitchFamily="49" charset="-122"/>
                <a:ea typeface="楷体_GB2312" pitchFamily="49" charset="-122"/>
                <a:cs typeface="宋体" panose="02010600030101010101" pitchFamily="2" charset="-122"/>
              </a:rPr>
              <a:t>，由此可确定内部缺陷状态。</a:t>
            </a:r>
            <a:endParaRPr lang="zh-CN" altLang="en-US" sz="2400" b="1" dirty="0">
              <a:solidFill>
                <a:srgbClr val="000000"/>
              </a:solidFill>
              <a:latin typeface="楷体_GB2312" pitchFamily="49" charset="-122"/>
              <a:ea typeface="楷体_GB2312" pitchFamily="49" charset="-122"/>
            </a:endParaRPr>
          </a:p>
        </p:txBody>
      </p:sp>
      <p:grpSp>
        <p:nvGrpSpPr>
          <p:cNvPr id="232452" name="Group 4"/>
          <p:cNvGrpSpPr>
            <a:grpSpLocks/>
          </p:cNvGrpSpPr>
          <p:nvPr/>
        </p:nvGrpSpPr>
        <p:grpSpPr bwMode="auto">
          <a:xfrm>
            <a:off x="1282700" y="3789363"/>
            <a:ext cx="6384925" cy="2817812"/>
            <a:chOff x="808" y="2478"/>
            <a:chExt cx="3932" cy="1730"/>
          </a:xfrm>
        </p:grpSpPr>
        <p:pic>
          <p:nvPicPr>
            <p:cNvPr id="2324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 y="2478"/>
              <a:ext cx="3932" cy="1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2454" name="Rectangle 6"/>
            <p:cNvSpPr>
              <a:spLocks noChangeArrowheads="1"/>
            </p:cNvSpPr>
            <p:nvPr/>
          </p:nvSpPr>
          <p:spPr bwMode="auto">
            <a:xfrm>
              <a:off x="2064" y="3906"/>
              <a:ext cx="1296" cy="2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rgbClr val="000000"/>
                  </a:solidFill>
                  <a:latin typeface="楷体_GB2312" pitchFamily="49" charset="-122"/>
                  <a:ea typeface="楷体_GB2312" pitchFamily="49" charset="-122"/>
                  <a:cs typeface="宋体" panose="02010600030101010101" pitchFamily="2" charset="-122"/>
                </a:rPr>
                <a:t>图  </a:t>
              </a:r>
              <a:r>
                <a:rPr lang="en-US" altLang="zh-CN" sz="2000" b="1">
                  <a:solidFill>
                    <a:srgbClr val="000000"/>
                  </a:solidFill>
                  <a:latin typeface="楷体_GB2312" pitchFamily="49" charset="-122"/>
                  <a:ea typeface="楷体_GB2312" pitchFamily="49" charset="-122"/>
                  <a:cs typeface="宋体" panose="02010600030101010101" pitchFamily="2" charset="-122"/>
                </a:rPr>
                <a:t>X</a:t>
              </a:r>
              <a:r>
                <a:rPr lang="zh-CN" altLang="en-US" sz="2000" b="1">
                  <a:solidFill>
                    <a:srgbClr val="000000"/>
                  </a:solidFill>
                  <a:latin typeface="楷体_GB2312" pitchFamily="49" charset="-122"/>
                  <a:ea typeface="楷体_GB2312" pitchFamily="49" charset="-122"/>
                  <a:cs typeface="宋体" panose="02010600030101010101" pitchFamily="2" charset="-122"/>
                </a:rPr>
                <a:t>射线探伤法</a:t>
              </a:r>
            </a:p>
          </p:txBody>
        </p:sp>
      </p:gr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2328863" y="44450"/>
            <a:ext cx="5627687" cy="1139825"/>
          </a:xfrm>
        </p:spPr>
        <p:txBody>
          <a:bodyPr/>
          <a:lstStyle/>
          <a:p>
            <a:pPr algn="ctr" eaLnBrk="1" hangingPunct="1"/>
            <a:r>
              <a:rPr lang="zh-CN" altLang="en-US" sz="4400" smtClean="0">
                <a:solidFill>
                  <a:schemeClr val="bg2"/>
                </a:solidFill>
                <a:ea typeface="楷体_GB2312" pitchFamily="49" charset="-122"/>
              </a:rPr>
              <a:t>焊接检验</a:t>
            </a:r>
          </a:p>
        </p:txBody>
      </p:sp>
      <p:sp>
        <p:nvSpPr>
          <p:cNvPr id="234499" name="Rectangle 3"/>
          <p:cNvSpPr>
            <a:spLocks noChangeArrowheads="1"/>
          </p:cNvSpPr>
          <p:nvPr/>
        </p:nvSpPr>
        <p:spPr bwMode="auto">
          <a:xfrm>
            <a:off x="323850" y="1196975"/>
            <a:ext cx="8569325" cy="161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Ø"/>
            </a:pPr>
            <a:r>
              <a:rPr lang="zh-CN" altLang="en-US" sz="2800" b="1">
                <a:solidFill>
                  <a:srgbClr val="FF0000"/>
                </a:solidFill>
                <a:latin typeface="楷体_GB2312" pitchFamily="49" charset="-122"/>
                <a:ea typeface="楷体_GB2312" pitchFamily="49" charset="-122"/>
              </a:rPr>
              <a:t>常用非破坏检验方法</a:t>
            </a:r>
            <a:endParaRPr lang="zh-CN" altLang="en-US" sz="2400" b="1">
              <a:solidFill>
                <a:srgbClr val="CCFFFF"/>
              </a:solidFill>
              <a:latin typeface="楷体_GB2312" pitchFamily="49" charset="-122"/>
              <a:ea typeface="楷体_GB2312" pitchFamily="49" charset="-122"/>
            </a:endParaRPr>
          </a:p>
          <a:p>
            <a:pPr eaLnBrk="1" hangingPunct="1">
              <a:spcBef>
                <a:spcPct val="0"/>
              </a:spcBef>
              <a:buFontTx/>
              <a:buNone/>
            </a:pPr>
            <a:r>
              <a:rPr lang="en-US" altLang="zh-CN" sz="2400" b="1">
                <a:solidFill>
                  <a:srgbClr val="00CC00"/>
                </a:solidFill>
                <a:latin typeface="楷体_GB2312" pitchFamily="49" charset="-122"/>
                <a:ea typeface="楷体_GB2312" pitchFamily="49" charset="-122"/>
                <a:cs typeface="宋体" panose="02010600030101010101" pitchFamily="2" charset="-122"/>
              </a:rPr>
              <a:t>4.</a:t>
            </a:r>
            <a:r>
              <a:rPr lang="zh-CN" altLang="en-US" sz="2400" b="1">
                <a:solidFill>
                  <a:srgbClr val="00CC00"/>
                </a:solidFill>
                <a:latin typeface="楷体_GB2312" pitchFamily="49" charset="-122"/>
                <a:ea typeface="楷体_GB2312" pitchFamily="49" charset="-122"/>
                <a:cs typeface="宋体" panose="02010600030101010101" pitchFamily="2" charset="-122"/>
              </a:rPr>
              <a:t>超声波探伤</a:t>
            </a:r>
            <a:r>
              <a:rPr lang="zh-CN" altLang="en-US" sz="1800" b="1"/>
              <a:t> </a:t>
            </a:r>
            <a:r>
              <a:rPr lang="zh-CN" altLang="en-US" sz="2400" b="1">
                <a:latin typeface="楷体_GB2312" pitchFamily="49" charset="-122"/>
                <a:ea typeface="楷体_GB2312" pitchFamily="49" charset="-122"/>
              </a:rPr>
              <a:t>利用超声波探测材料内部缺陷的无损检验法。</a:t>
            </a:r>
            <a:r>
              <a:rPr lang="zh-CN" altLang="en-US" sz="2400" b="1">
                <a:solidFill>
                  <a:srgbClr val="CC3300"/>
                </a:solidFill>
                <a:latin typeface="楷体_GB2312" pitchFamily="49" charset="-122"/>
                <a:ea typeface="楷体_GB2312" pitchFamily="49" charset="-122"/>
              </a:rPr>
              <a:t>超声波在固体介质中传播时，</a:t>
            </a:r>
            <a:r>
              <a:rPr lang="zh-CN" altLang="en-US" sz="2400" b="1">
                <a:solidFill>
                  <a:srgbClr val="0000FF"/>
                </a:solidFill>
                <a:latin typeface="楷体_GB2312" pitchFamily="49" charset="-122"/>
                <a:ea typeface="楷体_GB2312" pitchFamily="49" charset="-122"/>
              </a:rPr>
              <a:t>介质变换的界面</a:t>
            </a:r>
            <a:r>
              <a:rPr lang="zh-CN" altLang="en-US" sz="2400" b="1">
                <a:solidFill>
                  <a:srgbClr val="CC3300"/>
                </a:solidFill>
                <a:latin typeface="楷体_GB2312" pitchFamily="49" charset="-122"/>
                <a:ea typeface="楷体_GB2312" pitchFamily="49" charset="-122"/>
              </a:rPr>
              <a:t>处会使超声波产生部分</a:t>
            </a:r>
            <a:r>
              <a:rPr lang="zh-CN" altLang="en-US" sz="2400" b="1">
                <a:solidFill>
                  <a:srgbClr val="0000FF"/>
                </a:solidFill>
                <a:latin typeface="楷体_GB2312" pitchFamily="49" charset="-122"/>
                <a:ea typeface="楷体_GB2312" pitchFamily="49" charset="-122"/>
              </a:rPr>
              <a:t>反射波束，</a:t>
            </a:r>
            <a:r>
              <a:rPr lang="zh-CN" altLang="en-US" sz="2400" b="1">
                <a:latin typeface="楷体_GB2312" pitchFamily="49" charset="-122"/>
                <a:ea typeface="楷体_GB2312" pitchFamily="49" charset="-122"/>
              </a:rPr>
              <a:t>根据反射波的脉冲可判断内部缺陷位置。</a:t>
            </a:r>
          </a:p>
        </p:txBody>
      </p:sp>
      <p:grpSp>
        <p:nvGrpSpPr>
          <p:cNvPr id="234500" name="Group 4"/>
          <p:cNvGrpSpPr>
            <a:grpSpLocks/>
          </p:cNvGrpSpPr>
          <p:nvPr/>
        </p:nvGrpSpPr>
        <p:grpSpPr bwMode="auto">
          <a:xfrm>
            <a:off x="3024188" y="3284538"/>
            <a:ext cx="3203575" cy="3168650"/>
            <a:chOff x="1905" y="2069"/>
            <a:chExt cx="2018" cy="1996"/>
          </a:xfrm>
        </p:grpSpPr>
        <p:pic>
          <p:nvPicPr>
            <p:cNvPr id="2345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 y="2069"/>
              <a:ext cx="2018" cy="1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4502" name="Rectangle 6"/>
            <p:cNvSpPr>
              <a:spLocks noChangeArrowheads="1"/>
            </p:cNvSpPr>
            <p:nvPr/>
          </p:nvSpPr>
          <p:spPr bwMode="auto">
            <a:xfrm>
              <a:off x="2155" y="3719"/>
              <a:ext cx="1405"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rgbClr val="000000"/>
                  </a:solidFill>
                  <a:latin typeface="楷体_GB2312" pitchFamily="49" charset="-122"/>
                  <a:ea typeface="楷体_GB2312" pitchFamily="49" charset="-122"/>
                  <a:cs typeface="宋体" panose="02010600030101010101" pitchFamily="2" charset="-122"/>
                </a:rPr>
                <a:t>图  超声波探伤法</a:t>
              </a:r>
            </a:p>
          </p:txBody>
        </p:sp>
      </p:gr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a:xfrm>
            <a:off x="3995738" y="115888"/>
            <a:ext cx="3178175" cy="1139825"/>
          </a:xfrm>
        </p:spPr>
        <p:txBody>
          <a:bodyPr/>
          <a:lstStyle/>
          <a:p>
            <a:pPr algn="ctr" eaLnBrk="1" hangingPunct="1"/>
            <a:r>
              <a:rPr lang="zh-CN" altLang="en-US" sz="4400" smtClean="0">
                <a:solidFill>
                  <a:schemeClr val="bg2"/>
                </a:solidFill>
                <a:ea typeface="楷体_GB2312" pitchFamily="49" charset="-122"/>
              </a:rPr>
              <a:t>焊接检验</a:t>
            </a:r>
          </a:p>
        </p:txBody>
      </p:sp>
      <p:sp>
        <p:nvSpPr>
          <p:cNvPr id="236547" name="Rectangle 3"/>
          <p:cNvSpPr>
            <a:spLocks noChangeArrowheads="1"/>
          </p:cNvSpPr>
          <p:nvPr/>
        </p:nvSpPr>
        <p:spPr bwMode="auto">
          <a:xfrm>
            <a:off x="323850" y="1341438"/>
            <a:ext cx="8640763"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zh-CN" altLang="en-US" sz="2400" b="1">
                <a:solidFill>
                  <a:srgbClr val="FF0000"/>
                </a:solidFill>
                <a:latin typeface="楷体_GB2312" pitchFamily="49" charset="-122"/>
                <a:ea typeface="楷体_GB2312" pitchFamily="49" charset="-122"/>
              </a:rPr>
              <a:t>二、密封性检验</a:t>
            </a:r>
            <a:r>
              <a:rPr lang="zh-CN" altLang="en-US" sz="2400" b="1">
                <a:latin typeface="楷体_GB2312" pitchFamily="49" charset="-122"/>
                <a:ea typeface="楷体_GB2312" pitchFamily="49" charset="-122"/>
              </a:rPr>
              <a:t>  通常采用液体或气体来检查焊缝区有无漏水、漏气和渗油、漏油等现象的检验。</a:t>
            </a:r>
          </a:p>
          <a:p>
            <a:pPr eaLnBrk="1" hangingPunct="1">
              <a:spcBef>
                <a:spcPct val="0"/>
              </a:spcBef>
              <a:buFontTx/>
              <a:buNone/>
            </a:pPr>
            <a:r>
              <a:rPr lang="zh-CN" altLang="en-US" sz="2400" b="1">
                <a:latin typeface="楷体_GB2312" pitchFamily="49" charset="-122"/>
                <a:ea typeface="楷体_GB2312" pitchFamily="49" charset="-122"/>
              </a:rPr>
              <a:t> </a:t>
            </a:r>
          </a:p>
          <a:p>
            <a:pPr eaLnBrk="1" hangingPunct="1">
              <a:spcBef>
                <a:spcPct val="0"/>
              </a:spcBef>
              <a:buFontTx/>
              <a:buNone/>
            </a:pPr>
            <a:r>
              <a:rPr lang="en-US" altLang="zh-CN" sz="2400" b="1">
                <a:solidFill>
                  <a:srgbClr val="00CC00"/>
                </a:solidFill>
                <a:latin typeface="楷体_GB2312" pitchFamily="49" charset="-122"/>
                <a:ea typeface="楷体_GB2312" pitchFamily="49" charset="-122"/>
              </a:rPr>
              <a:t>1</a:t>
            </a:r>
            <a:r>
              <a:rPr lang="zh-CN" altLang="en-US" sz="2400" b="1">
                <a:solidFill>
                  <a:srgbClr val="00CC00"/>
                </a:solidFill>
                <a:latin typeface="楷体_GB2312" pitchFamily="49" charset="-122"/>
                <a:ea typeface="楷体_GB2312" pitchFamily="49" charset="-122"/>
              </a:rPr>
              <a:t>．煤油试验</a:t>
            </a:r>
            <a:r>
              <a:rPr lang="zh-CN" altLang="en-US" sz="2400" b="1">
                <a:latin typeface="楷体_GB2312" pitchFamily="49" charset="-122"/>
                <a:ea typeface="楷体_GB2312" pitchFamily="49" charset="-122"/>
              </a:rPr>
              <a:t> 煤油的渗透性很强，可透过极小的贯穿性缺陷。将煤油涂在焊缝一侧，确定贯穿性缺陷的位置和大小。</a:t>
            </a:r>
          </a:p>
          <a:p>
            <a:pPr eaLnBrk="1" hangingPunct="1">
              <a:spcBef>
                <a:spcPct val="0"/>
              </a:spcBef>
              <a:buFontTx/>
              <a:buNone/>
            </a:pPr>
            <a:r>
              <a:rPr lang="zh-CN" altLang="en-US" sz="2400" b="1">
                <a:latin typeface="楷体_GB2312" pitchFamily="49" charset="-122"/>
                <a:ea typeface="楷体_GB2312" pitchFamily="49" charset="-122"/>
              </a:rPr>
              <a:t> </a:t>
            </a:r>
          </a:p>
          <a:p>
            <a:pPr eaLnBrk="1" hangingPunct="1">
              <a:spcBef>
                <a:spcPct val="0"/>
              </a:spcBef>
              <a:buFontTx/>
              <a:buNone/>
            </a:pPr>
            <a:r>
              <a:rPr lang="en-US" altLang="zh-CN" sz="2400" b="1">
                <a:solidFill>
                  <a:srgbClr val="00CC00"/>
                </a:solidFill>
                <a:latin typeface="楷体_GB2312" pitchFamily="49" charset="-122"/>
                <a:ea typeface="楷体_GB2312" pitchFamily="49" charset="-122"/>
              </a:rPr>
              <a:t>2</a:t>
            </a:r>
            <a:r>
              <a:rPr lang="zh-CN" altLang="en-US" sz="2400" b="1">
                <a:solidFill>
                  <a:srgbClr val="00CC00"/>
                </a:solidFill>
                <a:latin typeface="楷体_GB2312" pitchFamily="49" charset="-122"/>
                <a:ea typeface="楷体_GB2312" pitchFamily="49" charset="-122"/>
              </a:rPr>
              <a:t>．水压试验</a:t>
            </a:r>
            <a:r>
              <a:rPr lang="zh-CN" altLang="en-US" sz="2400" b="1">
                <a:latin typeface="楷体_GB2312" pitchFamily="49" charset="-122"/>
                <a:ea typeface="楷体_GB2312" pitchFamily="49" charset="-122"/>
              </a:rPr>
              <a:t> 将焊接容器灌满水，排尽空气，用水压泵加入静水压力并维持一定的时间，观察焊缝位置是否有泄漏，并确定缺陷位置。</a:t>
            </a:r>
          </a:p>
          <a:p>
            <a:pPr eaLnBrk="1" hangingPunct="1">
              <a:spcBef>
                <a:spcPct val="0"/>
              </a:spcBef>
              <a:buFontTx/>
              <a:buNone/>
            </a:pPr>
            <a:r>
              <a:rPr lang="zh-CN" altLang="en-US" sz="2400" b="1">
                <a:latin typeface="楷体_GB2312" pitchFamily="49" charset="-122"/>
                <a:ea typeface="楷体_GB2312" pitchFamily="49" charset="-122"/>
              </a:rPr>
              <a:t> </a:t>
            </a:r>
          </a:p>
          <a:p>
            <a:pPr eaLnBrk="1" hangingPunct="1">
              <a:spcBef>
                <a:spcPct val="0"/>
              </a:spcBef>
              <a:buFontTx/>
              <a:buNone/>
            </a:pPr>
            <a:r>
              <a:rPr lang="en-US" altLang="zh-CN" sz="2400" b="1">
                <a:solidFill>
                  <a:srgbClr val="00CC00"/>
                </a:solidFill>
                <a:latin typeface="楷体_GB2312" pitchFamily="49" charset="-122"/>
                <a:ea typeface="楷体_GB2312" pitchFamily="49" charset="-122"/>
              </a:rPr>
              <a:t>3</a:t>
            </a:r>
            <a:r>
              <a:rPr lang="zh-CN" altLang="en-US" sz="2400" b="1">
                <a:solidFill>
                  <a:srgbClr val="00CC00"/>
                </a:solidFill>
                <a:latin typeface="楷体_GB2312" pitchFamily="49" charset="-122"/>
                <a:ea typeface="楷体_GB2312" pitchFamily="49" charset="-122"/>
              </a:rPr>
              <a:t>．气密性检验</a:t>
            </a:r>
            <a:r>
              <a:rPr lang="zh-CN" altLang="en-US" sz="2400" b="1">
                <a:latin typeface="楷体_GB2312" pitchFamily="49" charset="-122"/>
                <a:ea typeface="楷体_GB2312" pitchFamily="49" charset="-122"/>
              </a:rPr>
              <a:t> 将压缩空气压入焊接容器，利用容器内外气体的压力差检查有无泄漏。</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ChangeArrowheads="1"/>
          </p:cNvSpPr>
          <p:nvPr/>
        </p:nvSpPr>
        <p:spPr bwMode="auto">
          <a:xfrm>
            <a:off x="611188" y="1484313"/>
            <a:ext cx="7129462" cy="204152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latin typeface="GreekS" panose="00000400000000000000" pitchFamily="2" charset="0"/>
              </a:rPr>
              <a:t>      </a:t>
            </a:r>
            <a:r>
              <a:rPr lang="zh-CN" altLang="en-US" sz="2800" b="1">
                <a:solidFill>
                  <a:srgbClr val="000000"/>
                </a:solidFill>
                <a:latin typeface="楷体_GB2312" pitchFamily="49" charset="-122"/>
                <a:ea typeface="楷体_GB2312" pitchFamily="49" charset="-122"/>
              </a:rPr>
              <a:t>复习思考题</a:t>
            </a:r>
          </a:p>
          <a:p>
            <a:pPr eaLnBrk="1" hangingPunct="1">
              <a:spcBef>
                <a:spcPct val="0"/>
              </a:spcBef>
              <a:buFontTx/>
              <a:buNone/>
            </a:pPr>
            <a:endParaRPr lang="zh-CN" altLang="en-US" sz="2800" b="1">
              <a:solidFill>
                <a:srgbClr val="000000"/>
              </a:solidFill>
              <a:latin typeface="楷体_GB2312" pitchFamily="49" charset="-122"/>
              <a:ea typeface="楷体_GB2312" pitchFamily="49" charset="-122"/>
            </a:endParaRPr>
          </a:p>
          <a:p>
            <a:pPr eaLnBrk="1" hangingPunct="1">
              <a:spcBef>
                <a:spcPct val="0"/>
              </a:spcBef>
              <a:buFontTx/>
              <a:buNone/>
            </a:pPr>
            <a:r>
              <a:rPr lang="en-US" altLang="zh-CN" sz="2400" b="1">
                <a:solidFill>
                  <a:srgbClr val="000000"/>
                </a:solidFill>
                <a:latin typeface="楷体_GB2312" pitchFamily="49" charset="-122"/>
                <a:ea typeface="楷体_GB2312" pitchFamily="49" charset="-122"/>
              </a:rPr>
              <a:t>1.</a:t>
            </a:r>
            <a:r>
              <a:rPr lang="zh-CN" altLang="en-US" sz="2400" b="1">
                <a:solidFill>
                  <a:srgbClr val="000000"/>
                </a:solidFill>
                <a:latin typeface="楷体_GB2312" pitchFamily="49" charset="-122"/>
                <a:ea typeface="楷体_GB2312" pitchFamily="49" charset="-122"/>
              </a:rPr>
              <a:t>焊接检验的目的是什么？</a:t>
            </a:r>
          </a:p>
          <a:p>
            <a:pPr eaLnBrk="1" hangingPunct="1">
              <a:spcBef>
                <a:spcPct val="0"/>
              </a:spcBef>
              <a:buFontTx/>
              <a:buNone/>
            </a:pPr>
            <a:r>
              <a:rPr lang="en-US" altLang="zh-CN" sz="2400" b="1">
                <a:solidFill>
                  <a:srgbClr val="000000"/>
                </a:solidFill>
                <a:latin typeface="楷体_GB2312" pitchFamily="49" charset="-122"/>
                <a:ea typeface="楷体_GB2312" pitchFamily="49" charset="-122"/>
              </a:rPr>
              <a:t>2.</a:t>
            </a:r>
            <a:r>
              <a:rPr lang="zh-CN" altLang="en-US" sz="2400" b="1">
                <a:solidFill>
                  <a:srgbClr val="000000"/>
                </a:solidFill>
                <a:latin typeface="楷体_GB2312" pitchFamily="49" charset="-122"/>
                <a:ea typeface="楷体_GB2312" pitchFamily="49" charset="-122"/>
              </a:rPr>
              <a:t>工业生产中的焊接检验如何进行？</a:t>
            </a:r>
          </a:p>
          <a:p>
            <a:pPr eaLnBrk="1" hangingPunct="1">
              <a:spcBef>
                <a:spcPct val="0"/>
              </a:spcBef>
              <a:buFontTx/>
              <a:buNone/>
            </a:pPr>
            <a:r>
              <a:rPr lang="en-US" altLang="zh-CN" sz="2400" b="1">
                <a:solidFill>
                  <a:srgbClr val="000000"/>
                </a:solidFill>
                <a:latin typeface="楷体_GB2312" pitchFamily="49" charset="-122"/>
                <a:ea typeface="楷体_GB2312" pitchFamily="49" charset="-122"/>
              </a:rPr>
              <a:t>3.</a:t>
            </a:r>
            <a:r>
              <a:rPr lang="zh-CN" altLang="en-US" sz="2400" b="1">
                <a:solidFill>
                  <a:srgbClr val="000000"/>
                </a:solidFill>
                <a:latin typeface="楷体_GB2312" pitchFamily="49" charset="-122"/>
                <a:ea typeface="楷体_GB2312" pitchFamily="49" charset="-122"/>
              </a:rPr>
              <a:t>对焊缝内部缺陷可采取哪些检验方法？</a:t>
            </a:r>
          </a:p>
        </p:txBody>
      </p:sp>
      <p:sp>
        <p:nvSpPr>
          <p:cNvPr id="238595" name="Text Box 3"/>
          <p:cNvSpPr txBox="1">
            <a:spLocks noChangeArrowheads="1"/>
          </p:cNvSpPr>
          <p:nvPr/>
        </p:nvSpPr>
        <p:spPr bwMode="auto">
          <a:xfrm>
            <a:off x="533400" y="4114800"/>
            <a:ext cx="23288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latin typeface="楷体_GB2312" pitchFamily="49" charset="-122"/>
                <a:ea typeface="楷体_GB2312" pitchFamily="49" charset="-122"/>
              </a:rPr>
              <a:t>作业</a:t>
            </a:r>
            <a:r>
              <a:rPr lang="zh-CN" altLang="en-US" sz="2800" b="1">
                <a:solidFill>
                  <a:srgbClr val="FF0000"/>
                </a:solidFill>
                <a:latin typeface="楷体_GB2312" pitchFamily="49" charset="-122"/>
                <a:ea typeface="楷体_GB2312" pitchFamily="49" charset="-122"/>
                <a:sym typeface="Wingdings" panose="05000000000000000000" pitchFamily="2" charset="2"/>
              </a:rPr>
              <a:t>：（</a:t>
            </a:r>
            <a:r>
              <a:rPr lang="en-US" altLang="zh-CN" sz="2800" b="1">
                <a:solidFill>
                  <a:srgbClr val="FF0000"/>
                </a:solidFill>
                <a:latin typeface="楷体_GB2312" pitchFamily="49" charset="-122"/>
                <a:ea typeface="楷体_GB2312" pitchFamily="49" charset="-122"/>
                <a:sym typeface="Wingdings" panose="05000000000000000000" pitchFamily="2" charset="2"/>
              </a:rPr>
              <a:t>2</a:t>
            </a:r>
            <a:r>
              <a:rPr lang="zh-CN" altLang="en-US" sz="2800" b="1">
                <a:solidFill>
                  <a:srgbClr val="FF0000"/>
                </a:solidFill>
                <a:latin typeface="楷体_GB2312" pitchFamily="49" charset="-122"/>
                <a:ea typeface="楷体_GB2312" pitchFamily="49" charset="-122"/>
                <a:sym typeface="Wingdings" panose="05000000000000000000" pitchFamily="2" charset="2"/>
              </a:rPr>
              <a:t>）</a:t>
            </a:r>
            <a:r>
              <a:rPr lang="en-US" altLang="zh-CN" sz="2800" b="1">
                <a:solidFill>
                  <a:srgbClr val="FF0000"/>
                </a:solidFill>
                <a:latin typeface="楷体_GB2312" pitchFamily="49" charset="-122"/>
                <a:ea typeface="楷体_GB2312" pitchFamily="49" charset="-122"/>
                <a:sym typeface="Wingdings" panose="05000000000000000000" pitchFamily="2" charset="2"/>
              </a:rPr>
              <a:t>.</a:t>
            </a:r>
            <a:endParaRPr lang="en-US" altLang="zh-CN" sz="2800" b="1">
              <a:solidFill>
                <a:srgbClr val="FF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2330450" y="201613"/>
            <a:ext cx="6202363" cy="1139825"/>
          </a:xfrm>
        </p:spPr>
        <p:txBody>
          <a:bodyPr/>
          <a:lstStyle/>
          <a:p>
            <a:pPr algn="ctr" eaLnBrk="1" hangingPunct="1"/>
            <a:r>
              <a:rPr lang="zh-CN" altLang="en-US" sz="4400" smtClean="0">
                <a:solidFill>
                  <a:schemeClr val="bg2"/>
                </a:solidFill>
                <a:ea typeface="楷体_GB2312" pitchFamily="49" charset="-122"/>
              </a:rPr>
              <a:t>毛坯选择的一般原则</a:t>
            </a:r>
          </a:p>
        </p:txBody>
      </p:sp>
      <p:sp>
        <p:nvSpPr>
          <p:cNvPr id="240643" name="Rectangle 3"/>
          <p:cNvSpPr>
            <a:spLocks noChangeArrowheads="1"/>
          </p:cNvSpPr>
          <p:nvPr/>
        </p:nvSpPr>
        <p:spPr bwMode="auto">
          <a:xfrm>
            <a:off x="250825" y="1268413"/>
            <a:ext cx="8461375" cy="2344737"/>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00"/>
              </a:buClr>
              <a:buFont typeface="Wingdings" panose="05000000000000000000" pitchFamily="2" charset="2"/>
              <a:buChar char="u"/>
            </a:pPr>
            <a:r>
              <a:rPr lang="en-US" altLang="zh-CN" sz="2000" b="1">
                <a:latin typeface="GreekS" panose="00000400000000000000" pitchFamily="2" charset="0"/>
              </a:rPr>
              <a:t> </a:t>
            </a:r>
            <a:r>
              <a:rPr lang="zh-CN" altLang="en-US" sz="2800" b="1">
                <a:solidFill>
                  <a:srgbClr val="FF0000"/>
                </a:solidFill>
                <a:latin typeface="楷体_GB2312" pitchFamily="49" charset="-122"/>
                <a:ea typeface="楷体_GB2312" pitchFamily="49" charset="-122"/>
              </a:rPr>
              <a:t>毛坯选择的内容</a:t>
            </a:r>
            <a:r>
              <a:rPr lang="zh-CN" altLang="en-US" sz="2400" b="1">
                <a:latin typeface="楷体_GB2312" pitchFamily="49" charset="-122"/>
                <a:ea typeface="楷体_GB2312" pitchFamily="49" charset="-122"/>
              </a:rPr>
              <a:t> </a:t>
            </a:r>
          </a:p>
          <a:p>
            <a:pPr eaLnBrk="1" hangingPunct="1">
              <a:spcBef>
                <a:spcPct val="0"/>
              </a:spcBef>
              <a:buClr>
                <a:srgbClr val="FF0000"/>
              </a:buClr>
              <a:buFont typeface="Wingdings" panose="05000000000000000000" pitchFamily="2" charset="2"/>
              <a:buNone/>
            </a:pPr>
            <a:r>
              <a:rPr lang="zh-CN" altLang="en-US" sz="2400" b="1">
                <a:solidFill>
                  <a:srgbClr val="0033CC"/>
                </a:solidFill>
                <a:latin typeface="楷体_GB2312" pitchFamily="49" charset="-122"/>
                <a:ea typeface="楷体_GB2312" pitchFamily="49" charset="-122"/>
              </a:rPr>
              <a:t>    </a:t>
            </a:r>
            <a:r>
              <a:rPr lang="en-US" altLang="zh-CN" sz="2400" b="1">
                <a:solidFill>
                  <a:srgbClr val="0033CC"/>
                </a:solidFill>
                <a:latin typeface="楷体_GB2312" pitchFamily="49" charset="-122"/>
                <a:ea typeface="楷体_GB2312" pitchFamily="49" charset="-122"/>
              </a:rPr>
              <a:t>1</a:t>
            </a:r>
            <a:r>
              <a:rPr lang="zh-CN" altLang="en-US" sz="2400" b="1">
                <a:solidFill>
                  <a:srgbClr val="0033CC"/>
                </a:solidFill>
                <a:latin typeface="楷体_GB2312" pitchFamily="49" charset="-122"/>
                <a:ea typeface="楷体_GB2312" pitchFamily="49" charset="-122"/>
              </a:rPr>
              <a:t>．毛坯材料的选用</a:t>
            </a:r>
            <a:r>
              <a:rPr lang="zh-CN" altLang="en-US" sz="2400" b="1">
                <a:latin typeface="楷体_GB2312" pitchFamily="49" charset="-122"/>
                <a:ea typeface="楷体_GB2312" pitchFamily="49" charset="-122"/>
              </a:rPr>
              <a:t> 一般毛坯材料多选用金属材料，也选用非金属材料作毛坯材料。</a:t>
            </a:r>
          </a:p>
          <a:p>
            <a:pPr eaLnBrk="1" hangingPunct="1">
              <a:spcBef>
                <a:spcPct val="0"/>
              </a:spcBef>
              <a:buClr>
                <a:srgbClr val="FF0000"/>
              </a:buClr>
              <a:buFont typeface="Wingdings" panose="05000000000000000000" pitchFamily="2" charset="2"/>
              <a:buNone/>
            </a:pPr>
            <a:r>
              <a:rPr lang="zh-CN" altLang="en-US" sz="2400" b="1">
                <a:latin typeface="楷体_GB2312" pitchFamily="49" charset="-122"/>
                <a:ea typeface="楷体_GB2312" pitchFamily="49" charset="-122"/>
              </a:rPr>
              <a:t>    </a:t>
            </a:r>
            <a:r>
              <a:rPr lang="en-US" altLang="zh-CN" sz="2400" b="1">
                <a:solidFill>
                  <a:srgbClr val="0033CC"/>
                </a:solidFill>
                <a:latin typeface="楷体_GB2312" pitchFamily="49" charset="-122"/>
                <a:ea typeface="楷体_GB2312" pitchFamily="49" charset="-122"/>
              </a:rPr>
              <a:t>2</a:t>
            </a:r>
            <a:r>
              <a:rPr lang="zh-CN" altLang="en-US" sz="2400" b="1">
                <a:solidFill>
                  <a:srgbClr val="0033CC"/>
                </a:solidFill>
                <a:latin typeface="楷体_GB2312" pitchFamily="49" charset="-122"/>
                <a:ea typeface="楷体_GB2312" pitchFamily="49" charset="-122"/>
              </a:rPr>
              <a:t>．毛坯加工方法的选择</a:t>
            </a:r>
            <a:r>
              <a:rPr lang="zh-CN" altLang="en-US" sz="2400" b="1">
                <a:latin typeface="楷体_GB2312" pitchFamily="49" charset="-122"/>
                <a:ea typeface="楷体_GB2312" pitchFamily="49" charset="-122"/>
              </a:rPr>
              <a:t> 通常采用</a:t>
            </a:r>
            <a:r>
              <a:rPr lang="zh-CN" altLang="en-US" sz="2400" b="1">
                <a:solidFill>
                  <a:srgbClr val="CC0000"/>
                </a:solidFill>
                <a:latin typeface="楷体_GB2312" pitchFamily="49" charset="-122"/>
                <a:ea typeface="楷体_GB2312" pitchFamily="49" charset="-122"/>
              </a:rPr>
              <a:t>铸造方法、锻造方法、冲压方法</a:t>
            </a:r>
            <a:r>
              <a:rPr lang="zh-CN" altLang="en-US" sz="2400" b="1">
                <a:latin typeface="楷体_GB2312" pitchFamily="49" charset="-122"/>
                <a:ea typeface="楷体_GB2312" pitchFamily="49" charset="-122"/>
              </a:rPr>
              <a:t>、粉末冶金方法、</a:t>
            </a:r>
            <a:r>
              <a:rPr lang="zh-CN" altLang="en-US" sz="2400" b="1">
                <a:solidFill>
                  <a:srgbClr val="CC0000"/>
                </a:solidFill>
                <a:latin typeface="楷体_GB2312" pitchFamily="49" charset="-122"/>
                <a:ea typeface="楷体_GB2312" pitchFamily="49" charset="-122"/>
              </a:rPr>
              <a:t>挤压方法、轧制方法、焊接方法、</a:t>
            </a:r>
            <a:r>
              <a:rPr lang="zh-CN" altLang="en-US" sz="2400" b="1">
                <a:latin typeface="楷体_GB2312" pitchFamily="49" charset="-122"/>
                <a:ea typeface="楷体_GB2312" pitchFamily="49" charset="-122"/>
              </a:rPr>
              <a:t>粘结方法等。</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grpSp>
        <p:nvGrpSpPr>
          <p:cNvPr id="4" name="Group 4"/>
          <p:cNvGrpSpPr>
            <a:grpSpLocks/>
          </p:cNvGrpSpPr>
          <p:nvPr/>
        </p:nvGrpSpPr>
        <p:grpSpPr bwMode="auto">
          <a:xfrm>
            <a:off x="897731" y="908720"/>
            <a:ext cx="7272337" cy="5713413"/>
            <a:chOff x="884" y="738"/>
            <a:chExt cx="4581" cy="3599"/>
          </a:xfrm>
        </p:grpSpPr>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 y="797"/>
              <a:ext cx="4553" cy="3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6"/>
            <p:cNvSpPr>
              <a:spLocks noChangeArrowheads="1"/>
            </p:cNvSpPr>
            <p:nvPr/>
          </p:nvSpPr>
          <p:spPr bwMode="auto">
            <a:xfrm>
              <a:off x="884" y="738"/>
              <a:ext cx="4581" cy="2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00"/>
                </a:buClr>
                <a:buFont typeface="Wingdings" panose="05000000000000000000" pitchFamily="2" charset="2"/>
                <a:buNone/>
              </a:pPr>
              <a:r>
                <a:rPr lang="en-US" altLang="zh-CN" sz="2400" b="1">
                  <a:solidFill>
                    <a:srgbClr val="000000"/>
                  </a:solidFill>
                  <a:latin typeface="楷体_GB2312" pitchFamily="49" charset="-122"/>
                  <a:ea typeface="楷体_GB2312" pitchFamily="49" charset="-122"/>
                </a:rPr>
                <a:t>                  </a:t>
              </a:r>
              <a:r>
                <a:rPr lang="zh-CN" altLang="en-US" sz="2000" b="1">
                  <a:solidFill>
                    <a:srgbClr val="000000"/>
                  </a:solidFill>
                  <a:latin typeface="楷体_GB2312" pitchFamily="49" charset="-122"/>
                  <a:ea typeface="楷体_GB2312" pitchFamily="49" charset="-122"/>
                </a:rPr>
                <a:t>毛坯材料选用举例</a:t>
              </a:r>
            </a:p>
          </p:txBody>
        </p:sp>
      </p:grpSp>
    </p:spTree>
    <p:extLst>
      <p:ext uri="{BB962C8B-B14F-4D97-AF65-F5344CB8AC3E}">
        <p14:creationId xmlns:p14="http://schemas.microsoft.com/office/powerpoint/2010/main" val="426634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2330450" y="201613"/>
            <a:ext cx="6202363" cy="1139825"/>
          </a:xfrm>
        </p:spPr>
        <p:txBody>
          <a:bodyPr/>
          <a:lstStyle/>
          <a:p>
            <a:pPr algn="ctr" eaLnBrk="1" hangingPunct="1"/>
            <a:r>
              <a:rPr lang="zh-CN" altLang="en-US" sz="4400" smtClean="0">
                <a:solidFill>
                  <a:schemeClr val="bg2"/>
                </a:solidFill>
                <a:ea typeface="楷体_GB2312" pitchFamily="49" charset="-122"/>
              </a:rPr>
              <a:t>毛坯选择原则</a:t>
            </a:r>
          </a:p>
        </p:txBody>
      </p:sp>
      <p:sp>
        <p:nvSpPr>
          <p:cNvPr id="1147907" name="Rectangle 3"/>
          <p:cNvSpPr>
            <a:spLocks noChangeArrowheads="1"/>
          </p:cNvSpPr>
          <p:nvPr/>
        </p:nvSpPr>
        <p:spPr bwMode="auto">
          <a:xfrm>
            <a:off x="250825" y="1268413"/>
            <a:ext cx="8461375" cy="554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u"/>
            </a:pPr>
            <a:r>
              <a:rPr lang="zh-CN" altLang="en-US" sz="2800" b="1">
                <a:solidFill>
                  <a:srgbClr val="33CC33"/>
                </a:solidFill>
                <a:latin typeface="楷体_GB2312" pitchFamily="49" charset="-122"/>
                <a:ea typeface="楷体_GB2312" pitchFamily="49" charset="-122"/>
              </a:rPr>
              <a:t>毛坯选择原则</a:t>
            </a:r>
          </a:p>
          <a:p>
            <a:pPr eaLnBrk="1" hangingPunct="1">
              <a:spcBef>
                <a:spcPct val="0"/>
              </a:spcBef>
              <a:buFontTx/>
              <a:buNone/>
            </a:pPr>
            <a:r>
              <a:rPr lang="zh-CN" altLang="en-US" sz="2400" b="1">
                <a:latin typeface="楷体_GB2312" pitchFamily="49" charset="-122"/>
                <a:ea typeface="楷体_GB2312" pitchFamily="49" charset="-122"/>
              </a:rPr>
              <a:t>  </a:t>
            </a:r>
            <a:r>
              <a:rPr lang="zh-CN" altLang="en-US" sz="2400" b="1">
                <a:solidFill>
                  <a:srgbClr val="FF0000"/>
                </a:solidFill>
                <a:latin typeface="楷体_GB2312" pitchFamily="49" charset="-122"/>
                <a:ea typeface="楷体_GB2312" pitchFamily="49" charset="-122"/>
              </a:rPr>
              <a:t>（一）毛坯选择首先要保证有足够的使用性能</a:t>
            </a:r>
          </a:p>
          <a:p>
            <a:pPr eaLnBrk="1" hangingPunct="1">
              <a:spcBef>
                <a:spcPct val="0"/>
              </a:spcBef>
              <a:buFontTx/>
              <a:buNone/>
            </a:pPr>
            <a:r>
              <a:rPr lang="zh-CN" altLang="en-US" sz="2400" b="1">
                <a:latin typeface="楷体_GB2312" pitchFamily="49" charset="-122"/>
                <a:ea typeface="楷体_GB2312" pitchFamily="49" charset="-122"/>
              </a:rPr>
              <a:t>    任何机械零件、工程构件或工模具在实际使用时，为了</a:t>
            </a:r>
            <a:r>
              <a:rPr lang="zh-CN" altLang="en-US" sz="2400" b="1">
                <a:solidFill>
                  <a:srgbClr val="0033CC"/>
                </a:solidFill>
                <a:latin typeface="楷体_GB2312" pitchFamily="49" charset="-122"/>
                <a:ea typeface="楷体_GB2312" pitchFamily="49" charset="-122"/>
              </a:rPr>
              <a:t>胜任服役条件，都需要具有一定的性能</a:t>
            </a:r>
            <a:r>
              <a:rPr lang="zh-CN" altLang="en-US" sz="2400" b="1">
                <a:latin typeface="楷体_GB2312" pitchFamily="49" charset="-122"/>
                <a:ea typeface="楷体_GB2312" pitchFamily="49" charset="-122"/>
              </a:rPr>
              <a:t>，这就是</a:t>
            </a:r>
            <a:r>
              <a:rPr lang="zh-CN" altLang="en-US" sz="2400" b="1">
                <a:solidFill>
                  <a:srgbClr val="FF3300"/>
                </a:solidFill>
                <a:latin typeface="楷体_GB2312" pitchFamily="49" charset="-122"/>
                <a:ea typeface="楷体_GB2312" pitchFamily="49" charset="-122"/>
              </a:rPr>
              <a:t>使用性能</a:t>
            </a:r>
            <a:r>
              <a:rPr lang="zh-CN" altLang="en-US" sz="2400" b="1">
                <a:latin typeface="楷体_GB2312" pitchFamily="49" charset="-122"/>
                <a:ea typeface="楷体_GB2312" pitchFamily="49" charset="-122"/>
              </a:rPr>
              <a:t>。它主要是指强度、硬度、塑性、韧性等力学性能，有时还要求物理性能和化学性能。</a:t>
            </a:r>
          </a:p>
          <a:p>
            <a:pPr eaLnBrk="1" hangingPunct="1">
              <a:spcBef>
                <a:spcPct val="0"/>
              </a:spcBef>
              <a:buFont typeface="Wingdings" panose="05000000000000000000" pitchFamily="2" charset="2"/>
              <a:buChar char="Ø"/>
            </a:pPr>
            <a:r>
              <a:rPr lang="zh-CN" altLang="en-US" sz="2400" b="1">
                <a:solidFill>
                  <a:srgbClr val="FF0066"/>
                </a:solidFill>
                <a:latin typeface="楷体_GB2312" pitchFamily="49" charset="-122"/>
                <a:ea typeface="楷体_GB2312" pitchFamily="49" charset="-122"/>
              </a:rPr>
              <a:t>性能要求依据：</a:t>
            </a:r>
          </a:p>
          <a:p>
            <a:pPr eaLnBrk="1" hangingPunct="1">
              <a:spcBef>
                <a:spcPct val="0"/>
              </a:spcBef>
              <a:buFontTx/>
              <a:buNone/>
            </a:pPr>
            <a:r>
              <a:rPr lang="zh-CN" altLang="en-US" sz="2400" b="1">
                <a:latin typeface="楷体_GB2312" pitchFamily="49" charset="-122"/>
                <a:ea typeface="楷体_GB2312" pitchFamily="49" charset="-122"/>
              </a:rPr>
              <a:t>    </a:t>
            </a:r>
            <a:r>
              <a:rPr lang="en-US" altLang="zh-CN" sz="2400" b="1">
                <a:solidFill>
                  <a:srgbClr val="0033CC"/>
                </a:solidFill>
                <a:latin typeface="楷体_GB2312" pitchFamily="49" charset="-122"/>
                <a:ea typeface="楷体_GB2312" pitchFamily="49" charset="-122"/>
              </a:rPr>
              <a:t>1</a:t>
            </a:r>
            <a:r>
              <a:rPr lang="zh-CN" altLang="en-US" sz="2400" b="1">
                <a:solidFill>
                  <a:srgbClr val="0033CC"/>
                </a:solidFill>
                <a:latin typeface="楷体_GB2312" pitchFamily="49" charset="-122"/>
                <a:ea typeface="楷体_GB2312" pitchFamily="49" charset="-122"/>
              </a:rPr>
              <a:t>．工作条件因素</a:t>
            </a:r>
            <a:r>
              <a:rPr lang="zh-CN" altLang="en-US" sz="2400" b="1">
                <a:latin typeface="楷体_GB2312" pitchFamily="49" charset="-122"/>
                <a:ea typeface="楷体_GB2312" pitchFamily="49" charset="-122"/>
              </a:rPr>
              <a:t> 指使用时的受力大小、受冲击和应力集中的情况、应力状况、工作温度和环境介质等。</a:t>
            </a:r>
          </a:p>
          <a:p>
            <a:pPr eaLnBrk="1" hangingPunct="1">
              <a:spcBef>
                <a:spcPct val="0"/>
              </a:spcBef>
              <a:buFontTx/>
              <a:buNone/>
            </a:pPr>
            <a:r>
              <a:rPr lang="zh-CN" altLang="en-US" sz="2400" b="1">
                <a:solidFill>
                  <a:srgbClr val="0033CC"/>
                </a:solidFill>
                <a:latin typeface="楷体_GB2312" pitchFamily="49" charset="-122"/>
                <a:ea typeface="楷体_GB2312" pitchFamily="49" charset="-122"/>
              </a:rPr>
              <a:t>　　</a:t>
            </a:r>
            <a:r>
              <a:rPr lang="en-US" altLang="zh-CN" sz="2400" b="1">
                <a:solidFill>
                  <a:srgbClr val="0033CC"/>
                </a:solidFill>
                <a:latin typeface="楷体_GB2312" pitchFamily="49" charset="-122"/>
                <a:ea typeface="楷体_GB2312" pitchFamily="49" charset="-122"/>
              </a:rPr>
              <a:t>2</a:t>
            </a:r>
            <a:r>
              <a:rPr lang="zh-CN" altLang="en-US" sz="2400" b="1">
                <a:solidFill>
                  <a:srgbClr val="0033CC"/>
                </a:solidFill>
                <a:latin typeface="楷体_GB2312" pitchFamily="49" charset="-122"/>
                <a:ea typeface="楷体_GB2312" pitchFamily="49" charset="-122"/>
              </a:rPr>
              <a:t>．失效因素</a:t>
            </a:r>
            <a:r>
              <a:rPr lang="zh-CN" altLang="en-US" sz="2400" b="1">
                <a:latin typeface="楷体_GB2312" pitchFamily="49" charset="-122"/>
                <a:ea typeface="楷体_GB2312" pitchFamily="49" charset="-122"/>
              </a:rPr>
              <a:t> 失效主要有变形、磨损、断裂、疲劳等形式，要根据实际失效进行分析，有针对性地提出性能指标。</a:t>
            </a:r>
          </a:p>
          <a:p>
            <a:pPr eaLnBrk="1" hangingPunct="1">
              <a:spcBef>
                <a:spcPct val="0"/>
              </a:spcBef>
              <a:buFontTx/>
              <a:buNone/>
            </a:pPr>
            <a:r>
              <a:rPr lang="zh-CN" altLang="en-US" sz="2400" b="1">
                <a:solidFill>
                  <a:srgbClr val="0033CC"/>
                </a:solidFill>
                <a:latin typeface="楷体_GB2312" pitchFamily="49" charset="-122"/>
                <a:ea typeface="楷体_GB2312" pitchFamily="49" charset="-122"/>
              </a:rPr>
              <a:t>　　</a:t>
            </a:r>
            <a:r>
              <a:rPr lang="en-US" altLang="zh-CN" sz="2400" b="1">
                <a:solidFill>
                  <a:srgbClr val="0033CC"/>
                </a:solidFill>
                <a:latin typeface="楷体_GB2312" pitchFamily="49" charset="-122"/>
                <a:ea typeface="楷体_GB2312" pitchFamily="49" charset="-122"/>
              </a:rPr>
              <a:t>3</a:t>
            </a:r>
            <a:r>
              <a:rPr lang="zh-CN" altLang="en-US" sz="2400" b="1">
                <a:solidFill>
                  <a:srgbClr val="0033CC"/>
                </a:solidFill>
                <a:latin typeface="楷体_GB2312" pitchFamily="49" charset="-122"/>
                <a:ea typeface="楷体_GB2312" pitchFamily="49" charset="-122"/>
              </a:rPr>
              <a:t>．寿命期限及工作可靠性因素</a:t>
            </a:r>
            <a:r>
              <a:rPr lang="zh-CN" altLang="en-US" sz="2400" b="1">
                <a:latin typeface="楷体_GB2312" pitchFamily="49" charset="-122"/>
                <a:ea typeface="楷体_GB2312" pitchFamily="49" charset="-122"/>
              </a:rPr>
              <a:t> 寿命要求长，可靠性要求高，当然性能要求高。</a:t>
            </a:r>
          </a:p>
          <a:p>
            <a:pPr eaLnBrk="1" hangingPunct="1">
              <a:spcBef>
                <a:spcPct val="0"/>
              </a:spcBef>
              <a:buFontTx/>
              <a:buNone/>
            </a:pPr>
            <a:endParaRPr lang="zh-CN" altLang="en-US" sz="2400" b="1">
              <a:latin typeface="楷体_GB2312" pitchFamily="49" charset="-122"/>
              <a:ea typeface="楷体_GB2312" pitchFamily="49" charset="-122"/>
            </a:endParaRPr>
          </a:p>
          <a:p>
            <a:pPr eaLnBrk="1" hangingPunct="1">
              <a:spcBef>
                <a:spcPct val="0"/>
              </a:spcBef>
              <a:buFontTx/>
              <a:buNone/>
            </a:pPr>
            <a:r>
              <a:rPr lang="zh-CN" altLang="en-US" sz="1800" b="1">
                <a:latin typeface="楷体_GB2312" pitchFamily="49" charset="-122"/>
                <a:ea typeface="楷体_GB2312"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1147907">
                                            <p:txEl>
                                              <p:pRg st="3" end="3"/>
                                            </p:txEl>
                                          </p:spTgt>
                                        </p:tgtEl>
                                        <p:attrNameLst>
                                          <p:attrName>style.visibility</p:attrName>
                                        </p:attrNameLst>
                                      </p:cBhvr>
                                      <p:to>
                                        <p:strVal val="visible"/>
                                      </p:to>
                                    </p:set>
                                    <p:animEffect transition="in" filter="circle(in)">
                                      <p:cBhvr>
                                        <p:cTn id="7" dur="2000"/>
                                        <p:tgtEl>
                                          <p:spTgt spid="1147907">
                                            <p:txEl>
                                              <p:pRg st="3" end="3"/>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1147907">
                                            <p:txEl>
                                              <p:pRg st="4" end="4"/>
                                            </p:txEl>
                                          </p:spTgt>
                                        </p:tgtEl>
                                        <p:attrNameLst>
                                          <p:attrName>style.visibility</p:attrName>
                                        </p:attrNameLst>
                                      </p:cBhvr>
                                      <p:to>
                                        <p:strVal val="visible"/>
                                      </p:to>
                                    </p:set>
                                    <p:animEffect transition="in" filter="circle(in)">
                                      <p:cBhvr>
                                        <p:cTn id="10" dur="2000"/>
                                        <p:tgtEl>
                                          <p:spTgt spid="1147907">
                                            <p:txEl>
                                              <p:pRg st="4" end="4"/>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1147907">
                                            <p:txEl>
                                              <p:pRg st="5" end="5"/>
                                            </p:txEl>
                                          </p:spTgt>
                                        </p:tgtEl>
                                        <p:attrNameLst>
                                          <p:attrName>style.visibility</p:attrName>
                                        </p:attrNameLst>
                                      </p:cBhvr>
                                      <p:to>
                                        <p:strVal val="visible"/>
                                      </p:to>
                                    </p:set>
                                    <p:animEffect transition="in" filter="circle(in)">
                                      <p:cBhvr>
                                        <p:cTn id="13" dur="2000"/>
                                        <p:tgtEl>
                                          <p:spTgt spid="1147907">
                                            <p:txEl>
                                              <p:pRg st="5" end="5"/>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1147907">
                                            <p:txEl>
                                              <p:pRg st="6" end="6"/>
                                            </p:txEl>
                                          </p:spTgt>
                                        </p:tgtEl>
                                        <p:attrNameLst>
                                          <p:attrName>style.visibility</p:attrName>
                                        </p:attrNameLst>
                                      </p:cBhvr>
                                      <p:to>
                                        <p:strVal val="visible"/>
                                      </p:to>
                                    </p:set>
                                    <p:animEffect transition="in" filter="circle(in)">
                                      <p:cBhvr>
                                        <p:cTn id="16" dur="2000"/>
                                        <p:tgtEl>
                                          <p:spTgt spid="11479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pPr algn="ctr" eaLnBrk="1" hangingPunct="1"/>
            <a:r>
              <a:rPr lang="zh-CN" altLang="en-US" sz="4400" smtClean="0">
                <a:solidFill>
                  <a:schemeClr val="bg2"/>
                </a:solidFill>
                <a:ea typeface="楷体_GB2312" pitchFamily="49" charset="-122"/>
              </a:rPr>
              <a:t>毛坯选择的一般原则</a:t>
            </a:r>
          </a:p>
        </p:txBody>
      </p:sp>
      <p:sp>
        <p:nvSpPr>
          <p:cNvPr id="244739" name="Rectangle 3"/>
          <p:cNvSpPr>
            <a:spLocks noChangeArrowheads="1"/>
          </p:cNvSpPr>
          <p:nvPr/>
        </p:nvSpPr>
        <p:spPr bwMode="auto">
          <a:xfrm>
            <a:off x="179388" y="1412875"/>
            <a:ext cx="88566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00"/>
              </a:buClr>
              <a:buFont typeface="Wingdings" panose="05000000000000000000" pitchFamily="2" charset="2"/>
              <a:buNone/>
            </a:pPr>
            <a:r>
              <a:rPr lang="zh-CN" altLang="en-US" sz="2400" b="1" dirty="0">
                <a:solidFill>
                  <a:srgbClr val="FF0000"/>
                </a:solidFill>
                <a:latin typeface="楷体_GB2312" pitchFamily="49" charset="-122"/>
                <a:ea typeface="楷体_GB2312" pitchFamily="49" charset="-122"/>
              </a:rPr>
              <a:t>（二）毛坯选择应考虑必须有良好的工艺性能</a:t>
            </a:r>
          </a:p>
          <a:p>
            <a:pPr eaLnBrk="1" hangingPunct="1">
              <a:spcBef>
                <a:spcPct val="0"/>
              </a:spcBef>
              <a:buFontTx/>
              <a:buNone/>
            </a:pPr>
            <a:r>
              <a:rPr lang="zh-CN" altLang="en-US" sz="2400" b="1" dirty="0">
                <a:latin typeface="楷体_GB2312" pitchFamily="49" charset="-122"/>
                <a:ea typeface="楷体_GB2312" pitchFamily="49" charset="-122"/>
              </a:rPr>
              <a:t>     </a:t>
            </a:r>
            <a:r>
              <a:rPr lang="zh-CN" altLang="en-US" sz="2400" b="1" dirty="0">
                <a:solidFill>
                  <a:srgbClr val="00CC00"/>
                </a:solidFill>
                <a:latin typeface="楷体_GB2312" pitchFamily="49" charset="-122"/>
                <a:ea typeface="楷体_GB2312" pitchFamily="49" charset="-122"/>
              </a:rPr>
              <a:t>毛坯的工艺性能良好要求有三个方面：</a:t>
            </a:r>
            <a:r>
              <a:rPr lang="zh-CN" altLang="en-US" sz="2400" b="1" dirty="0">
                <a:solidFill>
                  <a:srgbClr val="0066FF"/>
                </a:solidFill>
                <a:latin typeface="楷体_GB2312" pitchFamily="49" charset="-122"/>
                <a:ea typeface="楷体_GB2312" pitchFamily="49" charset="-122"/>
              </a:rPr>
              <a:t>①</a:t>
            </a:r>
            <a:r>
              <a:rPr lang="zh-CN" altLang="en-US" sz="2400" b="1" dirty="0">
                <a:solidFill>
                  <a:srgbClr val="000000"/>
                </a:solidFill>
                <a:latin typeface="楷体_GB2312" pitchFamily="49" charset="-122"/>
                <a:ea typeface="楷体_GB2312" pitchFamily="49" charset="-122"/>
              </a:rPr>
              <a:t>所选毛坯的加工方法能把毛坯制造出来，</a:t>
            </a:r>
            <a:r>
              <a:rPr lang="zh-CN" altLang="en-US" sz="2400" b="1" dirty="0">
                <a:solidFill>
                  <a:srgbClr val="0066FF"/>
                </a:solidFill>
                <a:latin typeface="楷体_GB2312" pitchFamily="49" charset="-122"/>
                <a:ea typeface="楷体_GB2312" pitchFamily="49" charset="-122"/>
              </a:rPr>
              <a:t>②</a:t>
            </a:r>
            <a:r>
              <a:rPr lang="zh-CN" altLang="en-US" sz="2400" b="1" dirty="0">
                <a:solidFill>
                  <a:srgbClr val="000000"/>
                </a:solidFill>
                <a:latin typeface="楷体_GB2312" pitchFamily="49" charset="-122"/>
                <a:ea typeface="楷体_GB2312" pitchFamily="49" charset="-122"/>
              </a:rPr>
              <a:t>能容易地制造出来</a:t>
            </a:r>
            <a:r>
              <a:rPr lang="en-US" altLang="zh-CN" sz="2400" b="1" dirty="0">
                <a:solidFill>
                  <a:srgbClr val="000000"/>
                </a:solidFill>
                <a:latin typeface="楷体_GB2312" pitchFamily="49" charset="-122"/>
                <a:ea typeface="楷体_GB2312" pitchFamily="49" charset="-122"/>
              </a:rPr>
              <a:t>, </a:t>
            </a:r>
            <a:r>
              <a:rPr lang="en-US" altLang="zh-CN" sz="2400" b="1" dirty="0">
                <a:solidFill>
                  <a:srgbClr val="0066FF"/>
                </a:solidFill>
                <a:latin typeface="楷体_GB2312" pitchFamily="49" charset="-122"/>
                <a:ea typeface="楷体_GB2312" pitchFamily="49" charset="-122"/>
              </a:rPr>
              <a:t>③</a:t>
            </a:r>
            <a:r>
              <a:rPr lang="zh-CN" altLang="en-US" sz="2400" b="1" dirty="0">
                <a:solidFill>
                  <a:srgbClr val="000000"/>
                </a:solidFill>
                <a:latin typeface="楷体_GB2312" pitchFamily="49" charset="-122"/>
                <a:ea typeface="楷体_GB2312" pitchFamily="49" charset="-122"/>
              </a:rPr>
              <a:t>所生产的毛坯能保证质量。第二点对批量生产的情况相对就更为重要。</a:t>
            </a:r>
          </a:p>
          <a:p>
            <a:pPr eaLnBrk="1" hangingPunct="1">
              <a:spcBef>
                <a:spcPct val="0"/>
              </a:spcBef>
              <a:buFontTx/>
              <a:buNone/>
            </a:pPr>
            <a:endParaRPr lang="zh-CN" altLang="en-US" sz="2400" b="1" dirty="0">
              <a:solidFill>
                <a:srgbClr val="000000"/>
              </a:solidFill>
              <a:latin typeface="楷体_GB2312" pitchFamily="49" charset="-122"/>
              <a:ea typeface="楷体_GB2312" pitchFamily="49" charset="-122"/>
            </a:endParaRPr>
          </a:p>
          <a:p>
            <a:pPr eaLnBrk="1" hangingPunct="1">
              <a:spcBef>
                <a:spcPct val="0"/>
              </a:spcBef>
              <a:buFont typeface="Wingdings" panose="05000000000000000000" pitchFamily="2" charset="2"/>
              <a:buChar char="Ø"/>
            </a:pPr>
            <a:r>
              <a:rPr lang="zh-CN" altLang="en-US" sz="2400" b="1" dirty="0">
                <a:solidFill>
                  <a:srgbClr val="FF0066"/>
                </a:solidFill>
                <a:latin typeface="楷体_GB2312" pitchFamily="49" charset="-122"/>
                <a:ea typeface="楷体_GB2312" pitchFamily="49" charset="-122"/>
              </a:rPr>
              <a:t>主要的工艺性能有以下几种：</a:t>
            </a:r>
          </a:p>
          <a:p>
            <a:pPr eaLnBrk="1" hangingPunct="1">
              <a:spcBef>
                <a:spcPct val="0"/>
              </a:spcBef>
              <a:buFontTx/>
              <a:buNone/>
            </a:pPr>
            <a:r>
              <a:rPr lang="en-US" altLang="zh-CN" sz="2400" b="1" dirty="0">
                <a:solidFill>
                  <a:srgbClr val="0066FF"/>
                </a:solidFill>
                <a:latin typeface="楷体_GB2312" pitchFamily="49" charset="-122"/>
                <a:ea typeface="楷体_GB2312" pitchFamily="49" charset="-122"/>
              </a:rPr>
              <a:t>1</a:t>
            </a:r>
            <a:r>
              <a:rPr lang="zh-CN" altLang="en-US" sz="2400" b="1" dirty="0">
                <a:solidFill>
                  <a:srgbClr val="0066FF"/>
                </a:solidFill>
                <a:latin typeface="楷体_GB2312" pitchFamily="49" charset="-122"/>
                <a:ea typeface="楷体_GB2312" pitchFamily="49" charset="-122"/>
              </a:rPr>
              <a:t>．铸造性能</a:t>
            </a:r>
            <a:r>
              <a:rPr lang="zh-CN" altLang="en-US" sz="2400" b="1" dirty="0">
                <a:latin typeface="楷体_GB2312" pitchFamily="49" charset="-122"/>
                <a:ea typeface="楷体_GB2312" pitchFamily="49" charset="-122"/>
              </a:rPr>
              <a:t> 指铸造时的流动性，收缩率及偏析、缩孔、气孔等缺陷倾向。</a:t>
            </a:r>
          </a:p>
          <a:p>
            <a:pPr eaLnBrk="1" hangingPunct="1">
              <a:spcBef>
                <a:spcPct val="0"/>
              </a:spcBef>
              <a:buFontTx/>
              <a:buNone/>
            </a:pPr>
            <a:r>
              <a:rPr lang="en-US" altLang="zh-CN" sz="2400" b="1" dirty="0">
                <a:solidFill>
                  <a:srgbClr val="0066FF"/>
                </a:solidFill>
                <a:latin typeface="楷体_GB2312" pitchFamily="49" charset="-122"/>
                <a:ea typeface="楷体_GB2312" pitchFamily="49" charset="-122"/>
              </a:rPr>
              <a:t>2</a:t>
            </a:r>
            <a:r>
              <a:rPr lang="zh-CN" altLang="en-US" sz="2400" b="1" dirty="0">
                <a:solidFill>
                  <a:srgbClr val="0066FF"/>
                </a:solidFill>
                <a:latin typeface="楷体_GB2312" pitchFamily="49" charset="-122"/>
                <a:ea typeface="楷体_GB2312" pitchFamily="49" charset="-122"/>
              </a:rPr>
              <a:t>．锻压性能</a:t>
            </a:r>
            <a:r>
              <a:rPr lang="zh-CN" altLang="en-US" sz="2400" b="1" dirty="0">
                <a:latin typeface="楷体_GB2312" pitchFamily="49" charset="-122"/>
                <a:ea typeface="楷体_GB2312" pitchFamily="49" charset="-122"/>
              </a:rPr>
              <a:t> 指锻压时的塑性、变形抗力，可加工温度范围、抗氧化性，热脆倾向、冷裂倾向等。</a:t>
            </a:r>
          </a:p>
          <a:p>
            <a:pPr eaLnBrk="1" hangingPunct="1">
              <a:spcBef>
                <a:spcPct val="0"/>
              </a:spcBef>
              <a:buFontTx/>
              <a:buNone/>
            </a:pPr>
            <a:r>
              <a:rPr lang="en-US" altLang="zh-CN" sz="2400" b="1" dirty="0">
                <a:solidFill>
                  <a:srgbClr val="0066FF"/>
                </a:solidFill>
                <a:latin typeface="楷体_GB2312" pitchFamily="49" charset="-122"/>
                <a:ea typeface="楷体_GB2312" pitchFamily="49" charset="-122"/>
              </a:rPr>
              <a:t>3</a:t>
            </a:r>
            <a:r>
              <a:rPr lang="zh-CN" altLang="en-US" sz="2400" b="1" dirty="0" smtClean="0">
                <a:solidFill>
                  <a:srgbClr val="0066FF"/>
                </a:solidFill>
                <a:latin typeface="楷体_GB2312" pitchFamily="49" charset="-122"/>
                <a:ea typeface="楷体_GB2312" pitchFamily="49" charset="-122"/>
              </a:rPr>
              <a:t>．</a:t>
            </a:r>
            <a:r>
              <a:rPr lang="zh-CN" altLang="en-US" sz="2400" b="1" dirty="0">
                <a:solidFill>
                  <a:srgbClr val="0066FF"/>
                </a:solidFill>
                <a:latin typeface="楷体_GB2312" pitchFamily="49" charset="-122"/>
                <a:ea typeface="楷体_GB2312" pitchFamily="49" charset="-122"/>
              </a:rPr>
              <a:t>焊接</a:t>
            </a:r>
            <a:r>
              <a:rPr lang="zh-CN" altLang="en-US" sz="2400" b="1" dirty="0" smtClean="0">
                <a:solidFill>
                  <a:srgbClr val="0066FF"/>
                </a:solidFill>
                <a:latin typeface="楷体_GB2312" pitchFamily="49" charset="-122"/>
                <a:ea typeface="楷体_GB2312" pitchFamily="49" charset="-122"/>
              </a:rPr>
              <a:t>性能</a:t>
            </a:r>
            <a:r>
              <a:rPr lang="zh-CN" altLang="en-US" sz="2400" b="1" dirty="0" smtClean="0">
                <a:latin typeface="楷体_GB2312" pitchFamily="49" charset="-122"/>
                <a:ea typeface="楷体_GB2312" pitchFamily="49" charset="-122"/>
              </a:rPr>
              <a:t> </a:t>
            </a:r>
            <a:r>
              <a:rPr lang="zh-CN" altLang="en-US" sz="2400" b="1" dirty="0">
                <a:latin typeface="楷体_GB2312" pitchFamily="49" charset="-122"/>
                <a:ea typeface="楷体_GB2312" pitchFamily="49" charset="-122"/>
              </a:rPr>
              <a:t>包括接合性能及使用性能，前者指一定工艺条件下，所获得优质接头的能力。后者指接头所具有的性能在使用条件下安全运行的能力。</a:t>
            </a:r>
          </a:p>
          <a:p>
            <a:pPr eaLnBrk="1" hangingPunct="1">
              <a:spcBef>
                <a:spcPct val="0"/>
              </a:spcBef>
              <a:buFontTx/>
              <a:buNone/>
            </a:pPr>
            <a:endParaRPr lang="zh-CN" altLang="en-US" sz="2400" b="1" dirty="0">
              <a:solidFill>
                <a:srgbClr val="000000"/>
              </a:solidFill>
              <a:latin typeface="楷体_GB2312" pitchFamily="49" charset="-122"/>
              <a:ea typeface="楷体_GB2312" pitchFamily="49" charset="-122"/>
            </a:endParaRPr>
          </a:p>
          <a:p>
            <a:pPr eaLnBrk="1" hangingPunct="1">
              <a:spcBef>
                <a:spcPct val="0"/>
              </a:spcBef>
              <a:buFontTx/>
              <a:buNone/>
            </a:pPr>
            <a:endParaRPr lang="en-US" altLang="zh-CN" sz="2400" b="1" dirty="0">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2"/>
          <p:cNvSpPr>
            <a:spLocks noGrp="1" noChangeArrowheads="1"/>
          </p:cNvSpPr>
          <p:nvPr>
            <p:ph type="body" sz="half" idx="1"/>
          </p:nvPr>
        </p:nvSpPr>
        <p:spPr>
          <a:xfrm>
            <a:off x="0" y="1295400"/>
            <a:ext cx="8748713" cy="2781300"/>
          </a:xfrm>
        </p:spPr>
        <p:txBody>
          <a:bodyPr/>
          <a:lstStyle/>
          <a:p>
            <a:pPr marL="457200" lvl="1" indent="0" eaLnBrk="1" hangingPunct="1">
              <a:lnSpc>
                <a:spcPct val="80000"/>
              </a:lnSpc>
              <a:buFontTx/>
              <a:buNone/>
              <a:defRPr/>
            </a:pPr>
            <a:r>
              <a:rPr lang="zh-CN" altLang="en-US" sz="2400" b="1" dirty="0" smtClean="0">
                <a:solidFill>
                  <a:srgbClr val="FF0000"/>
                </a:solidFill>
                <a:latin typeface="楷体_GB2312" pitchFamily="49" charset="-122"/>
                <a:ea typeface="楷体_GB2312" pitchFamily="49" charset="-122"/>
              </a:rPr>
              <a:t>减小焊接应力的措施：</a:t>
            </a:r>
            <a:endParaRPr lang="zh-CN" altLang="en-US" sz="2400" b="1" dirty="0" smtClean="0">
              <a:latin typeface="楷体_GB2312" pitchFamily="49" charset="-122"/>
              <a:ea typeface="楷体_GB2312" pitchFamily="49" charset="-122"/>
            </a:endParaRPr>
          </a:p>
          <a:p>
            <a:pPr lvl="1" eaLnBrk="1" hangingPunct="1">
              <a:lnSpc>
                <a:spcPct val="130000"/>
              </a:lnSpc>
              <a:buFontTx/>
              <a:buNone/>
              <a:defRPr/>
            </a:pPr>
            <a:r>
              <a:rPr lang="zh-CN" altLang="en-US" sz="2400" b="1" dirty="0" smtClean="0">
                <a:latin typeface="楷体_GB2312" pitchFamily="49" charset="-122"/>
                <a:ea typeface="楷体_GB2312" pitchFamily="49" charset="-122"/>
              </a:rPr>
              <a:t>  ①合理的焊接次序（图中</a:t>
            </a:r>
            <a:r>
              <a:rPr lang="en-US" altLang="zh-CN" sz="2400" b="1" dirty="0" smtClean="0">
                <a:latin typeface="楷体_GB2312" pitchFamily="49" charset="-122"/>
                <a:ea typeface="楷体_GB2312" pitchFamily="49" charset="-122"/>
              </a:rPr>
              <a:t>A</a:t>
            </a:r>
            <a:r>
              <a:rPr lang="zh-CN" altLang="en-US" sz="2400" b="1" dirty="0" smtClean="0">
                <a:latin typeface="楷体_GB2312" pitchFamily="49" charset="-122"/>
                <a:ea typeface="楷体_GB2312" pitchFamily="49" charset="-122"/>
              </a:rPr>
              <a:t>区易产生裂缝），合理选材（选用塑性好的材料）。</a:t>
            </a:r>
          </a:p>
          <a:p>
            <a:pPr lvl="1" eaLnBrk="1" hangingPunct="1">
              <a:lnSpc>
                <a:spcPct val="130000"/>
              </a:lnSpc>
              <a:buFontTx/>
              <a:buNone/>
              <a:defRPr/>
            </a:pPr>
            <a:r>
              <a:rPr lang="zh-CN" altLang="en-US" sz="2400" b="1" dirty="0" smtClean="0">
                <a:latin typeface="楷体_GB2312" pitchFamily="49" charset="-122"/>
                <a:ea typeface="楷体_GB2312" pitchFamily="49" charset="-122"/>
              </a:rPr>
              <a:t>  ②焊前预热，预热温度为</a:t>
            </a:r>
            <a:r>
              <a:rPr lang="en-US" altLang="zh-CN" sz="2400" b="1" dirty="0" smtClean="0">
                <a:latin typeface="楷体_GB2312" pitchFamily="49" charset="-122"/>
                <a:ea typeface="楷体_GB2312" pitchFamily="49" charset="-122"/>
              </a:rPr>
              <a:t>350</a:t>
            </a:r>
            <a:r>
              <a:rPr lang="zh-CN" altLang="en-US" sz="2400" b="1" dirty="0" smtClean="0">
                <a:latin typeface="楷体_GB2312" pitchFamily="49" charset="-122"/>
                <a:ea typeface="楷体_GB2312" pitchFamily="49" charset="-122"/>
              </a:rPr>
              <a:t>～</a:t>
            </a:r>
            <a:r>
              <a:rPr lang="en-US" altLang="zh-CN" sz="2400" b="1" dirty="0" smtClean="0">
                <a:latin typeface="楷体_GB2312" pitchFamily="49" charset="-122"/>
                <a:ea typeface="楷体_GB2312" pitchFamily="49" charset="-122"/>
              </a:rPr>
              <a:t>400℃,</a:t>
            </a:r>
            <a:r>
              <a:rPr lang="zh-CN" altLang="en-US" sz="2400" b="1" dirty="0" smtClean="0">
                <a:latin typeface="楷体_GB2312" pitchFamily="49" charset="-122"/>
                <a:ea typeface="楷体_GB2312" pitchFamily="49" charset="-122"/>
              </a:rPr>
              <a:t>减弱各部位温差，从而显著减小焊接应力。</a:t>
            </a:r>
          </a:p>
          <a:p>
            <a:pPr lvl="1" eaLnBrk="1" hangingPunct="1">
              <a:lnSpc>
                <a:spcPct val="130000"/>
              </a:lnSpc>
              <a:buFontTx/>
              <a:buNone/>
              <a:defRPr/>
            </a:pPr>
            <a:r>
              <a:rPr lang="zh-CN" altLang="en-US" sz="2400" b="1" dirty="0" smtClean="0">
                <a:latin typeface="楷体_GB2312" pitchFamily="49" charset="-122"/>
                <a:ea typeface="楷体_GB2312" pitchFamily="49" charset="-122"/>
              </a:rPr>
              <a:t>  ③焊后热处理：去应力退火，加热到</a:t>
            </a:r>
            <a:r>
              <a:rPr lang="en-US" altLang="zh-CN" sz="2400" b="1" dirty="0" smtClean="0">
                <a:latin typeface="楷体_GB2312" pitchFamily="49" charset="-122"/>
                <a:ea typeface="楷体_GB2312" pitchFamily="49" charset="-122"/>
              </a:rPr>
              <a:t>600</a:t>
            </a:r>
            <a:r>
              <a:rPr lang="zh-CN" altLang="en-US" sz="2400" b="1" dirty="0" smtClean="0">
                <a:latin typeface="楷体_GB2312" pitchFamily="49" charset="-122"/>
                <a:ea typeface="楷体_GB2312" pitchFamily="49" charset="-122"/>
              </a:rPr>
              <a:t>～</a:t>
            </a:r>
            <a:r>
              <a:rPr lang="en-US" altLang="zh-CN" sz="2400" b="1" dirty="0" smtClean="0">
                <a:latin typeface="楷体_GB2312" pitchFamily="49" charset="-122"/>
                <a:ea typeface="楷体_GB2312" pitchFamily="49" charset="-122"/>
              </a:rPr>
              <a:t>650℃</a:t>
            </a:r>
            <a:r>
              <a:rPr lang="zh-CN" altLang="en-US" sz="2400" b="1" dirty="0" smtClean="0">
                <a:latin typeface="楷体_GB2312" pitchFamily="49" charset="-122"/>
                <a:ea typeface="楷体_GB2312" pitchFamily="49" charset="-122"/>
              </a:rPr>
              <a:t>，保温</a:t>
            </a:r>
            <a:r>
              <a:rPr lang="en-US" altLang="zh-CN" sz="2400" b="1" dirty="0" smtClean="0">
                <a:latin typeface="楷体_GB2312" pitchFamily="49" charset="-122"/>
                <a:ea typeface="楷体_GB2312" pitchFamily="49" charset="-122"/>
              </a:rPr>
              <a:t>1</a:t>
            </a:r>
            <a:r>
              <a:rPr lang="zh-CN" altLang="en-US" sz="2400" b="1" dirty="0" smtClean="0">
                <a:latin typeface="楷体_GB2312" pitchFamily="49" charset="-122"/>
                <a:ea typeface="楷体_GB2312" pitchFamily="49" charset="-122"/>
              </a:rPr>
              <a:t>小时以上，缓冷。</a:t>
            </a:r>
          </a:p>
          <a:p>
            <a:pPr lvl="1" eaLnBrk="1" hangingPunct="1">
              <a:lnSpc>
                <a:spcPct val="80000"/>
              </a:lnSpc>
              <a:buFontTx/>
              <a:buNone/>
              <a:defRPr/>
            </a:pPr>
            <a:endParaRPr lang="en-US" altLang="zh-CN" sz="2400" b="1" dirty="0" smtClean="0">
              <a:latin typeface="楷体_GB2312" pitchFamily="49" charset="-122"/>
              <a:ea typeface="楷体_GB2312" pitchFamily="49" charset="-122"/>
            </a:endParaRPr>
          </a:p>
        </p:txBody>
      </p:sp>
      <p:grpSp>
        <p:nvGrpSpPr>
          <p:cNvPr id="26627" name="Group 11"/>
          <p:cNvGrpSpPr>
            <a:grpSpLocks/>
          </p:cNvGrpSpPr>
          <p:nvPr/>
        </p:nvGrpSpPr>
        <p:grpSpPr bwMode="auto">
          <a:xfrm>
            <a:off x="3635896" y="4365104"/>
            <a:ext cx="4752528" cy="2232248"/>
            <a:chOff x="2903" y="2659"/>
            <a:chExt cx="2835" cy="1315"/>
          </a:xfrm>
        </p:grpSpPr>
        <p:pic>
          <p:nvPicPr>
            <p:cNvPr id="26629" name="Picture 12" descr="02"/>
            <p:cNvPicPr>
              <a:picLocks noChangeAspect="1" noChangeArrowheads="1"/>
            </p:cNvPicPr>
            <p:nvPr/>
          </p:nvPicPr>
          <p:blipFill>
            <a:blip r:embed="rId3" cstate="print">
              <a:extLst>
                <a:ext uri="{28A0092B-C50C-407E-A947-70E740481C1C}">
                  <a14:useLocalDpi xmlns:a14="http://schemas.microsoft.com/office/drawing/2010/main" val="0"/>
                </a:ext>
              </a:extLst>
            </a:blip>
            <a:srcRect l="2570" t="7239" r="9163" b="7956"/>
            <a:stretch>
              <a:fillRect/>
            </a:stretch>
          </p:blipFill>
          <p:spPr bwMode="auto">
            <a:xfrm>
              <a:off x="2903" y="2659"/>
              <a:ext cx="2835" cy="1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Rectangle 13"/>
            <p:cNvSpPr>
              <a:spLocks noChangeArrowheads="1"/>
            </p:cNvSpPr>
            <p:nvPr/>
          </p:nvSpPr>
          <p:spPr bwMode="auto">
            <a:xfrm>
              <a:off x="3334" y="3743"/>
              <a:ext cx="2131" cy="2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000000"/>
                  </a:solidFill>
                  <a:latin typeface="楷体_GB2312" pitchFamily="49" charset="-122"/>
                  <a:ea typeface="楷体_GB2312" pitchFamily="49" charset="-122"/>
                </a:rPr>
                <a:t>图</a:t>
              </a:r>
              <a:r>
                <a:rPr lang="en-US" altLang="zh-CN" sz="1800" b="1">
                  <a:solidFill>
                    <a:srgbClr val="000000"/>
                  </a:solidFill>
                  <a:latin typeface="楷体_GB2312" pitchFamily="49" charset="-122"/>
                  <a:ea typeface="楷体_GB2312" pitchFamily="49" charset="-122"/>
                </a:rPr>
                <a:t>4-6 </a:t>
              </a:r>
              <a:r>
                <a:rPr lang="zh-CN" altLang="en-US" sz="1800" b="1">
                  <a:solidFill>
                    <a:srgbClr val="000000"/>
                  </a:solidFill>
                  <a:latin typeface="楷体_GB2312" pitchFamily="49" charset="-122"/>
                  <a:ea typeface="楷体_GB2312" pitchFamily="49" charset="-122"/>
                </a:rPr>
                <a:t>焊接次序对应力的影响</a:t>
              </a:r>
            </a:p>
          </p:txBody>
        </p:sp>
      </p:grpSp>
      <p:sp>
        <p:nvSpPr>
          <p:cNvPr id="26628" name="Rectangle 11"/>
          <p:cNvSpPr>
            <a:spLocks noChangeArrowheads="1"/>
          </p:cNvSpPr>
          <p:nvPr/>
        </p:nvSpPr>
        <p:spPr bwMode="auto">
          <a:xfrm>
            <a:off x="2481263" y="333375"/>
            <a:ext cx="64087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2"/>
                </a:solidFill>
                <a:ea typeface="楷体_GB2312" pitchFamily="49" charset="-122"/>
              </a:rPr>
              <a:t>第三节   焊接应力与变形</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2590800" y="90488"/>
            <a:ext cx="6019800" cy="960437"/>
          </a:xfrm>
        </p:spPr>
        <p:txBody>
          <a:bodyPr/>
          <a:lstStyle/>
          <a:p>
            <a:pPr algn="ctr" eaLnBrk="1" hangingPunct="1"/>
            <a:r>
              <a:rPr lang="zh-CN" altLang="en-US" sz="4400" smtClean="0">
                <a:solidFill>
                  <a:schemeClr val="bg2"/>
                </a:solidFill>
                <a:ea typeface="楷体_GB2312" pitchFamily="49" charset="-122"/>
              </a:rPr>
              <a:t>毛坯选择的一般原则</a:t>
            </a:r>
          </a:p>
        </p:txBody>
      </p:sp>
      <p:sp>
        <p:nvSpPr>
          <p:cNvPr id="1152003" name="Rectangle 3"/>
          <p:cNvSpPr>
            <a:spLocks noChangeArrowheads="1"/>
          </p:cNvSpPr>
          <p:nvPr/>
        </p:nvSpPr>
        <p:spPr bwMode="auto">
          <a:xfrm>
            <a:off x="0" y="1268413"/>
            <a:ext cx="91440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latin typeface="楷体_GB2312" pitchFamily="49" charset="-122"/>
                <a:ea typeface="楷体_GB2312" pitchFamily="49" charset="-122"/>
              </a:rPr>
              <a:t>（三）毛坯的材料选用与加工方法选择应同时考虑</a:t>
            </a:r>
          </a:p>
          <a:p>
            <a:pPr eaLnBrk="1" hangingPunct="1">
              <a:spcBef>
                <a:spcPct val="0"/>
              </a:spcBef>
              <a:buFontTx/>
              <a:buNone/>
            </a:pPr>
            <a:r>
              <a:rPr lang="zh-CN" altLang="en-US" sz="2400">
                <a:latin typeface="楷体_GB2312" pitchFamily="49" charset="-122"/>
                <a:ea typeface="楷体_GB2312" pitchFamily="49" charset="-122"/>
              </a:rPr>
              <a:t>    </a:t>
            </a:r>
            <a:r>
              <a:rPr lang="zh-CN" altLang="en-US" sz="2400" b="1">
                <a:latin typeface="楷体_GB2312" pitchFamily="49" charset="-122"/>
                <a:ea typeface="楷体_GB2312" pitchFamily="49" charset="-122"/>
              </a:rPr>
              <a:t>选择材料与加工方法是互为依赖、相互影响的。什么样的加工方法必须配合选择什么样的材料，反之什么样的材料，必定选择相对应的加工法。</a:t>
            </a:r>
          </a:p>
          <a:p>
            <a:pPr eaLnBrk="1" hangingPunct="1">
              <a:spcBef>
                <a:spcPct val="0"/>
              </a:spcBef>
              <a:buFontTx/>
              <a:buNone/>
            </a:pPr>
            <a:endParaRPr lang="zh-CN" altLang="en-US" sz="2400" b="1">
              <a:latin typeface="楷体_GB2312" pitchFamily="49" charset="-122"/>
              <a:ea typeface="楷体_GB2312" pitchFamily="49" charset="-122"/>
            </a:endParaRPr>
          </a:p>
          <a:p>
            <a:pPr eaLnBrk="1" hangingPunct="1">
              <a:spcBef>
                <a:spcPct val="0"/>
              </a:spcBef>
              <a:buFontTx/>
              <a:buNone/>
            </a:pPr>
            <a:r>
              <a:rPr lang="zh-CN" altLang="en-US" sz="2400" b="1">
                <a:solidFill>
                  <a:srgbClr val="FF0000"/>
                </a:solidFill>
                <a:latin typeface="楷体_GB2312" pitchFamily="49" charset="-122"/>
                <a:ea typeface="楷体_GB2312" pitchFamily="49" charset="-122"/>
              </a:rPr>
              <a:t>（四）毛坯选择不仅要满足宏观结构的成形要求，而且还应获得一定的微观组织结构</a:t>
            </a:r>
          </a:p>
          <a:p>
            <a:pPr eaLnBrk="1" hangingPunct="1">
              <a:spcBef>
                <a:spcPct val="0"/>
              </a:spcBef>
              <a:buFontTx/>
              <a:buNone/>
            </a:pPr>
            <a:r>
              <a:rPr lang="zh-CN" altLang="en-US" sz="2400" b="1">
                <a:latin typeface="楷体_GB2312" pitchFamily="49" charset="-122"/>
                <a:ea typeface="楷体_GB2312" pitchFamily="49" charset="-122"/>
              </a:rPr>
              <a:t>    毛坯加工成形后，达到设计所规定的精度、形状尺寸</a:t>
            </a:r>
            <a:r>
              <a:rPr lang="zh-CN" altLang="en-US" sz="1800" b="1"/>
              <a:t>、</a:t>
            </a:r>
            <a:r>
              <a:rPr lang="zh-CN" altLang="en-US" sz="2400" b="1">
                <a:latin typeface="楷体_GB2312" pitchFamily="49" charset="-122"/>
                <a:ea typeface="楷体_GB2312" pitchFamily="49" charset="-122"/>
              </a:rPr>
              <a:t>表面粗糙度的要求，可通过以下方法成形：</a:t>
            </a:r>
          </a:p>
          <a:p>
            <a:pPr eaLnBrk="1" hangingPunct="1">
              <a:spcBef>
                <a:spcPct val="0"/>
              </a:spcBef>
              <a:buFontTx/>
              <a:buNone/>
            </a:pPr>
            <a:r>
              <a:rPr lang="zh-CN" altLang="en-US" sz="2400" b="1">
                <a:latin typeface="楷体_GB2312" pitchFamily="49" charset="-122"/>
                <a:ea typeface="楷体_GB2312" pitchFamily="49" charset="-122"/>
              </a:rPr>
              <a:t>  </a:t>
            </a:r>
            <a:r>
              <a:rPr lang="zh-CN" altLang="en-US" sz="2400" b="1">
                <a:solidFill>
                  <a:srgbClr val="0066FF"/>
                </a:solidFill>
                <a:latin typeface="楷体_GB2312" pitchFamily="49" charset="-122"/>
                <a:ea typeface="楷体_GB2312" pitchFamily="49" charset="-122"/>
              </a:rPr>
              <a:t>（</a:t>
            </a:r>
            <a:r>
              <a:rPr lang="en-US" altLang="zh-CN" sz="2400" b="1">
                <a:solidFill>
                  <a:srgbClr val="0066FF"/>
                </a:solidFill>
                <a:latin typeface="楷体_GB2312" pitchFamily="49" charset="-122"/>
                <a:ea typeface="楷体_GB2312" pitchFamily="49" charset="-122"/>
              </a:rPr>
              <a:t>1</a:t>
            </a:r>
            <a:r>
              <a:rPr lang="zh-CN" altLang="en-US" sz="2400" b="1">
                <a:solidFill>
                  <a:srgbClr val="0066FF"/>
                </a:solidFill>
                <a:latin typeface="楷体_GB2312" pitchFamily="49" charset="-122"/>
                <a:ea typeface="楷体_GB2312" pitchFamily="49" charset="-122"/>
              </a:rPr>
              <a:t>）液态冷凝成型</a:t>
            </a:r>
            <a:r>
              <a:rPr lang="en-US" altLang="zh-CN" sz="2400" b="1">
                <a:latin typeface="GreekS" panose="00000400000000000000" pitchFamily="2" charset="0"/>
                <a:ea typeface="楷体_GB2312" pitchFamily="49" charset="-122"/>
              </a:rPr>
              <a:t>——</a:t>
            </a:r>
            <a:r>
              <a:rPr lang="zh-CN" altLang="en-US" sz="2400" b="1">
                <a:latin typeface="楷体_GB2312" pitchFamily="49" charset="-122"/>
                <a:ea typeface="楷体_GB2312" pitchFamily="49" charset="-122"/>
              </a:rPr>
              <a:t>冶金、铸造加工。</a:t>
            </a:r>
          </a:p>
          <a:p>
            <a:pPr eaLnBrk="1" hangingPunct="1">
              <a:spcBef>
                <a:spcPct val="0"/>
              </a:spcBef>
              <a:buFontTx/>
              <a:buNone/>
            </a:pPr>
            <a:r>
              <a:rPr lang="zh-CN" altLang="en-US" sz="2400" b="1">
                <a:latin typeface="楷体_GB2312" pitchFamily="49" charset="-122"/>
                <a:ea typeface="楷体_GB2312" pitchFamily="49" charset="-122"/>
              </a:rPr>
              <a:t>  </a:t>
            </a:r>
            <a:r>
              <a:rPr lang="zh-CN" altLang="en-US" sz="2400" b="1">
                <a:solidFill>
                  <a:srgbClr val="0066FF"/>
                </a:solidFill>
                <a:latin typeface="楷体_GB2312" pitchFamily="49" charset="-122"/>
                <a:ea typeface="楷体_GB2312" pitchFamily="49" charset="-122"/>
              </a:rPr>
              <a:t>（</a:t>
            </a:r>
            <a:r>
              <a:rPr lang="en-US" altLang="zh-CN" sz="2400" b="1">
                <a:solidFill>
                  <a:srgbClr val="0066FF"/>
                </a:solidFill>
                <a:latin typeface="楷体_GB2312" pitchFamily="49" charset="-122"/>
                <a:ea typeface="楷体_GB2312" pitchFamily="49" charset="-122"/>
              </a:rPr>
              <a:t>2</a:t>
            </a:r>
            <a:r>
              <a:rPr lang="zh-CN" altLang="en-US" sz="2400" b="1">
                <a:solidFill>
                  <a:srgbClr val="0066FF"/>
                </a:solidFill>
                <a:latin typeface="楷体_GB2312" pitchFamily="49" charset="-122"/>
                <a:ea typeface="楷体_GB2312" pitchFamily="49" charset="-122"/>
              </a:rPr>
              <a:t>）固态塑变成形</a:t>
            </a:r>
            <a:r>
              <a:rPr lang="en-US" altLang="zh-CN" sz="2400" b="1">
                <a:latin typeface="GreekS" panose="00000400000000000000" pitchFamily="2" charset="0"/>
                <a:ea typeface="楷体_GB2312" pitchFamily="49" charset="-122"/>
              </a:rPr>
              <a:t>——</a:t>
            </a:r>
            <a:r>
              <a:rPr lang="zh-CN" altLang="en-US" sz="2400" b="1">
                <a:latin typeface="楷体_GB2312" pitchFamily="49" charset="-122"/>
                <a:ea typeface="楷体_GB2312" pitchFamily="49" charset="-122"/>
              </a:rPr>
              <a:t>锻造、冲压、轧制、挤压、拉拔加工。</a:t>
            </a:r>
          </a:p>
          <a:p>
            <a:pPr eaLnBrk="1" hangingPunct="1">
              <a:spcBef>
                <a:spcPct val="0"/>
              </a:spcBef>
              <a:buFontTx/>
              <a:buNone/>
            </a:pPr>
            <a:r>
              <a:rPr lang="zh-CN" altLang="en-US" sz="2400" b="1">
                <a:latin typeface="楷体_GB2312" pitchFamily="49" charset="-122"/>
                <a:ea typeface="楷体_GB2312" pitchFamily="49" charset="-122"/>
              </a:rPr>
              <a:t>  </a:t>
            </a:r>
            <a:r>
              <a:rPr lang="zh-CN" altLang="en-US" sz="2400" b="1">
                <a:solidFill>
                  <a:srgbClr val="0066FF"/>
                </a:solidFill>
                <a:latin typeface="楷体_GB2312" pitchFamily="49" charset="-122"/>
                <a:ea typeface="楷体_GB2312" pitchFamily="49" charset="-122"/>
              </a:rPr>
              <a:t>（</a:t>
            </a:r>
            <a:r>
              <a:rPr lang="en-US" altLang="zh-CN" sz="2400" b="1">
                <a:solidFill>
                  <a:srgbClr val="0066FF"/>
                </a:solidFill>
                <a:latin typeface="楷体_GB2312" pitchFamily="49" charset="-122"/>
                <a:ea typeface="楷体_GB2312" pitchFamily="49" charset="-122"/>
              </a:rPr>
              <a:t>3</a:t>
            </a:r>
            <a:r>
              <a:rPr lang="zh-CN" altLang="en-US" sz="2400" b="1">
                <a:solidFill>
                  <a:srgbClr val="0066FF"/>
                </a:solidFill>
                <a:latin typeface="楷体_GB2312" pitchFamily="49" charset="-122"/>
                <a:ea typeface="楷体_GB2312" pitchFamily="49" charset="-122"/>
              </a:rPr>
              <a:t>）拼焊、粘结成形</a:t>
            </a:r>
            <a:r>
              <a:rPr lang="en-US" altLang="zh-CN" sz="2400" b="1">
                <a:latin typeface="GreekS" panose="00000400000000000000" pitchFamily="2" charset="0"/>
                <a:ea typeface="楷体_GB2312" pitchFamily="49" charset="-122"/>
              </a:rPr>
              <a:t>——</a:t>
            </a:r>
            <a:r>
              <a:rPr lang="zh-CN" altLang="en-US" sz="2400" b="1">
                <a:latin typeface="楷体_GB2312" pitchFamily="49" charset="-122"/>
                <a:ea typeface="楷体_GB2312" pitchFamily="49" charset="-122"/>
              </a:rPr>
              <a:t>焊接、粘结加工。</a:t>
            </a:r>
          </a:p>
          <a:p>
            <a:pPr eaLnBrk="1" hangingPunct="1">
              <a:spcBef>
                <a:spcPct val="0"/>
              </a:spcBef>
              <a:buFontTx/>
              <a:buNone/>
            </a:pPr>
            <a:r>
              <a:rPr lang="zh-CN" altLang="en-US" sz="2400" b="1">
                <a:latin typeface="楷体_GB2312" pitchFamily="49" charset="-122"/>
                <a:ea typeface="楷体_GB2312" pitchFamily="49" charset="-122"/>
              </a:rPr>
              <a:t> 　也可以通过以上方法的组合成形。毛坯选择还应考虑成形后能获得一定的显微组织结构，从而达到预期的性能要求。</a:t>
            </a:r>
          </a:p>
          <a:p>
            <a:pPr eaLnBrk="1" hangingPunct="1">
              <a:spcBef>
                <a:spcPct val="0"/>
              </a:spcBef>
              <a:buFontTx/>
              <a:buNone/>
            </a:pPr>
            <a:endParaRPr lang="en-US" altLang="zh-CN" sz="2400" b="1">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152003">
                                            <p:txEl>
                                              <p:pRg st="3" end="3"/>
                                            </p:txEl>
                                          </p:spTgt>
                                        </p:tgtEl>
                                        <p:attrNameLst>
                                          <p:attrName>style.visibility</p:attrName>
                                        </p:attrNameLst>
                                      </p:cBhvr>
                                      <p:to>
                                        <p:strVal val="visible"/>
                                      </p:to>
                                    </p:set>
                                    <p:animEffect transition="in" filter="diamond(in)">
                                      <p:cBhvr>
                                        <p:cTn id="7" dur="2000"/>
                                        <p:tgtEl>
                                          <p:spTgt spid="1152003">
                                            <p:txEl>
                                              <p:pRg st="3" end="3"/>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1152003">
                                            <p:txEl>
                                              <p:pRg st="4" end="4"/>
                                            </p:txEl>
                                          </p:spTgt>
                                        </p:tgtEl>
                                        <p:attrNameLst>
                                          <p:attrName>style.visibility</p:attrName>
                                        </p:attrNameLst>
                                      </p:cBhvr>
                                      <p:to>
                                        <p:strVal val="visible"/>
                                      </p:to>
                                    </p:set>
                                    <p:animEffect transition="in" filter="diamond(in)">
                                      <p:cBhvr>
                                        <p:cTn id="10" dur="2000"/>
                                        <p:tgtEl>
                                          <p:spTgt spid="1152003">
                                            <p:txEl>
                                              <p:pRg st="4" end="4"/>
                                            </p:txEl>
                                          </p:spTgt>
                                        </p:tgtEl>
                                      </p:cBhvr>
                                    </p:animEffect>
                                  </p:childTnLst>
                                </p:cTn>
                              </p:par>
                              <p:par>
                                <p:cTn id="11" presetID="8" presetClass="entr" presetSubtype="16" fill="hold" nodeType="withEffect">
                                  <p:stCondLst>
                                    <p:cond delay="0"/>
                                  </p:stCondLst>
                                  <p:childTnLst>
                                    <p:set>
                                      <p:cBhvr>
                                        <p:cTn id="12" dur="1" fill="hold">
                                          <p:stCondLst>
                                            <p:cond delay="0"/>
                                          </p:stCondLst>
                                        </p:cTn>
                                        <p:tgtEl>
                                          <p:spTgt spid="1152003">
                                            <p:txEl>
                                              <p:pRg st="5" end="5"/>
                                            </p:txEl>
                                          </p:spTgt>
                                        </p:tgtEl>
                                        <p:attrNameLst>
                                          <p:attrName>style.visibility</p:attrName>
                                        </p:attrNameLst>
                                      </p:cBhvr>
                                      <p:to>
                                        <p:strVal val="visible"/>
                                      </p:to>
                                    </p:set>
                                    <p:animEffect transition="in" filter="diamond(in)">
                                      <p:cBhvr>
                                        <p:cTn id="13" dur="2000"/>
                                        <p:tgtEl>
                                          <p:spTgt spid="1152003">
                                            <p:txEl>
                                              <p:pRg st="5" end="5"/>
                                            </p:txEl>
                                          </p:spTgt>
                                        </p:tgtEl>
                                      </p:cBhvr>
                                    </p:animEffect>
                                  </p:childTnLst>
                                </p:cTn>
                              </p:par>
                              <p:par>
                                <p:cTn id="14" presetID="8" presetClass="entr" presetSubtype="16" fill="hold" nodeType="withEffect">
                                  <p:stCondLst>
                                    <p:cond delay="0"/>
                                  </p:stCondLst>
                                  <p:childTnLst>
                                    <p:set>
                                      <p:cBhvr>
                                        <p:cTn id="15" dur="1" fill="hold">
                                          <p:stCondLst>
                                            <p:cond delay="0"/>
                                          </p:stCondLst>
                                        </p:cTn>
                                        <p:tgtEl>
                                          <p:spTgt spid="1152003">
                                            <p:txEl>
                                              <p:pRg st="6" end="6"/>
                                            </p:txEl>
                                          </p:spTgt>
                                        </p:tgtEl>
                                        <p:attrNameLst>
                                          <p:attrName>style.visibility</p:attrName>
                                        </p:attrNameLst>
                                      </p:cBhvr>
                                      <p:to>
                                        <p:strVal val="visible"/>
                                      </p:to>
                                    </p:set>
                                    <p:animEffect transition="in" filter="diamond(in)">
                                      <p:cBhvr>
                                        <p:cTn id="16" dur="2000"/>
                                        <p:tgtEl>
                                          <p:spTgt spid="1152003">
                                            <p:txEl>
                                              <p:pRg st="6" end="6"/>
                                            </p:txEl>
                                          </p:spTgt>
                                        </p:tgtEl>
                                      </p:cBhvr>
                                    </p:animEffect>
                                  </p:childTnLst>
                                </p:cTn>
                              </p:par>
                              <p:par>
                                <p:cTn id="17" presetID="8" presetClass="entr" presetSubtype="16" fill="hold" nodeType="withEffect">
                                  <p:stCondLst>
                                    <p:cond delay="0"/>
                                  </p:stCondLst>
                                  <p:childTnLst>
                                    <p:set>
                                      <p:cBhvr>
                                        <p:cTn id="18" dur="1" fill="hold">
                                          <p:stCondLst>
                                            <p:cond delay="0"/>
                                          </p:stCondLst>
                                        </p:cTn>
                                        <p:tgtEl>
                                          <p:spTgt spid="1152003">
                                            <p:txEl>
                                              <p:pRg st="7" end="7"/>
                                            </p:txEl>
                                          </p:spTgt>
                                        </p:tgtEl>
                                        <p:attrNameLst>
                                          <p:attrName>style.visibility</p:attrName>
                                        </p:attrNameLst>
                                      </p:cBhvr>
                                      <p:to>
                                        <p:strVal val="visible"/>
                                      </p:to>
                                    </p:set>
                                    <p:animEffect transition="in" filter="diamond(in)">
                                      <p:cBhvr>
                                        <p:cTn id="19" dur="2000"/>
                                        <p:tgtEl>
                                          <p:spTgt spid="1152003">
                                            <p:txEl>
                                              <p:pRg st="7" end="7"/>
                                            </p:txEl>
                                          </p:spTgt>
                                        </p:tgtEl>
                                      </p:cBhvr>
                                    </p:animEffect>
                                  </p:childTnLst>
                                </p:cTn>
                              </p:par>
                              <p:par>
                                <p:cTn id="20" presetID="8" presetClass="entr" presetSubtype="16" fill="hold" nodeType="withEffect">
                                  <p:stCondLst>
                                    <p:cond delay="0"/>
                                  </p:stCondLst>
                                  <p:childTnLst>
                                    <p:set>
                                      <p:cBhvr>
                                        <p:cTn id="21" dur="1" fill="hold">
                                          <p:stCondLst>
                                            <p:cond delay="0"/>
                                          </p:stCondLst>
                                        </p:cTn>
                                        <p:tgtEl>
                                          <p:spTgt spid="1152003">
                                            <p:txEl>
                                              <p:pRg st="8" end="8"/>
                                            </p:txEl>
                                          </p:spTgt>
                                        </p:tgtEl>
                                        <p:attrNameLst>
                                          <p:attrName>style.visibility</p:attrName>
                                        </p:attrNameLst>
                                      </p:cBhvr>
                                      <p:to>
                                        <p:strVal val="visible"/>
                                      </p:to>
                                    </p:set>
                                    <p:animEffect transition="in" filter="diamond(in)">
                                      <p:cBhvr>
                                        <p:cTn id="22" dur="2000"/>
                                        <p:tgtEl>
                                          <p:spTgt spid="11520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2590800" y="90488"/>
            <a:ext cx="5868988" cy="1190625"/>
          </a:xfrm>
        </p:spPr>
        <p:txBody>
          <a:bodyPr/>
          <a:lstStyle/>
          <a:p>
            <a:pPr algn="ctr" eaLnBrk="1" hangingPunct="1"/>
            <a:r>
              <a:rPr lang="zh-CN" altLang="en-US" sz="4000" smtClean="0">
                <a:solidFill>
                  <a:schemeClr val="tx1"/>
                </a:solidFill>
                <a:ea typeface="楷体_GB2312" pitchFamily="49" charset="-122"/>
              </a:rPr>
              <a:t>毛坯选择的一般原则</a:t>
            </a:r>
          </a:p>
        </p:txBody>
      </p:sp>
      <p:sp>
        <p:nvSpPr>
          <p:cNvPr id="1154051" name="Rectangle 3"/>
          <p:cNvSpPr>
            <a:spLocks noChangeArrowheads="1"/>
          </p:cNvSpPr>
          <p:nvPr/>
        </p:nvSpPr>
        <p:spPr bwMode="auto">
          <a:xfrm>
            <a:off x="38100" y="1268413"/>
            <a:ext cx="8926513" cy="474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latin typeface="楷体_GB2312" pitchFamily="49" charset="-122"/>
                <a:ea typeface="楷体_GB2312" pitchFamily="49" charset="-122"/>
              </a:rPr>
              <a:t>（五）毛坯选择在经济上应合理</a:t>
            </a:r>
            <a:endParaRPr lang="zh-CN" altLang="en-US" sz="2400" b="1">
              <a:latin typeface="楷体_GB2312" pitchFamily="49" charset="-122"/>
              <a:ea typeface="楷体_GB2312" pitchFamily="49" charset="-122"/>
            </a:endParaRPr>
          </a:p>
          <a:p>
            <a:pPr eaLnBrk="1" hangingPunct="1">
              <a:spcBef>
                <a:spcPct val="0"/>
              </a:spcBef>
              <a:buFontTx/>
              <a:buNone/>
            </a:pP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1</a:t>
            </a:r>
            <a:r>
              <a:rPr lang="zh-CN" altLang="en-US" sz="2400" b="1">
                <a:latin typeface="楷体_GB2312" pitchFamily="49" charset="-122"/>
                <a:ea typeface="楷体_GB2312" pitchFamily="49" charset="-122"/>
              </a:rPr>
              <a:t>）尽量选用</a:t>
            </a:r>
            <a:r>
              <a:rPr lang="zh-CN" altLang="en-US" sz="2400" b="1">
                <a:solidFill>
                  <a:srgbClr val="0066FF"/>
                </a:solidFill>
                <a:latin typeface="楷体_GB2312" pitchFamily="49" charset="-122"/>
                <a:ea typeface="楷体_GB2312" pitchFamily="49" charset="-122"/>
              </a:rPr>
              <a:t>生产过程简单</a:t>
            </a:r>
            <a:r>
              <a:rPr lang="zh-CN" altLang="en-US" sz="2400" b="1">
                <a:latin typeface="楷体_GB2312" pitchFamily="49" charset="-122"/>
                <a:ea typeface="楷体_GB2312" pitchFamily="49" charset="-122"/>
              </a:rPr>
              <a:t>、生产率高、生产周期短、能耗与材耗少、投资小的毛坯加工方法，</a:t>
            </a:r>
            <a:r>
              <a:rPr lang="zh-CN" altLang="en-US" sz="2400" b="1">
                <a:solidFill>
                  <a:srgbClr val="CC0000"/>
                </a:solidFill>
                <a:latin typeface="楷体_GB2312" pitchFamily="49" charset="-122"/>
                <a:ea typeface="楷体_GB2312" pitchFamily="49" charset="-122"/>
              </a:rPr>
              <a:t>既使成本下降，又能保证质量。</a:t>
            </a:r>
          </a:p>
          <a:p>
            <a:pPr eaLnBrk="1" hangingPunct="1">
              <a:spcBef>
                <a:spcPct val="0"/>
              </a:spcBef>
              <a:buFontTx/>
              <a:buNone/>
            </a:pP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2</a:t>
            </a:r>
            <a:r>
              <a:rPr lang="zh-CN" altLang="en-US" sz="2400" b="1">
                <a:latin typeface="楷体_GB2312" pitchFamily="49" charset="-122"/>
                <a:ea typeface="楷体_GB2312" pitchFamily="49" charset="-122"/>
              </a:rPr>
              <a:t>）毛坯的加工</a:t>
            </a:r>
            <a:r>
              <a:rPr lang="zh-CN" altLang="en-US" sz="2400" b="1">
                <a:solidFill>
                  <a:srgbClr val="0066FF"/>
                </a:solidFill>
                <a:latin typeface="楷体_GB2312" pitchFamily="49" charset="-122"/>
                <a:ea typeface="楷体_GB2312" pitchFamily="49" charset="-122"/>
              </a:rPr>
              <a:t>批量</a:t>
            </a:r>
            <a:r>
              <a:rPr lang="zh-CN" altLang="en-US" sz="2400" b="1">
                <a:latin typeface="楷体_GB2312" pitchFamily="49" charset="-122"/>
                <a:ea typeface="楷体_GB2312" pitchFamily="49" charset="-122"/>
              </a:rPr>
              <a:t>决定了加工的机械化、自动化程度。批量愈大，愈有利于这一程度的提高。</a:t>
            </a:r>
          </a:p>
          <a:p>
            <a:pPr eaLnBrk="1" hangingPunct="1">
              <a:spcBef>
                <a:spcPct val="0"/>
              </a:spcBef>
              <a:buFontTx/>
              <a:buNone/>
            </a:pP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3</a:t>
            </a:r>
            <a:r>
              <a:rPr lang="zh-CN" altLang="en-US" sz="2400" b="1">
                <a:latin typeface="楷体_GB2312" pitchFamily="49" charset="-122"/>
                <a:ea typeface="楷体_GB2312" pitchFamily="49" charset="-122"/>
              </a:rPr>
              <a:t>）毛坯选择要全面考虑</a:t>
            </a:r>
            <a:r>
              <a:rPr lang="zh-CN" altLang="en-US" sz="2400" b="1">
                <a:solidFill>
                  <a:srgbClr val="0066FF"/>
                </a:solidFill>
                <a:latin typeface="楷体_GB2312" pitchFamily="49" charset="-122"/>
                <a:ea typeface="楷体_GB2312" pitchFamily="49" charset="-122"/>
              </a:rPr>
              <a:t>生产过程的总成本，</a:t>
            </a:r>
            <a:r>
              <a:rPr lang="zh-CN" altLang="en-US" sz="2400" b="1">
                <a:solidFill>
                  <a:srgbClr val="000000"/>
                </a:solidFill>
                <a:latin typeface="楷体_GB2312" pitchFamily="49" charset="-122"/>
                <a:ea typeface="楷体_GB2312" pitchFamily="49" charset="-122"/>
              </a:rPr>
              <a:t>综合分析</a:t>
            </a:r>
            <a:r>
              <a:rPr lang="zh-CN" altLang="en-US" sz="2400" b="1">
                <a:latin typeface="楷体_GB2312" pitchFamily="49" charset="-122"/>
                <a:ea typeface="楷体_GB2312" pitchFamily="49" charset="-122"/>
              </a:rPr>
              <a:t>设计试验费、材料费、毛坯加工费、切削加工费、使用维修费等，分析相互的联系与制约，全面权衡利弊，选择最佳的经济的方案。</a:t>
            </a:r>
          </a:p>
          <a:p>
            <a:pPr eaLnBrk="1" hangingPunct="1">
              <a:spcBef>
                <a:spcPct val="0"/>
              </a:spcBef>
              <a:buFontTx/>
              <a:buNone/>
            </a:pPr>
            <a:endParaRPr lang="zh-CN" altLang="en-US" sz="1800" b="1">
              <a:latin typeface="楷体_GB2312" pitchFamily="49" charset="-122"/>
              <a:ea typeface="楷体_GB2312" pitchFamily="49" charset="-122"/>
            </a:endParaRPr>
          </a:p>
          <a:p>
            <a:pPr eaLnBrk="1" hangingPunct="1">
              <a:spcBef>
                <a:spcPct val="0"/>
              </a:spcBef>
              <a:buFontTx/>
              <a:buNone/>
            </a:pPr>
            <a:r>
              <a:rPr lang="zh-CN" altLang="en-US" sz="2400" b="1">
                <a:solidFill>
                  <a:srgbClr val="FF0000"/>
                </a:solidFill>
                <a:latin typeface="楷体_GB2312" pitchFamily="49" charset="-122"/>
                <a:ea typeface="楷体_GB2312" pitchFamily="49" charset="-122"/>
              </a:rPr>
              <a:t>（六）毛坯的选择应考虑生产现实的可能性</a:t>
            </a:r>
          </a:p>
          <a:p>
            <a:pPr eaLnBrk="1" hangingPunct="1">
              <a:spcBef>
                <a:spcPct val="0"/>
              </a:spcBef>
              <a:buFontTx/>
              <a:buNone/>
            </a:pPr>
            <a:r>
              <a:rPr lang="zh-CN" altLang="en-US" sz="2400" b="1">
                <a:latin typeface="楷体_GB2312" pitchFamily="49" charset="-122"/>
                <a:ea typeface="楷体_GB2312" pitchFamily="49" charset="-122"/>
              </a:rPr>
              <a:t>    所选的毛坯材料，应保证供应上有可能，要符合本国的资源情况及市场供应的可能性，</a:t>
            </a:r>
            <a:r>
              <a:rPr lang="zh-CN" altLang="en-US" sz="2400" b="1">
                <a:solidFill>
                  <a:srgbClr val="0066FF"/>
                </a:solidFill>
                <a:latin typeface="楷体_GB2312" pitchFamily="49" charset="-122"/>
                <a:ea typeface="楷体_GB2312" pitchFamily="49" charset="-122"/>
              </a:rPr>
              <a:t>尽可能用国产材料代替进口材料。</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154051">
                                            <p:txEl>
                                              <p:pRg st="5" end="5"/>
                                            </p:txEl>
                                          </p:spTgt>
                                        </p:tgtEl>
                                        <p:attrNameLst>
                                          <p:attrName>style.visibility</p:attrName>
                                        </p:attrNameLst>
                                      </p:cBhvr>
                                      <p:to>
                                        <p:strVal val="visible"/>
                                      </p:to>
                                    </p:set>
                                    <p:animEffect transition="in" filter="diamond(in)">
                                      <p:cBhvr>
                                        <p:cTn id="7" dur="2000"/>
                                        <p:tgtEl>
                                          <p:spTgt spid="1154051">
                                            <p:txEl>
                                              <p:pRg st="5" end="5"/>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1154051">
                                            <p:txEl>
                                              <p:pRg st="6" end="6"/>
                                            </p:txEl>
                                          </p:spTgt>
                                        </p:tgtEl>
                                        <p:attrNameLst>
                                          <p:attrName>style.visibility</p:attrName>
                                        </p:attrNameLst>
                                      </p:cBhvr>
                                      <p:to>
                                        <p:strVal val="visible"/>
                                      </p:to>
                                    </p:set>
                                    <p:animEffect transition="in" filter="diamond(in)">
                                      <p:cBhvr>
                                        <p:cTn id="10" dur="2000"/>
                                        <p:tgtEl>
                                          <p:spTgt spid="11540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lstStyle/>
          <a:p>
            <a:pPr algn="ctr" eaLnBrk="1" hangingPunct="1"/>
            <a:r>
              <a:rPr lang="zh-CN" altLang="en-US" sz="4000" smtClean="0">
                <a:solidFill>
                  <a:schemeClr val="tx1"/>
                </a:solidFill>
                <a:latin typeface="楷体_GB2312" pitchFamily="49" charset="-122"/>
                <a:ea typeface="楷体_GB2312" pitchFamily="49" charset="-122"/>
              </a:rPr>
              <a:t>二 毛坯的加工方法比较</a:t>
            </a:r>
          </a:p>
        </p:txBody>
      </p:sp>
      <p:sp>
        <p:nvSpPr>
          <p:cNvPr id="250883" name="Rectangle 3"/>
          <p:cNvSpPr>
            <a:spLocks noChangeArrowheads="1"/>
          </p:cNvSpPr>
          <p:nvPr/>
        </p:nvSpPr>
        <p:spPr bwMode="auto">
          <a:xfrm>
            <a:off x="252413" y="1412875"/>
            <a:ext cx="8712200" cy="502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FF0000"/>
              </a:buClr>
              <a:buFont typeface="Wingdings" panose="05000000000000000000" pitchFamily="2" charset="2"/>
              <a:buChar char="Ø"/>
            </a:pPr>
            <a:r>
              <a:rPr lang="zh-CN" altLang="en-US" sz="2400" b="1">
                <a:solidFill>
                  <a:srgbClr val="000000"/>
                </a:solidFill>
                <a:latin typeface="楷体_GB2312" pitchFamily="49" charset="-122"/>
                <a:ea typeface="楷体_GB2312" pitchFamily="49" charset="-122"/>
              </a:rPr>
              <a:t>毛坯的加工方法可分为铸造、锻压、焊接、型材毛坯加工等方法，它们各自有其特点和应用场合。</a:t>
            </a:r>
          </a:p>
          <a:p>
            <a:pPr eaLnBrk="1" hangingPunct="1">
              <a:buClr>
                <a:srgbClr val="FF0000"/>
              </a:buClr>
              <a:buFont typeface="Wingdings" panose="05000000000000000000" pitchFamily="2" charset="2"/>
              <a:buNone/>
            </a:pPr>
            <a:endParaRPr lang="zh-CN" altLang="en-US" sz="2400" b="1">
              <a:solidFill>
                <a:srgbClr val="000000"/>
              </a:solidFill>
              <a:latin typeface="楷体_GB2312" pitchFamily="49" charset="-122"/>
              <a:ea typeface="楷体_GB2312" pitchFamily="49" charset="-122"/>
            </a:endParaRPr>
          </a:p>
          <a:p>
            <a:pPr eaLnBrk="1" hangingPunct="1">
              <a:buClr>
                <a:srgbClr val="CC0000"/>
              </a:buClr>
              <a:buFontTx/>
              <a:buAutoNum type="arabicParenBoth"/>
            </a:pPr>
            <a:r>
              <a:rPr lang="zh-CN" altLang="en-US" sz="2400" b="1">
                <a:solidFill>
                  <a:srgbClr val="00FF00"/>
                </a:solidFill>
                <a:latin typeface="楷体_GB2312" pitchFamily="49" charset="-122"/>
                <a:ea typeface="楷体_GB2312" pitchFamily="49" charset="-122"/>
              </a:rPr>
              <a:t> </a:t>
            </a:r>
            <a:r>
              <a:rPr lang="zh-CN" altLang="en-US" sz="2400" b="1">
                <a:solidFill>
                  <a:srgbClr val="CC0000"/>
                </a:solidFill>
                <a:latin typeface="楷体_GB2312" pitchFamily="49" charset="-122"/>
                <a:ea typeface="楷体_GB2312" pitchFamily="49" charset="-122"/>
              </a:rPr>
              <a:t>铸造分砂型和特种铸造两大类，</a:t>
            </a:r>
            <a:r>
              <a:rPr lang="zh-CN" altLang="en-US" sz="2400" b="1">
                <a:latin typeface="楷体_GB2312" pitchFamily="49" charset="-122"/>
                <a:ea typeface="楷体_GB2312" pitchFamily="49" charset="-122"/>
              </a:rPr>
              <a:t>后者又包括金属型、压力、离心、低压等铸造方法。砂型铸造应用最多（占</a:t>
            </a:r>
            <a:r>
              <a:rPr lang="en-US" altLang="zh-CN" sz="2400" b="1">
                <a:latin typeface="楷体_GB2312" pitchFamily="49" charset="-122"/>
                <a:ea typeface="楷体_GB2312" pitchFamily="49" charset="-122"/>
              </a:rPr>
              <a:t>90</a:t>
            </a:r>
            <a:r>
              <a:rPr lang="zh-CN" altLang="en-US" sz="2400" b="1">
                <a:latin typeface="楷体_GB2312" pitchFamily="49" charset="-122"/>
                <a:ea typeface="楷体_GB2312" pitchFamily="49" charset="-122"/>
              </a:rPr>
              <a:t>％）。铸造主要的特点是可加工复杂形状毛坯，它的适应性最广，一般成本较低，设备简单，但铸造的力学性能较差。</a:t>
            </a:r>
          </a:p>
          <a:p>
            <a:pPr eaLnBrk="1" hangingPunct="1"/>
            <a:endParaRPr lang="zh-CN" altLang="en-US" sz="2400" b="1">
              <a:latin typeface="楷体_GB2312" pitchFamily="49" charset="-122"/>
              <a:ea typeface="楷体_GB2312" pitchFamily="49" charset="-122"/>
            </a:endParaRPr>
          </a:p>
          <a:p>
            <a:pPr eaLnBrk="1" hangingPunct="1"/>
            <a:r>
              <a:rPr lang="en-US" altLang="zh-CN" sz="2400" b="1">
                <a:solidFill>
                  <a:srgbClr val="CC0000"/>
                </a:solidFill>
                <a:latin typeface="楷体_GB2312" pitchFamily="49" charset="-122"/>
                <a:ea typeface="楷体_GB2312" pitchFamily="49" charset="-122"/>
              </a:rPr>
              <a:t>(2) </a:t>
            </a:r>
            <a:r>
              <a:rPr lang="zh-CN" altLang="en-US" sz="2400" b="1">
                <a:solidFill>
                  <a:srgbClr val="CC0000"/>
                </a:solidFill>
                <a:latin typeface="楷体_GB2312" pitchFamily="49" charset="-122"/>
                <a:ea typeface="楷体_GB2312" pitchFamily="49" charset="-122"/>
              </a:rPr>
              <a:t>锻压包括自由锻造、模锻、挤压、冲压等毛坯加工方法。</a:t>
            </a:r>
            <a:r>
              <a:rPr lang="zh-CN" altLang="en-US" sz="2400" b="1">
                <a:latin typeface="楷体_GB2312" pitchFamily="49" charset="-122"/>
                <a:ea typeface="楷体_GB2312" pitchFamily="49" charset="-122"/>
              </a:rPr>
              <a:t>锻压件有较好的力学性能，常用来加工承受较大动载荷、抗疲劳性好、强度高的重要件，但相对于铸件，它的形状较简单，不能太复杂。</a:t>
            </a:r>
          </a:p>
          <a:p>
            <a:pPr eaLnBrk="1" hangingPunct="1"/>
            <a:endParaRPr lang="zh-CN" altLang="en-US" b="1">
              <a:latin typeface="楷体_GB2312" pitchFamily="49" charset="-122"/>
              <a:ea typeface="楷体_GB2312" pitchFamily="49" charset="-122"/>
            </a:endParaRPr>
          </a:p>
          <a:p>
            <a:pPr eaLnBrk="1" hangingPunct="1"/>
            <a:endParaRPr lang="en-US" altLang="zh-CN" b="1">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pPr algn="ctr" eaLnBrk="1" hangingPunct="1"/>
            <a:r>
              <a:rPr lang="zh-CN" altLang="en-US" sz="4000" smtClean="0">
                <a:solidFill>
                  <a:schemeClr val="tx1"/>
                </a:solidFill>
                <a:latin typeface="楷体_GB2312" pitchFamily="49" charset="-122"/>
                <a:ea typeface="楷体_GB2312" pitchFamily="49" charset="-122"/>
              </a:rPr>
              <a:t>毛坯的加工方法比较</a:t>
            </a:r>
          </a:p>
        </p:txBody>
      </p:sp>
      <p:sp>
        <p:nvSpPr>
          <p:cNvPr id="252931" name="Rectangle 3"/>
          <p:cNvSpPr>
            <a:spLocks noChangeArrowheads="1"/>
          </p:cNvSpPr>
          <p:nvPr/>
        </p:nvSpPr>
        <p:spPr bwMode="auto">
          <a:xfrm>
            <a:off x="396875" y="1428750"/>
            <a:ext cx="84963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FF0000"/>
              </a:buClr>
              <a:buFont typeface="Wingdings" panose="05000000000000000000" pitchFamily="2" charset="2"/>
              <a:buNone/>
            </a:pPr>
            <a:r>
              <a:rPr lang="en-US" altLang="zh-CN" sz="2400" b="1" dirty="0">
                <a:solidFill>
                  <a:srgbClr val="CC0000"/>
                </a:solidFill>
                <a:latin typeface="楷体_GB2312" pitchFamily="49" charset="-122"/>
                <a:ea typeface="楷体_GB2312" pitchFamily="49" charset="-122"/>
              </a:rPr>
              <a:t>(3) </a:t>
            </a:r>
            <a:r>
              <a:rPr lang="zh-CN" altLang="en-US" sz="2400" b="1" dirty="0">
                <a:solidFill>
                  <a:srgbClr val="CC0000"/>
                </a:solidFill>
                <a:latin typeface="楷体_GB2312" pitchFamily="49" charset="-122"/>
                <a:ea typeface="楷体_GB2312" pitchFamily="49" charset="-122"/>
              </a:rPr>
              <a:t>焊接按其过程特点分为熔焊、压焊和钎焊。</a:t>
            </a:r>
            <a:r>
              <a:rPr lang="zh-CN" altLang="en-US" sz="2400" b="1" dirty="0">
                <a:latin typeface="楷体_GB2312" pitchFamily="49" charset="-122"/>
                <a:ea typeface="楷体_GB2312" pitchFamily="49" charset="-122"/>
              </a:rPr>
              <a:t>焊接件为不可拆连接件，易变形，接头性能低</a:t>
            </a: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但适应性广</a:t>
            </a: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灵活</a:t>
            </a: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可以小拼大。</a:t>
            </a:r>
          </a:p>
          <a:p>
            <a:pPr eaLnBrk="1" hangingPunct="1"/>
            <a:endParaRPr lang="zh-CN" altLang="en-US" sz="2400" b="1" dirty="0">
              <a:latin typeface="楷体_GB2312" pitchFamily="49" charset="-122"/>
              <a:ea typeface="楷体_GB2312" pitchFamily="49" charset="-122"/>
            </a:endParaRPr>
          </a:p>
          <a:p>
            <a:pPr eaLnBrk="1" hangingPunct="1"/>
            <a:r>
              <a:rPr lang="en-US" altLang="zh-CN" sz="2400" b="1" dirty="0">
                <a:solidFill>
                  <a:srgbClr val="CC0000"/>
                </a:solidFill>
                <a:latin typeface="楷体_GB2312" pitchFamily="49" charset="-122"/>
                <a:ea typeface="楷体_GB2312" pitchFamily="49" charset="-122"/>
              </a:rPr>
              <a:t>(4)</a:t>
            </a:r>
            <a:r>
              <a:rPr lang="zh-CN" altLang="en-US" sz="2400" b="1" dirty="0">
                <a:solidFill>
                  <a:srgbClr val="CC0000"/>
                </a:solidFill>
                <a:latin typeface="楷体_GB2312" pitchFamily="49" charset="-122"/>
                <a:ea typeface="楷体_GB2312" pitchFamily="49" charset="-122"/>
              </a:rPr>
              <a:t>型材是通过轧制、拉拔、挤压等方式生产。 </a:t>
            </a:r>
            <a:r>
              <a:rPr lang="zh-CN" altLang="en-US" sz="2400" b="1" dirty="0">
                <a:latin typeface="楷体_GB2312" pitchFamily="49" charset="-122"/>
                <a:ea typeface="楷体_GB2312" pitchFamily="49" charset="-122"/>
              </a:rPr>
              <a:t>一般沿长度方向</a:t>
            </a:r>
            <a:r>
              <a:rPr lang="zh-CN" altLang="en-US" sz="2400" b="1" dirty="0" smtClean="0">
                <a:latin typeface="楷体_GB2312" pitchFamily="49" charset="-122"/>
                <a:ea typeface="楷体_GB2312" pitchFamily="49" charset="-122"/>
              </a:rPr>
              <a:t>横截面没有变化</a:t>
            </a:r>
            <a:r>
              <a:rPr lang="zh-CN" altLang="en-US" sz="2400" b="1" dirty="0">
                <a:latin typeface="楷体_GB2312" pitchFamily="49" charset="-122"/>
                <a:ea typeface="楷体_GB2312" pitchFamily="49" charset="-122"/>
              </a:rPr>
              <a:t>，有各种线材、板材、管材、异形断面型材等。型材的材料一般为钢、非铁合金、塑料等。</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pPr algn="ctr" eaLnBrk="1" hangingPunct="1"/>
            <a:r>
              <a:rPr lang="zh-CN" altLang="en-US" sz="4000" smtClean="0">
                <a:solidFill>
                  <a:schemeClr val="bg1"/>
                </a:solidFill>
                <a:ea typeface="楷体_GB2312" pitchFamily="49" charset="-122"/>
              </a:rPr>
              <a:t>毛坯的加工方法比较</a:t>
            </a:r>
          </a:p>
        </p:txBody>
      </p:sp>
      <p:pic>
        <p:nvPicPr>
          <p:cNvPr id="2549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163" y="0"/>
            <a:ext cx="6529387"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188913"/>
            <a:ext cx="8893175" cy="630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115888"/>
            <a:ext cx="9036050" cy="633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2555875" y="0"/>
            <a:ext cx="6553200" cy="1190625"/>
          </a:xfrm>
        </p:spPr>
        <p:txBody>
          <a:bodyPr/>
          <a:lstStyle/>
          <a:p>
            <a:pPr algn="ctr" eaLnBrk="1" hangingPunct="1"/>
            <a:r>
              <a:rPr lang="zh-CN" altLang="en-US" smtClean="0">
                <a:solidFill>
                  <a:schemeClr val="bg1"/>
                </a:solidFill>
                <a:latin typeface="楷体_GB2312" pitchFamily="49" charset="-122"/>
                <a:ea typeface="楷体_GB2312" pitchFamily="49" charset="-122"/>
              </a:rPr>
              <a:t>三 零件的结构分析及毛坯选择</a:t>
            </a:r>
          </a:p>
        </p:txBody>
      </p:sp>
      <p:sp>
        <p:nvSpPr>
          <p:cNvPr id="261123" name="Rectangle 3"/>
          <p:cNvSpPr>
            <a:spLocks noChangeArrowheads="1"/>
          </p:cNvSpPr>
          <p:nvPr/>
        </p:nvSpPr>
        <p:spPr bwMode="auto">
          <a:xfrm>
            <a:off x="322263" y="1300163"/>
            <a:ext cx="8713787" cy="438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latin typeface="楷体_GB2312" pitchFamily="49" charset="-122"/>
                <a:ea typeface="楷体_GB2312" pitchFamily="49" charset="-122"/>
              </a:rPr>
              <a:t>一、零件的结构类型</a:t>
            </a:r>
          </a:p>
          <a:p>
            <a:pPr eaLnBrk="1" hangingPunct="1">
              <a:spcBef>
                <a:spcPct val="0"/>
              </a:spcBef>
              <a:buFontTx/>
              <a:buNone/>
            </a:pPr>
            <a:r>
              <a:rPr lang="zh-CN" altLang="en-US" sz="2400" b="1">
                <a:latin typeface="楷体_GB2312" pitchFamily="49" charset="-122"/>
                <a:ea typeface="楷体_GB2312" pitchFamily="49" charset="-122"/>
              </a:rPr>
              <a:t>    零件从不同角度考虑可以有不同的分类，但在选择毛坯时往往几种类型需同时或交叉考虑。</a:t>
            </a:r>
          </a:p>
          <a:p>
            <a:pPr eaLnBrk="1" hangingPunct="1">
              <a:spcBef>
                <a:spcPct val="0"/>
              </a:spcBef>
              <a:buFontTx/>
              <a:buNone/>
            </a:pPr>
            <a:r>
              <a:rPr lang="zh-CN" altLang="en-US" sz="2400" b="1">
                <a:latin typeface="楷体_GB2312" pitchFamily="49" charset="-122"/>
                <a:ea typeface="楷体_GB2312" pitchFamily="49" charset="-122"/>
              </a:rPr>
              <a:t>  </a:t>
            </a:r>
            <a:r>
              <a:rPr lang="zh-CN" altLang="en-US" sz="2400" b="1">
                <a:solidFill>
                  <a:srgbClr val="0066FF"/>
                </a:solidFill>
                <a:latin typeface="楷体_GB2312" pitchFamily="49" charset="-122"/>
                <a:ea typeface="楷体_GB2312" pitchFamily="49" charset="-122"/>
              </a:rPr>
              <a:t>（一）按形状分类</a:t>
            </a:r>
          </a:p>
          <a:p>
            <a:pPr eaLnBrk="1" hangingPunct="1">
              <a:spcBef>
                <a:spcPct val="0"/>
              </a:spcBef>
              <a:buFontTx/>
              <a:buNone/>
            </a:pP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1</a:t>
            </a:r>
            <a:r>
              <a:rPr lang="zh-CN" altLang="en-US" sz="2400" b="1">
                <a:latin typeface="楷体_GB2312" pitchFamily="49" charset="-122"/>
                <a:ea typeface="楷体_GB2312" pitchFamily="49" charset="-122"/>
              </a:rPr>
              <a:t>）轴杆类零件；</a:t>
            </a:r>
          </a:p>
          <a:p>
            <a:pPr eaLnBrk="1" hangingPunct="1">
              <a:spcBef>
                <a:spcPct val="0"/>
              </a:spcBef>
              <a:buFontTx/>
              <a:buNone/>
            </a:pP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2</a:t>
            </a:r>
            <a:r>
              <a:rPr lang="zh-CN" altLang="en-US" sz="2400" b="1">
                <a:latin typeface="楷体_GB2312" pitchFamily="49" charset="-122"/>
                <a:ea typeface="楷体_GB2312" pitchFamily="49" charset="-122"/>
              </a:rPr>
              <a:t>）盘套类零件；</a:t>
            </a:r>
          </a:p>
          <a:p>
            <a:pPr eaLnBrk="1" hangingPunct="1">
              <a:spcBef>
                <a:spcPct val="0"/>
              </a:spcBef>
              <a:buFontTx/>
              <a:buNone/>
            </a:pP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3</a:t>
            </a:r>
            <a:r>
              <a:rPr lang="zh-CN" altLang="en-US" sz="2400" b="1">
                <a:latin typeface="楷体_GB2312" pitchFamily="49" charset="-122"/>
                <a:ea typeface="楷体_GB2312" pitchFamily="49" charset="-122"/>
              </a:rPr>
              <a:t>）箱架类零件。</a:t>
            </a:r>
          </a:p>
          <a:p>
            <a:pPr eaLnBrk="1" hangingPunct="1">
              <a:spcBef>
                <a:spcPct val="0"/>
              </a:spcBef>
              <a:buFontTx/>
              <a:buNone/>
            </a:pPr>
            <a:r>
              <a:rPr lang="zh-CN" altLang="en-US" sz="2400" b="1">
                <a:latin typeface="楷体_GB2312" pitchFamily="49" charset="-122"/>
                <a:ea typeface="楷体_GB2312" pitchFamily="49" charset="-122"/>
              </a:rPr>
              <a:t>  </a:t>
            </a:r>
            <a:r>
              <a:rPr lang="zh-CN" altLang="en-US" sz="2400" b="1">
                <a:solidFill>
                  <a:srgbClr val="0066FF"/>
                </a:solidFill>
                <a:latin typeface="楷体_GB2312" pitchFamily="49" charset="-122"/>
                <a:ea typeface="楷体_GB2312" pitchFamily="49" charset="-122"/>
              </a:rPr>
              <a:t>（二）按尺寸及质量分类</a:t>
            </a:r>
          </a:p>
          <a:p>
            <a:pPr eaLnBrk="1" hangingPunct="1">
              <a:spcBef>
                <a:spcPct val="0"/>
              </a:spcBef>
              <a:buFontTx/>
              <a:buNone/>
            </a:pP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1</a:t>
            </a:r>
            <a:r>
              <a:rPr lang="zh-CN" altLang="en-US" sz="2400" b="1">
                <a:latin typeface="楷体_GB2312" pitchFamily="49" charset="-122"/>
                <a:ea typeface="楷体_GB2312" pitchFamily="49" charset="-122"/>
              </a:rPr>
              <a:t>）小型或轻型零件；</a:t>
            </a:r>
          </a:p>
          <a:p>
            <a:pPr eaLnBrk="1" hangingPunct="1">
              <a:spcBef>
                <a:spcPct val="0"/>
              </a:spcBef>
              <a:buFontTx/>
              <a:buNone/>
            </a:pP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2</a:t>
            </a:r>
            <a:r>
              <a:rPr lang="zh-CN" altLang="en-US" sz="2400" b="1">
                <a:latin typeface="楷体_GB2312" pitchFamily="49" charset="-122"/>
                <a:ea typeface="楷体_GB2312" pitchFamily="49" charset="-122"/>
              </a:rPr>
              <a:t>）中型或一般零件：</a:t>
            </a:r>
          </a:p>
          <a:p>
            <a:pPr eaLnBrk="1" hangingPunct="1">
              <a:spcBef>
                <a:spcPct val="0"/>
              </a:spcBef>
              <a:buFontTx/>
              <a:buNone/>
            </a:pP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3</a:t>
            </a:r>
            <a:r>
              <a:rPr lang="zh-CN" altLang="en-US" sz="2400" b="1">
                <a:latin typeface="楷体_GB2312" pitchFamily="49" charset="-122"/>
                <a:ea typeface="楷体_GB2312" pitchFamily="49" charset="-122"/>
              </a:rPr>
              <a:t>）大型或重型零件。</a:t>
            </a:r>
          </a:p>
          <a:p>
            <a:pPr eaLnBrk="1" hangingPunct="1">
              <a:spcBef>
                <a:spcPct val="0"/>
              </a:spcBef>
              <a:buFontTx/>
              <a:buNone/>
            </a:pPr>
            <a:r>
              <a:rPr lang="zh-CN" altLang="en-US" sz="1800" b="1">
                <a:latin typeface="楷体_GB2312" pitchFamily="49" charset="-122"/>
                <a:ea typeface="楷体_GB2312" pitchFamily="49" charset="-122"/>
              </a:rPr>
              <a:t>  </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a:xfrm>
            <a:off x="2555875" y="0"/>
            <a:ext cx="6553200" cy="1190625"/>
          </a:xfrm>
        </p:spPr>
        <p:txBody>
          <a:bodyPr/>
          <a:lstStyle/>
          <a:p>
            <a:pPr algn="ctr" eaLnBrk="1" hangingPunct="1"/>
            <a:r>
              <a:rPr lang="zh-CN" altLang="en-US" smtClean="0">
                <a:solidFill>
                  <a:schemeClr val="bg1"/>
                </a:solidFill>
                <a:latin typeface="楷体_GB2312" pitchFamily="49" charset="-122"/>
                <a:ea typeface="楷体_GB2312" pitchFamily="49" charset="-122"/>
              </a:rPr>
              <a:t>零件的结构分析及毛坯选择</a:t>
            </a:r>
          </a:p>
        </p:txBody>
      </p:sp>
      <p:sp>
        <p:nvSpPr>
          <p:cNvPr id="263171" name="Rectangle 3"/>
          <p:cNvSpPr>
            <a:spLocks noChangeArrowheads="1"/>
          </p:cNvSpPr>
          <p:nvPr/>
        </p:nvSpPr>
        <p:spPr bwMode="auto">
          <a:xfrm>
            <a:off x="322263" y="1300163"/>
            <a:ext cx="8713787"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latin typeface="楷体_GB2312" pitchFamily="49" charset="-122"/>
                <a:ea typeface="楷体_GB2312" pitchFamily="49" charset="-122"/>
              </a:rPr>
              <a:t>一、零件的结构类型</a:t>
            </a:r>
          </a:p>
          <a:p>
            <a:pPr eaLnBrk="1" hangingPunct="1">
              <a:spcBef>
                <a:spcPct val="0"/>
              </a:spcBef>
              <a:buFontTx/>
              <a:buNone/>
            </a:pPr>
            <a:r>
              <a:rPr lang="zh-CN" altLang="en-US" sz="2400" b="1">
                <a:solidFill>
                  <a:srgbClr val="0066FF"/>
                </a:solidFill>
                <a:latin typeface="楷体_GB2312" pitchFamily="49" charset="-122"/>
                <a:ea typeface="楷体_GB2312" pitchFamily="49" charset="-122"/>
              </a:rPr>
              <a:t>  （三）按复杂程度分类</a:t>
            </a:r>
          </a:p>
          <a:p>
            <a:pPr eaLnBrk="1" hangingPunct="1">
              <a:spcBef>
                <a:spcPct val="0"/>
              </a:spcBef>
              <a:buFontTx/>
              <a:buNone/>
            </a:pP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1</a:t>
            </a:r>
            <a:r>
              <a:rPr lang="zh-CN" altLang="en-US" sz="2400" b="1">
                <a:latin typeface="楷体_GB2312" pitchFamily="49" charset="-122"/>
                <a:ea typeface="楷体_GB2312" pitchFamily="49" charset="-122"/>
              </a:rPr>
              <a:t>）简单零件；</a:t>
            </a:r>
          </a:p>
          <a:p>
            <a:pPr eaLnBrk="1" hangingPunct="1">
              <a:spcBef>
                <a:spcPct val="0"/>
              </a:spcBef>
              <a:buFontTx/>
              <a:buNone/>
            </a:pP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2</a:t>
            </a:r>
            <a:r>
              <a:rPr lang="zh-CN" altLang="en-US" sz="2400" b="1">
                <a:latin typeface="楷体_GB2312" pitchFamily="49" charset="-122"/>
                <a:ea typeface="楷体_GB2312" pitchFamily="49" charset="-122"/>
              </a:rPr>
              <a:t>）比较复杂零件；</a:t>
            </a:r>
          </a:p>
          <a:p>
            <a:pPr eaLnBrk="1" hangingPunct="1">
              <a:spcBef>
                <a:spcPct val="0"/>
              </a:spcBef>
              <a:buFontTx/>
              <a:buNone/>
            </a:pP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3</a:t>
            </a:r>
            <a:r>
              <a:rPr lang="zh-CN" altLang="en-US" sz="2400" b="1">
                <a:latin typeface="楷体_GB2312" pitchFamily="49" charset="-122"/>
                <a:ea typeface="楷体_GB2312" pitchFamily="49" charset="-122"/>
              </a:rPr>
              <a:t>）复杂零件。</a:t>
            </a:r>
          </a:p>
          <a:p>
            <a:pPr eaLnBrk="1" hangingPunct="1">
              <a:spcBef>
                <a:spcPct val="0"/>
              </a:spcBef>
              <a:buFontTx/>
              <a:buNone/>
            </a:pPr>
            <a:r>
              <a:rPr lang="zh-CN" altLang="en-US" sz="2400" b="1">
                <a:latin typeface="楷体_GB2312" pitchFamily="49" charset="-122"/>
                <a:ea typeface="楷体_GB2312" pitchFamily="49" charset="-122"/>
              </a:rPr>
              <a:t>  </a:t>
            </a:r>
            <a:r>
              <a:rPr lang="zh-CN" altLang="en-US" sz="2400" b="1">
                <a:solidFill>
                  <a:srgbClr val="0066FF"/>
                </a:solidFill>
                <a:latin typeface="楷体_GB2312" pitchFamily="49" charset="-122"/>
                <a:ea typeface="楷体_GB2312" pitchFamily="49" charset="-122"/>
              </a:rPr>
              <a:t>（四）按受力状况分类</a:t>
            </a:r>
          </a:p>
          <a:p>
            <a:pPr eaLnBrk="1" hangingPunct="1">
              <a:spcBef>
                <a:spcPct val="0"/>
              </a:spcBef>
              <a:buFontTx/>
              <a:buNone/>
            </a:pP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1</a:t>
            </a:r>
            <a:r>
              <a:rPr lang="zh-CN" altLang="en-US" sz="2400" b="1">
                <a:latin typeface="楷体_GB2312" pitchFamily="49" charset="-122"/>
                <a:ea typeface="楷体_GB2312" pitchFamily="49" charset="-122"/>
              </a:rPr>
              <a:t>）受力较小或受不重要零件；</a:t>
            </a:r>
          </a:p>
          <a:p>
            <a:pPr eaLnBrk="1" hangingPunct="1">
              <a:spcBef>
                <a:spcPct val="0"/>
              </a:spcBef>
              <a:buFontTx/>
              <a:buNone/>
            </a:pP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2</a:t>
            </a:r>
            <a:r>
              <a:rPr lang="zh-CN" altLang="en-US" sz="2400" b="1">
                <a:latin typeface="楷体_GB2312" pitchFamily="49" charset="-122"/>
                <a:ea typeface="楷体_GB2312" pitchFamily="49" charset="-122"/>
              </a:rPr>
              <a:t>）受力中等或一般零件；</a:t>
            </a:r>
          </a:p>
          <a:p>
            <a:pPr eaLnBrk="1" hangingPunct="1">
              <a:spcBef>
                <a:spcPct val="0"/>
              </a:spcBef>
              <a:buFontTx/>
              <a:buNone/>
            </a:pP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3</a:t>
            </a:r>
            <a:r>
              <a:rPr lang="zh-CN" altLang="en-US" sz="2400" b="1">
                <a:latin typeface="楷体_GB2312" pitchFamily="49" charset="-122"/>
                <a:ea typeface="楷体_GB2312" pitchFamily="49" charset="-122"/>
              </a:rPr>
              <a:t>）受力大的或重要的零件。</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algn="ctr" eaLnBrk="1" hangingPunct="1"/>
            <a:r>
              <a:rPr lang="zh-CN" altLang="en-US" smtClean="0">
                <a:solidFill>
                  <a:srgbClr val="000000"/>
                </a:solidFill>
                <a:ea typeface="楷体_GB2312" pitchFamily="49" charset="-122"/>
              </a:rPr>
              <a:t>零件的结构分析及毛坯选择</a:t>
            </a:r>
          </a:p>
        </p:txBody>
      </p:sp>
      <p:sp>
        <p:nvSpPr>
          <p:cNvPr id="265219" name="Rectangle 3"/>
          <p:cNvSpPr>
            <a:spLocks noChangeArrowheads="1"/>
          </p:cNvSpPr>
          <p:nvPr/>
        </p:nvSpPr>
        <p:spPr bwMode="auto">
          <a:xfrm>
            <a:off x="-36513" y="1268413"/>
            <a:ext cx="9036051"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latin typeface="楷体_GB2312" pitchFamily="49" charset="-122"/>
                <a:ea typeface="楷体_GB2312" pitchFamily="49" charset="-122"/>
              </a:rPr>
              <a:t>二、轴杆件的分析与毛坯选择</a:t>
            </a:r>
          </a:p>
          <a:p>
            <a:pPr eaLnBrk="1" hangingPunct="1">
              <a:spcBef>
                <a:spcPct val="0"/>
              </a:spcBef>
              <a:buFontTx/>
              <a:buNone/>
            </a:pPr>
            <a:r>
              <a:rPr lang="zh-CN" altLang="en-US" sz="2400" b="1">
                <a:solidFill>
                  <a:srgbClr val="000000"/>
                </a:solidFill>
                <a:latin typeface="楷体_GB2312" pitchFamily="49" charset="-122"/>
                <a:ea typeface="楷体_GB2312" pitchFamily="49" charset="-122"/>
              </a:rPr>
              <a:t>    对</a:t>
            </a:r>
            <a:r>
              <a:rPr lang="zh-CN" altLang="en-US" sz="2400" b="1">
                <a:solidFill>
                  <a:srgbClr val="CC0000"/>
                </a:solidFill>
                <a:latin typeface="楷体_GB2312" pitchFamily="49" charset="-122"/>
                <a:ea typeface="楷体_GB2312" pitchFamily="49" charset="-122"/>
              </a:rPr>
              <a:t>结构类轴杆件</a:t>
            </a:r>
            <a:r>
              <a:rPr lang="zh-CN" altLang="en-US" sz="2400" b="1">
                <a:solidFill>
                  <a:srgbClr val="000000"/>
                </a:solidFill>
                <a:latin typeface="楷体_GB2312" pitchFamily="49" charset="-122"/>
                <a:ea typeface="楷体_GB2312" pitchFamily="49" charset="-122"/>
              </a:rPr>
              <a:t>通常要求整体有优良的综合力学性能，交变载荷大时要求有高的</a:t>
            </a:r>
            <a:r>
              <a:rPr lang="zh-CN" altLang="en-US" sz="2400" b="1">
                <a:solidFill>
                  <a:srgbClr val="CC0000"/>
                </a:solidFill>
                <a:latin typeface="楷体_GB2312" pitchFamily="49" charset="-122"/>
                <a:ea typeface="楷体_GB2312" pitchFamily="49" charset="-122"/>
              </a:rPr>
              <a:t>抗疲劳性能</a:t>
            </a:r>
            <a:r>
              <a:rPr lang="zh-CN" altLang="en-US" sz="2400" b="1">
                <a:solidFill>
                  <a:srgbClr val="000000"/>
                </a:solidFill>
                <a:latin typeface="楷体_GB2312" pitchFamily="49" charset="-122"/>
                <a:ea typeface="楷体_GB2312" pitchFamily="49" charset="-122"/>
              </a:rPr>
              <a:t>。局部要求</a:t>
            </a:r>
            <a:r>
              <a:rPr lang="zh-CN" altLang="en-US" sz="2400" b="1">
                <a:solidFill>
                  <a:srgbClr val="CC0000"/>
                </a:solidFill>
                <a:latin typeface="楷体_GB2312" pitchFamily="49" charset="-122"/>
                <a:ea typeface="楷体_GB2312" pitchFamily="49" charset="-122"/>
              </a:rPr>
              <a:t>高硬度、高耐磨性</a:t>
            </a:r>
            <a:r>
              <a:rPr lang="zh-CN" altLang="en-US" sz="2400" b="1">
                <a:solidFill>
                  <a:srgbClr val="000000"/>
                </a:solidFill>
                <a:latin typeface="楷体_GB2312" pitchFamily="49" charset="-122"/>
                <a:ea typeface="楷体_GB2312" pitchFamily="49" charset="-122"/>
              </a:rPr>
              <a:t>。对</a:t>
            </a:r>
            <a:r>
              <a:rPr lang="zh-CN" altLang="en-US" sz="2400" b="1">
                <a:solidFill>
                  <a:srgbClr val="0066FF"/>
                </a:solidFill>
                <a:latin typeface="楷体_GB2312" pitchFamily="49" charset="-122"/>
                <a:ea typeface="楷体_GB2312" pitchFamily="49" charset="-122"/>
              </a:rPr>
              <a:t>工具类轴杆件</a:t>
            </a:r>
            <a:r>
              <a:rPr lang="zh-CN" altLang="en-US" sz="2400" b="1">
                <a:solidFill>
                  <a:srgbClr val="000000"/>
                </a:solidFill>
                <a:latin typeface="楷体_GB2312" pitchFamily="49" charset="-122"/>
                <a:ea typeface="楷体_GB2312" pitchFamily="49" charset="-122"/>
              </a:rPr>
              <a:t>，一般要求</a:t>
            </a:r>
            <a:r>
              <a:rPr lang="zh-CN" altLang="en-US" sz="2400" b="1">
                <a:solidFill>
                  <a:srgbClr val="0066FF"/>
                </a:solidFill>
                <a:latin typeface="楷体_GB2312" pitchFamily="49" charset="-122"/>
                <a:ea typeface="楷体_GB2312" pitchFamily="49" charset="-122"/>
              </a:rPr>
              <a:t>高耐磨、高硬度</a:t>
            </a:r>
            <a:r>
              <a:rPr lang="zh-CN" altLang="en-US" sz="2400" b="1">
                <a:solidFill>
                  <a:srgbClr val="000000"/>
                </a:solidFill>
                <a:latin typeface="楷体_GB2312" pitchFamily="49" charset="-122"/>
                <a:ea typeface="楷体_GB2312" pitchFamily="49" charset="-122"/>
              </a:rPr>
              <a:t>和一定的</a:t>
            </a:r>
            <a:r>
              <a:rPr lang="zh-CN" altLang="en-US" sz="2400" b="1">
                <a:solidFill>
                  <a:srgbClr val="0066FF"/>
                </a:solidFill>
                <a:latin typeface="楷体_GB2312" pitchFamily="49" charset="-122"/>
                <a:ea typeface="楷体_GB2312" pitchFamily="49" charset="-122"/>
              </a:rPr>
              <a:t>韧性及足够的强度</a:t>
            </a:r>
            <a:r>
              <a:rPr lang="zh-CN" altLang="en-US" sz="2400" b="1">
                <a:solidFill>
                  <a:srgbClr val="000000"/>
                </a:solidFill>
                <a:latin typeface="楷体_GB2312" pitchFamily="49" charset="-122"/>
                <a:ea typeface="楷体_GB2312" pitchFamily="49" charset="-122"/>
              </a:rPr>
              <a:t>。</a:t>
            </a:r>
          </a:p>
        </p:txBody>
      </p:sp>
      <p:grpSp>
        <p:nvGrpSpPr>
          <p:cNvPr id="265220" name="Group 4"/>
          <p:cNvGrpSpPr>
            <a:grpSpLocks/>
          </p:cNvGrpSpPr>
          <p:nvPr/>
        </p:nvGrpSpPr>
        <p:grpSpPr bwMode="auto">
          <a:xfrm>
            <a:off x="1878013" y="3182938"/>
            <a:ext cx="5214937" cy="3630612"/>
            <a:chOff x="1183" y="1888"/>
            <a:chExt cx="3285" cy="2287"/>
          </a:xfrm>
        </p:grpSpPr>
        <p:pic>
          <p:nvPicPr>
            <p:cNvPr id="26522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 y="1888"/>
              <a:ext cx="3285" cy="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5225" name="Rectangle 6"/>
            <p:cNvSpPr>
              <a:spLocks noChangeArrowheads="1"/>
            </p:cNvSpPr>
            <p:nvPr/>
          </p:nvSpPr>
          <p:spPr bwMode="auto">
            <a:xfrm>
              <a:off x="2245" y="3789"/>
              <a:ext cx="1059" cy="2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000000"/>
                  </a:solidFill>
                  <a:latin typeface="楷体_GB2312" pitchFamily="49" charset="-122"/>
                  <a:ea typeface="楷体_GB2312" pitchFamily="49" charset="-122"/>
                </a:rPr>
                <a:t>图 轴杆类零件</a:t>
              </a:r>
            </a:p>
          </p:txBody>
        </p:sp>
      </p:grpSp>
      <p:grpSp>
        <p:nvGrpSpPr>
          <p:cNvPr id="1170439" name="Group 7"/>
          <p:cNvGrpSpPr>
            <a:grpSpLocks/>
          </p:cNvGrpSpPr>
          <p:nvPr/>
        </p:nvGrpSpPr>
        <p:grpSpPr bwMode="auto">
          <a:xfrm>
            <a:off x="0" y="1268413"/>
            <a:ext cx="8867775" cy="2492375"/>
            <a:chOff x="87" y="1702"/>
            <a:chExt cx="5586" cy="1570"/>
          </a:xfrm>
        </p:grpSpPr>
        <p:pic>
          <p:nvPicPr>
            <p:cNvPr id="26522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 y="1706"/>
              <a:ext cx="5586" cy="1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5223" name="Rectangle 9"/>
            <p:cNvSpPr>
              <a:spLocks noChangeArrowheads="1"/>
            </p:cNvSpPr>
            <p:nvPr/>
          </p:nvSpPr>
          <p:spPr bwMode="auto">
            <a:xfrm>
              <a:off x="2245" y="1702"/>
              <a:ext cx="1268" cy="2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000000"/>
                  </a:solidFill>
                  <a:latin typeface="楷体_GB2312" pitchFamily="49" charset="-122"/>
                  <a:ea typeface="楷体_GB2312" pitchFamily="49" charset="-122"/>
                </a:rPr>
                <a:t>表  轴杆件的选材</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1170439"/>
                                        </p:tgtEl>
                                        <p:attrNameLst>
                                          <p:attrName>style.visibility</p:attrName>
                                        </p:attrNameLst>
                                      </p:cBhvr>
                                      <p:to>
                                        <p:strVal val="visible"/>
                                      </p:to>
                                    </p:set>
                                    <p:animEffect transition="in" filter="circle(in)">
                                      <p:cBhvr>
                                        <p:cTn id="7" dur="2000"/>
                                        <p:tgtEl>
                                          <p:spTgt spid="1170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5" name="Rectangle 3"/>
          <p:cNvSpPr>
            <a:spLocks noGrp="1" noChangeArrowheads="1"/>
          </p:cNvSpPr>
          <p:nvPr>
            <p:ph type="body" idx="1"/>
          </p:nvPr>
        </p:nvSpPr>
        <p:spPr>
          <a:xfrm>
            <a:off x="-71438" y="1268413"/>
            <a:ext cx="9180513" cy="3455987"/>
          </a:xfrm>
        </p:spPr>
        <p:txBody>
          <a:bodyPr/>
          <a:lstStyle/>
          <a:p>
            <a:pPr marL="0" indent="0" eaLnBrk="1" hangingPunct="1">
              <a:lnSpc>
                <a:spcPct val="80000"/>
              </a:lnSpc>
              <a:buFontTx/>
              <a:buNone/>
              <a:defRPr/>
            </a:pPr>
            <a:r>
              <a:rPr lang="zh-CN" altLang="en-US" sz="2400" b="1" dirty="0" smtClean="0">
                <a:solidFill>
                  <a:srgbClr val="FF0000"/>
                </a:solidFill>
                <a:latin typeface="宋体" panose="02010600030101010101" pitchFamily="2" charset="-122"/>
              </a:rPr>
              <a:t> 焊接变形的基本形式：</a:t>
            </a:r>
            <a:endParaRPr lang="en-US" altLang="zh-CN" sz="2400" b="1" dirty="0" smtClean="0">
              <a:solidFill>
                <a:srgbClr val="FF0000"/>
              </a:solidFill>
              <a:latin typeface="宋体" panose="02010600030101010101" pitchFamily="2" charset="-122"/>
            </a:endParaRPr>
          </a:p>
          <a:p>
            <a:pPr marL="0" indent="0" eaLnBrk="1" hangingPunct="1">
              <a:lnSpc>
                <a:spcPct val="125000"/>
              </a:lnSpc>
              <a:buFontTx/>
              <a:buNone/>
              <a:defRPr/>
            </a:pPr>
            <a:r>
              <a:rPr lang="zh-CN" altLang="en-US" sz="2400" b="1" dirty="0" smtClean="0">
                <a:solidFill>
                  <a:srgbClr val="CC3300"/>
                </a:solidFill>
                <a:latin typeface="楷体_GB2312" pitchFamily="49" charset="-122"/>
                <a:ea typeface="楷体_GB2312" pitchFamily="49" charset="-122"/>
              </a:rPr>
              <a:t>  </a:t>
            </a:r>
            <a:r>
              <a:rPr lang="zh-CN" altLang="en-US" sz="2000" b="1" dirty="0" smtClean="0">
                <a:solidFill>
                  <a:srgbClr val="CC3300"/>
                </a:solidFill>
                <a:latin typeface="楷体_GB2312" pitchFamily="49" charset="-122"/>
                <a:ea typeface="楷体_GB2312" pitchFamily="49" charset="-122"/>
              </a:rPr>
              <a:t>收缩变形：</a:t>
            </a:r>
            <a:r>
              <a:rPr lang="zh-CN" altLang="en-US" sz="2000" b="1" dirty="0" smtClean="0">
                <a:latin typeface="楷体_GB2312" pitchFamily="49" charset="-122"/>
                <a:ea typeface="楷体_GB2312" pitchFamily="49" charset="-122"/>
              </a:rPr>
              <a:t>焊缝纵向、横向收缩，使构件纵向、横向尺寸减小。</a:t>
            </a:r>
          </a:p>
          <a:p>
            <a:pPr eaLnBrk="1" hangingPunct="1">
              <a:lnSpc>
                <a:spcPct val="125000"/>
              </a:lnSpc>
              <a:buFontTx/>
              <a:buNone/>
              <a:defRPr/>
            </a:pPr>
            <a:r>
              <a:rPr lang="zh-CN" altLang="en-US" sz="2000" b="1" dirty="0" smtClean="0">
                <a:latin typeface="楷体_GB2312" pitchFamily="49" charset="-122"/>
                <a:ea typeface="楷体_GB2312" pitchFamily="49" charset="-122"/>
              </a:rPr>
              <a:t>  </a:t>
            </a:r>
            <a:r>
              <a:rPr lang="zh-CN" altLang="en-US" sz="2000" b="1" dirty="0" smtClean="0">
                <a:solidFill>
                  <a:srgbClr val="CC3300"/>
                </a:solidFill>
                <a:latin typeface="楷体_GB2312" pitchFamily="49" charset="-122"/>
                <a:ea typeface="楷体_GB2312" pitchFamily="49" charset="-122"/>
              </a:rPr>
              <a:t>角变形：</a:t>
            </a:r>
            <a:r>
              <a:rPr lang="en-US" altLang="zh-CN" sz="2000" b="1" dirty="0" smtClean="0">
                <a:latin typeface="楷体_GB2312" pitchFamily="49" charset="-122"/>
                <a:ea typeface="楷体_GB2312" pitchFamily="49" charset="-122"/>
              </a:rPr>
              <a:t>Y</a:t>
            </a:r>
            <a:r>
              <a:rPr lang="zh-CN" altLang="en-US" sz="2000" b="1" dirty="0" smtClean="0">
                <a:latin typeface="楷体_GB2312" pitchFamily="49" charset="-122"/>
                <a:ea typeface="楷体_GB2312" pitchFamily="49" charset="-122"/>
              </a:rPr>
              <a:t>型坡口对接时，焊接次序不合理，焊缝横向收缩不均匀引起的变形。</a:t>
            </a:r>
          </a:p>
          <a:p>
            <a:pPr eaLnBrk="1" hangingPunct="1">
              <a:lnSpc>
                <a:spcPct val="125000"/>
              </a:lnSpc>
              <a:buFontTx/>
              <a:buNone/>
              <a:defRPr/>
            </a:pPr>
            <a:r>
              <a:rPr lang="zh-CN" altLang="en-US" sz="2000" b="1" dirty="0" smtClean="0">
                <a:latin typeface="楷体_GB2312" pitchFamily="49" charset="-122"/>
                <a:ea typeface="楷体_GB2312" pitchFamily="49" charset="-122"/>
              </a:rPr>
              <a:t>  </a:t>
            </a:r>
            <a:r>
              <a:rPr lang="zh-CN" altLang="en-US" sz="2000" b="1" dirty="0" smtClean="0">
                <a:solidFill>
                  <a:srgbClr val="CC3300"/>
                </a:solidFill>
                <a:latin typeface="楷体_GB2312" pitchFamily="49" charset="-122"/>
                <a:ea typeface="楷体_GB2312" pitchFamily="49" charset="-122"/>
              </a:rPr>
              <a:t>弯曲变形：</a:t>
            </a:r>
            <a:r>
              <a:rPr lang="zh-CN" altLang="en-US" sz="2000" b="1" dirty="0" smtClean="0">
                <a:latin typeface="楷体_GB2312" pitchFamily="49" charset="-122"/>
                <a:ea typeface="楷体_GB2312" pitchFamily="49" charset="-122"/>
              </a:rPr>
              <a:t>焊缝不对称，工艺不合理，焊接</a:t>
            </a:r>
            <a:r>
              <a:rPr lang="en-US" altLang="zh-CN" sz="2000" b="1" dirty="0" smtClean="0">
                <a:latin typeface="楷体_GB2312" pitchFamily="49" charset="-122"/>
                <a:ea typeface="楷体_GB2312" pitchFamily="49" charset="-122"/>
              </a:rPr>
              <a:t>T</a:t>
            </a:r>
            <a:r>
              <a:rPr lang="zh-CN" altLang="en-US" sz="2000" b="1" dirty="0" smtClean="0">
                <a:latin typeface="楷体_GB2312" pitchFamily="49" charset="-122"/>
                <a:ea typeface="楷体_GB2312" pitchFamily="49" charset="-122"/>
              </a:rPr>
              <a:t>形梁时，由于焊缝布置不对称，焊缝纵向收缩引起的变形。</a:t>
            </a:r>
          </a:p>
          <a:p>
            <a:pPr eaLnBrk="1" hangingPunct="1">
              <a:lnSpc>
                <a:spcPct val="125000"/>
              </a:lnSpc>
              <a:buFontTx/>
              <a:buNone/>
              <a:defRPr/>
            </a:pPr>
            <a:r>
              <a:rPr lang="zh-CN" altLang="en-US" sz="2000" b="1" dirty="0" smtClean="0">
                <a:latin typeface="楷体_GB2312" pitchFamily="49" charset="-122"/>
                <a:ea typeface="楷体_GB2312" pitchFamily="49" charset="-122"/>
              </a:rPr>
              <a:t>  </a:t>
            </a:r>
            <a:r>
              <a:rPr lang="zh-CN" altLang="en-US" sz="2000" b="1" dirty="0" smtClean="0">
                <a:solidFill>
                  <a:srgbClr val="CC3300"/>
                </a:solidFill>
                <a:latin typeface="楷体_GB2312" pitchFamily="49" charset="-122"/>
                <a:ea typeface="楷体_GB2312" pitchFamily="49" charset="-122"/>
              </a:rPr>
              <a:t>扭曲变形：</a:t>
            </a:r>
            <a:r>
              <a:rPr lang="zh-CN" altLang="en-US" sz="2000" b="1" dirty="0" smtClean="0">
                <a:latin typeface="楷体_GB2312" pitchFamily="49" charset="-122"/>
                <a:ea typeface="楷体_GB2312" pitchFamily="49" charset="-122"/>
              </a:rPr>
              <a:t>焊接工字梁时，由于焊接顺序和焊接方向不合理引起的变形。</a:t>
            </a:r>
          </a:p>
          <a:p>
            <a:pPr eaLnBrk="1" hangingPunct="1">
              <a:lnSpc>
                <a:spcPct val="125000"/>
              </a:lnSpc>
              <a:buFontTx/>
              <a:buNone/>
              <a:defRPr/>
            </a:pPr>
            <a:r>
              <a:rPr lang="zh-CN" altLang="en-US" sz="2000" b="1" dirty="0" smtClean="0">
                <a:latin typeface="楷体_GB2312" pitchFamily="49" charset="-122"/>
                <a:ea typeface="楷体_GB2312" pitchFamily="49" charset="-122"/>
              </a:rPr>
              <a:t>  </a:t>
            </a:r>
            <a:r>
              <a:rPr lang="zh-CN" altLang="en-US" sz="2000" b="1" dirty="0" smtClean="0">
                <a:solidFill>
                  <a:srgbClr val="CC3300"/>
                </a:solidFill>
                <a:latin typeface="楷体_GB2312" pitchFamily="49" charset="-122"/>
                <a:ea typeface="楷体_GB2312" pitchFamily="49" charset="-122"/>
              </a:rPr>
              <a:t>波浪变形：</a:t>
            </a:r>
            <a:r>
              <a:rPr lang="zh-CN" altLang="en-US" sz="2000" b="1" dirty="0" smtClean="0">
                <a:latin typeface="楷体_GB2312" pitchFamily="49" charset="-122"/>
                <a:ea typeface="楷体_GB2312" pitchFamily="49" charset="-122"/>
              </a:rPr>
              <a:t>焊接薄板时，由于焊缝收缩使薄板局部产生较大压力而失去稳定引起的变形。</a:t>
            </a:r>
          </a:p>
          <a:p>
            <a:pPr lvl="1" eaLnBrk="1" hangingPunct="1">
              <a:lnSpc>
                <a:spcPct val="80000"/>
              </a:lnSpc>
              <a:defRPr/>
            </a:pPr>
            <a:endParaRPr lang="zh-CN" altLang="en-US" sz="2000" b="1" dirty="0" smtClean="0">
              <a:latin typeface="楷体_GB2312" pitchFamily="49" charset="-122"/>
              <a:ea typeface="楷体_GB2312" pitchFamily="49" charset="-122"/>
            </a:endParaRPr>
          </a:p>
          <a:p>
            <a:pPr lvl="1" eaLnBrk="1" hangingPunct="1">
              <a:lnSpc>
                <a:spcPct val="80000"/>
              </a:lnSpc>
              <a:defRPr/>
            </a:pPr>
            <a:endParaRPr lang="en-US" altLang="zh-CN" sz="2000" dirty="0" smtClean="0">
              <a:latin typeface="楷体_GB2312" pitchFamily="49" charset="-122"/>
              <a:ea typeface="楷体_GB2312" pitchFamily="49" charset="-122"/>
            </a:endParaRPr>
          </a:p>
        </p:txBody>
      </p:sp>
      <p:pic>
        <p:nvPicPr>
          <p:cNvPr id="28675" name="Picture 12" descr="001"/>
          <p:cNvPicPr>
            <a:picLocks noChangeAspect="1" noChangeArrowheads="1"/>
          </p:cNvPicPr>
          <p:nvPr/>
        </p:nvPicPr>
        <p:blipFill>
          <a:blip r:embed="rId3">
            <a:extLst>
              <a:ext uri="{28A0092B-C50C-407E-A947-70E740481C1C}">
                <a14:useLocalDpi xmlns:a14="http://schemas.microsoft.com/office/drawing/2010/main" val="0"/>
              </a:ext>
            </a:extLst>
          </a:blip>
          <a:srcRect l="4053" t="6293" r="436"/>
          <a:stretch>
            <a:fillRect/>
          </a:stretch>
        </p:blipFill>
        <p:spPr bwMode="auto">
          <a:xfrm>
            <a:off x="900113" y="4702175"/>
            <a:ext cx="74168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11"/>
          <p:cNvSpPr>
            <a:spLocks noGrp="1" noChangeArrowheads="1"/>
          </p:cNvSpPr>
          <p:nvPr>
            <p:ph type="title"/>
          </p:nvPr>
        </p:nvSpPr>
        <p:spPr>
          <a:xfrm>
            <a:off x="2555875" y="0"/>
            <a:ext cx="6019800" cy="1190625"/>
          </a:xfrm>
          <a:noFill/>
        </p:spPr>
        <p:txBody>
          <a:bodyPr>
            <a:spAutoFit/>
          </a:bodyPr>
          <a:lstStyle/>
          <a:p>
            <a:pPr eaLnBrk="1" hangingPunct="1"/>
            <a:r>
              <a:rPr lang="zh-CN" altLang="en-US" sz="3200" smtClean="0">
                <a:latin typeface="Arial" panose="020B0604020202020204" pitchFamily="34" charset="0"/>
                <a:ea typeface="楷体_GB2312" pitchFamily="49" charset="-122"/>
              </a:rPr>
              <a:t>第三节   焊接应力与变形</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pPr algn="ctr" eaLnBrk="1" hangingPunct="1"/>
            <a:r>
              <a:rPr lang="zh-CN" altLang="en-US" smtClean="0">
                <a:solidFill>
                  <a:schemeClr val="bg1"/>
                </a:solidFill>
                <a:ea typeface="楷体_GB2312" pitchFamily="49" charset="-122"/>
              </a:rPr>
              <a:t>零件的结构分析及毛坯选择</a:t>
            </a:r>
          </a:p>
        </p:txBody>
      </p:sp>
      <p:sp>
        <p:nvSpPr>
          <p:cNvPr id="267267" name="Rectangle 3"/>
          <p:cNvSpPr>
            <a:spLocks noChangeArrowheads="1"/>
          </p:cNvSpPr>
          <p:nvPr/>
        </p:nvSpPr>
        <p:spPr bwMode="auto">
          <a:xfrm>
            <a:off x="215900" y="1268413"/>
            <a:ext cx="860425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latin typeface="楷体_GB2312" pitchFamily="49" charset="-122"/>
                <a:ea typeface="楷体_GB2312" pitchFamily="49" charset="-122"/>
              </a:rPr>
              <a:t>三、盘套类零件的分析与毛坯选择</a:t>
            </a:r>
          </a:p>
          <a:p>
            <a:pPr eaLnBrk="1" hangingPunct="1">
              <a:spcBef>
                <a:spcPct val="0"/>
              </a:spcBef>
              <a:buFontTx/>
              <a:buNone/>
            </a:pPr>
            <a:r>
              <a:rPr lang="zh-CN" altLang="en-US" sz="2400" b="1">
                <a:latin typeface="楷体_GB2312" pitchFamily="49" charset="-122"/>
                <a:ea typeface="楷体_GB2312" pitchFamily="49" charset="-122"/>
              </a:rPr>
              <a:t>    盘套件一般为</a:t>
            </a:r>
            <a:r>
              <a:rPr lang="zh-CN" altLang="en-US" sz="2400" b="1">
                <a:solidFill>
                  <a:srgbClr val="CC0000"/>
                </a:solidFill>
                <a:latin typeface="楷体_GB2312" pitchFamily="49" charset="-122"/>
                <a:ea typeface="楷体_GB2312" pitchFamily="49" charset="-122"/>
              </a:rPr>
              <a:t>结构件</a:t>
            </a:r>
            <a:r>
              <a:rPr lang="zh-CN" altLang="en-US" sz="2400" b="1">
                <a:latin typeface="楷体_GB2312" pitchFamily="49" charset="-122"/>
                <a:ea typeface="楷体_GB2312" pitchFamily="49" charset="-122"/>
              </a:rPr>
              <a:t>，要求具有一定的强韧性，而局部耐磨性要求高，选用</a:t>
            </a:r>
            <a:r>
              <a:rPr lang="zh-CN" altLang="en-US" sz="2400" b="1">
                <a:solidFill>
                  <a:srgbClr val="CC0000"/>
                </a:solidFill>
                <a:latin typeface="楷体_GB2312" pitchFamily="49" charset="-122"/>
                <a:ea typeface="楷体_GB2312" pitchFamily="49" charset="-122"/>
              </a:rPr>
              <a:t>中碳或低碳的碳素或合金结构钢</a:t>
            </a:r>
            <a:r>
              <a:rPr lang="zh-CN" altLang="en-US" sz="2400" b="1">
                <a:latin typeface="楷体_GB2312" pitchFamily="49" charset="-122"/>
                <a:ea typeface="楷体_GB2312" pitchFamily="49" charset="-122"/>
              </a:rPr>
              <a:t>。要求较低的可用铸铁，特殊的可选用非铁合金材料。</a:t>
            </a:r>
            <a:r>
              <a:rPr lang="zh-CN" altLang="en-US" sz="2400" b="1">
                <a:solidFill>
                  <a:srgbClr val="0066FF"/>
                </a:solidFill>
                <a:latin typeface="楷体_GB2312" pitchFamily="49" charset="-122"/>
                <a:ea typeface="楷体_GB2312" pitchFamily="49" charset="-122"/>
              </a:rPr>
              <a:t>模具等工具类盘套件选用硬度和耐磨性高、强韧性适当的碳钢和合金钢。</a:t>
            </a:r>
          </a:p>
        </p:txBody>
      </p:sp>
      <p:grpSp>
        <p:nvGrpSpPr>
          <p:cNvPr id="267268" name="Group 4"/>
          <p:cNvGrpSpPr>
            <a:grpSpLocks/>
          </p:cNvGrpSpPr>
          <p:nvPr/>
        </p:nvGrpSpPr>
        <p:grpSpPr bwMode="auto">
          <a:xfrm>
            <a:off x="2843213" y="3141663"/>
            <a:ext cx="3671887" cy="3527425"/>
            <a:chOff x="3242" y="799"/>
            <a:chExt cx="2450" cy="2387"/>
          </a:xfrm>
        </p:grpSpPr>
        <p:pic>
          <p:nvPicPr>
            <p:cNvPr id="267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2" y="799"/>
              <a:ext cx="2450" cy="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7270" name="Rectangle 6"/>
            <p:cNvSpPr>
              <a:spLocks noChangeArrowheads="1"/>
            </p:cNvSpPr>
            <p:nvPr/>
          </p:nvSpPr>
          <p:spPr bwMode="auto">
            <a:xfrm>
              <a:off x="4016" y="2931"/>
              <a:ext cx="1199" cy="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000000"/>
                  </a:solidFill>
                  <a:latin typeface="楷体_GB2312" pitchFamily="49" charset="-122"/>
                  <a:ea typeface="楷体_GB2312" pitchFamily="49" charset="-122"/>
                </a:rPr>
                <a:t>图  盘套类零件</a:t>
              </a:r>
            </a:p>
          </p:txBody>
        </p:sp>
      </p:gr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pPr algn="ctr" eaLnBrk="1" hangingPunct="1"/>
            <a:r>
              <a:rPr lang="zh-CN" altLang="en-US" smtClean="0">
                <a:solidFill>
                  <a:schemeClr val="bg1"/>
                </a:solidFill>
                <a:ea typeface="楷体_GB2312" pitchFamily="49" charset="-122"/>
              </a:rPr>
              <a:t>零件的结构分析及毛坯选择</a:t>
            </a:r>
          </a:p>
        </p:txBody>
      </p:sp>
      <p:sp>
        <p:nvSpPr>
          <p:cNvPr id="269315" name="Rectangle 3"/>
          <p:cNvSpPr>
            <a:spLocks noChangeArrowheads="1"/>
          </p:cNvSpPr>
          <p:nvPr/>
        </p:nvSpPr>
        <p:spPr bwMode="auto">
          <a:xfrm>
            <a:off x="323850" y="1574800"/>
            <a:ext cx="8640763"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latin typeface="楷体_GB2312" pitchFamily="49" charset="-122"/>
                <a:ea typeface="楷体_GB2312" pitchFamily="49" charset="-122"/>
              </a:rPr>
              <a:t>三、盘套类零件的分析与毛坯选择</a:t>
            </a:r>
          </a:p>
          <a:p>
            <a:pPr eaLnBrk="1" hangingPunct="1">
              <a:spcBef>
                <a:spcPct val="0"/>
              </a:spcBef>
              <a:buFontTx/>
              <a:buNone/>
            </a:pPr>
            <a:r>
              <a:rPr lang="zh-CN" altLang="en-US" sz="2400" b="1">
                <a:latin typeface="楷体_GB2312" pitchFamily="49" charset="-122"/>
                <a:ea typeface="楷体_GB2312" pitchFamily="49" charset="-122"/>
              </a:rPr>
              <a:t>    盘套件中应用最多的是齿轮零件，工作时齿部承受交变弯曲应力及冲击力，而齿面承受接触应力和摩擦力。易发生接触疲劳、磨损、折断和局部变形失效。要求芯部足够高的强度和韧性，齿部有高的弯曲疲劳强度、接触疲劳强度。齿面有高的硬度和耐磨性。齿轮的选材见表，不同加工方法的毛坯齿轮如图所示。</a:t>
            </a:r>
          </a:p>
        </p:txBody>
      </p:sp>
      <p:grpSp>
        <p:nvGrpSpPr>
          <p:cNvPr id="1174532" name="Group 4"/>
          <p:cNvGrpSpPr>
            <a:grpSpLocks/>
          </p:cNvGrpSpPr>
          <p:nvPr/>
        </p:nvGrpSpPr>
        <p:grpSpPr bwMode="auto">
          <a:xfrm>
            <a:off x="309563" y="4149725"/>
            <a:ext cx="8524875" cy="2565400"/>
            <a:chOff x="195" y="1950"/>
            <a:chExt cx="5370" cy="1616"/>
          </a:xfrm>
        </p:grpSpPr>
        <p:pic>
          <p:nvPicPr>
            <p:cNvPr id="2693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 y="1958"/>
              <a:ext cx="5370" cy="1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9321" name="Rectangle 6"/>
            <p:cNvSpPr>
              <a:spLocks noChangeArrowheads="1"/>
            </p:cNvSpPr>
            <p:nvPr/>
          </p:nvSpPr>
          <p:spPr bwMode="auto">
            <a:xfrm>
              <a:off x="2245" y="1950"/>
              <a:ext cx="1215" cy="2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b="1">
                  <a:solidFill>
                    <a:srgbClr val="000000"/>
                  </a:solidFill>
                  <a:latin typeface="楷体_GB2312" pitchFamily="49" charset="-122"/>
                  <a:ea typeface="楷体_GB2312" pitchFamily="49" charset="-122"/>
                </a:rPr>
                <a:t> </a:t>
              </a:r>
              <a:r>
                <a:rPr lang="zh-CN" altLang="en-US" sz="1600" b="1">
                  <a:solidFill>
                    <a:srgbClr val="000000"/>
                  </a:solidFill>
                  <a:latin typeface="楷体_GB2312" pitchFamily="49" charset="-122"/>
                  <a:ea typeface="楷体_GB2312" pitchFamily="49" charset="-122"/>
                </a:rPr>
                <a:t>表  齿轮的选材  </a:t>
              </a:r>
            </a:p>
          </p:txBody>
        </p:sp>
      </p:grpSp>
      <p:grpSp>
        <p:nvGrpSpPr>
          <p:cNvPr id="1174535" name="Group 7"/>
          <p:cNvGrpSpPr>
            <a:grpSpLocks/>
          </p:cNvGrpSpPr>
          <p:nvPr/>
        </p:nvGrpSpPr>
        <p:grpSpPr bwMode="auto">
          <a:xfrm>
            <a:off x="2700338" y="1125538"/>
            <a:ext cx="3925887" cy="5618162"/>
            <a:chOff x="3083" y="754"/>
            <a:chExt cx="2473" cy="3539"/>
          </a:xfrm>
        </p:grpSpPr>
        <p:pic>
          <p:nvPicPr>
            <p:cNvPr id="26931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3" y="754"/>
              <a:ext cx="2473" cy="3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9319" name="Rectangle 9"/>
            <p:cNvSpPr>
              <a:spLocks noChangeArrowheads="1"/>
            </p:cNvSpPr>
            <p:nvPr/>
          </p:nvSpPr>
          <p:spPr bwMode="auto">
            <a:xfrm>
              <a:off x="3288" y="3793"/>
              <a:ext cx="2075" cy="2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latin typeface="楷体_GB2312" pitchFamily="49" charset="-122"/>
                  <a:ea typeface="楷体_GB2312" pitchFamily="49" charset="-122"/>
                </a:rPr>
                <a:t>图   不同加工方法的毛坯齿轮</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174532"/>
                                        </p:tgtEl>
                                        <p:attrNameLst>
                                          <p:attrName>style.visibility</p:attrName>
                                        </p:attrNameLst>
                                      </p:cBhvr>
                                      <p:to>
                                        <p:strVal val="visible"/>
                                      </p:to>
                                    </p:set>
                                    <p:animEffect transition="in" filter="diamond(in)">
                                      <p:cBhvr>
                                        <p:cTn id="7" dur="2000"/>
                                        <p:tgtEl>
                                          <p:spTgt spid="1174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1174535"/>
                                        </p:tgtEl>
                                        <p:attrNameLst>
                                          <p:attrName>style.visibility</p:attrName>
                                        </p:attrNameLst>
                                      </p:cBhvr>
                                      <p:to>
                                        <p:strVal val="visible"/>
                                      </p:to>
                                    </p:set>
                                    <p:animEffect transition="in" filter="diamond(in)">
                                      <p:cBhvr>
                                        <p:cTn id="12" dur="2000"/>
                                        <p:tgtEl>
                                          <p:spTgt spid="1174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pPr eaLnBrk="1" hangingPunct="1"/>
            <a:r>
              <a:rPr lang="zh-CN" altLang="en-US" smtClean="0">
                <a:solidFill>
                  <a:schemeClr val="bg1"/>
                </a:solidFill>
                <a:ea typeface="楷体_GB2312" pitchFamily="49" charset="-122"/>
              </a:rPr>
              <a:t>零件的结构分析及毛坯选择</a:t>
            </a:r>
          </a:p>
        </p:txBody>
      </p:sp>
      <p:sp>
        <p:nvSpPr>
          <p:cNvPr id="271363" name="Rectangle 3"/>
          <p:cNvSpPr>
            <a:spLocks noChangeArrowheads="1"/>
          </p:cNvSpPr>
          <p:nvPr/>
        </p:nvSpPr>
        <p:spPr bwMode="auto">
          <a:xfrm>
            <a:off x="323850" y="1268413"/>
            <a:ext cx="856932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FF0000"/>
                </a:solidFill>
                <a:latin typeface="楷体_GB2312" pitchFamily="49" charset="-122"/>
                <a:ea typeface="楷体_GB2312" pitchFamily="49" charset="-122"/>
              </a:rPr>
              <a:t>四、箱架件的分析与毛坯选择</a:t>
            </a:r>
          </a:p>
          <a:p>
            <a:pPr eaLnBrk="1" hangingPunct="1">
              <a:spcBef>
                <a:spcPct val="0"/>
              </a:spcBef>
              <a:buFontTx/>
              <a:buNone/>
            </a:pPr>
            <a:r>
              <a:rPr lang="zh-CN" altLang="en-US" sz="2400" b="1" dirty="0">
                <a:latin typeface="楷体_GB2312" pitchFamily="49" charset="-122"/>
                <a:ea typeface="楷体_GB2312" pitchFamily="49" charset="-122"/>
              </a:rPr>
              <a:t>    </a:t>
            </a:r>
            <a:r>
              <a:rPr lang="zh-CN" altLang="en-US" sz="2400" b="1" dirty="0">
                <a:solidFill>
                  <a:srgbClr val="000000"/>
                </a:solidFill>
                <a:latin typeface="楷体_GB2312" pitchFamily="49" charset="-122"/>
                <a:ea typeface="楷体_GB2312" pitchFamily="49" charset="-122"/>
              </a:rPr>
              <a:t>箱架类工件一般作结构零件，整体性能要求强韧性较好，其台面、导轨等有相对滑动部分，要求较好的耐磨性。对箱体件因受</a:t>
            </a:r>
            <a:r>
              <a:rPr lang="zh-CN" altLang="en-US" sz="2400" b="1" dirty="0" smtClean="0">
                <a:solidFill>
                  <a:srgbClr val="000000"/>
                </a:solidFill>
                <a:latin typeface="楷体_GB2312" pitchFamily="49" charset="-122"/>
                <a:ea typeface="楷体_GB2312" pitchFamily="49" charset="-122"/>
              </a:rPr>
              <a:t>力大</a:t>
            </a:r>
            <a:r>
              <a:rPr lang="zh-CN" altLang="en-US" sz="2400" b="1" dirty="0">
                <a:solidFill>
                  <a:srgbClr val="000000"/>
                </a:solidFill>
                <a:latin typeface="楷体_GB2312" pitchFamily="49" charset="-122"/>
                <a:ea typeface="楷体_GB2312" pitchFamily="49" charset="-122"/>
              </a:rPr>
              <a:t>，要求有较好的刚度和密封性。</a:t>
            </a:r>
          </a:p>
        </p:txBody>
      </p:sp>
      <p:grpSp>
        <p:nvGrpSpPr>
          <p:cNvPr id="271364" name="Group 4"/>
          <p:cNvGrpSpPr>
            <a:grpSpLocks/>
          </p:cNvGrpSpPr>
          <p:nvPr/>
        </p:nvGrpSpPr>
        <p:grpSpPr bwMode="auto">
          <a:xfrm>
            <a:off x="966788" y="2997200"/>
            <a:ext cx="6413500" cy="3530600"/>
            <a:chOff x="609" y="1867"/>
            <a:chExt cx="3859" cy="2245"/>
          </a:xfrm>
        </p:grpSpPr>
        <p:pic>
          <p:nvPicPr>
            <p:cNvPr id="2713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 y="1867"/>
              <a:ext cx="3859" cy="2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1366" name="Rectangle 6"/>
            <p:cNvSpPr>
              <a:spLocks noChangeArrowheads="1"/>
            </p:cNvSpPr>
            <p:nvPr/>
          </p:nvSpPr>
          <p:spPr bwMode="auto">
            <a:xfrm>
              <a:off x="1908" y="3860"/>
              <a:ext cx="1188" cy="2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rgbClr val="000000"/>
                  </a:solidFill>
                  <a:latin typeface="楷体_GB2312" pitchFamily="49" charset="-122"/>
                  <a:ea typeface="楷体_GB2312" pitchFamily="49" charset="-122"/>
                </a:rPr>
                <a:t>图  箱架类零件</a:t>
              </a:r>
            </a:p>
          </p:txBody>
        </p:sp>
      </p:gr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3410" name="Group 2"/>
          <p:cNvGrpSpPr>
            <a:grpSpLocks/>
          </p:cNvGrpSpPr>
          <p:nvPr/>
        </p:nvGrpSpPr>
        <p:grpSpPr bwMode="auto">
          <a:xfrm>
            <a:off x="1063625" y="254000"/>
            <a:ext cx="7829550" cy="6527800"/>
            <a:chOff x="670" y="160"/>
            <a:chExt cx="4932" cy="4112"/>
          </a:xfrm>
        </p:grpSpPr>
        <p:pic>
          <p:nvPicPr>
            <p:cNvPr id="273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 y="225"/>
              <a:ext cx="4932" cy="4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3412" name="Rectangle 4"/>
            <p:cNvSpPr>
              <a:spLocks noChangeArrowheads="1"/>
            </p:cNvSpPr>
            <p:nvPr/>
          </p:nvSpPr>
          <p:spPr bwMode="auto">
            <a:xfrm>
              <a:off x="681" y="160"/>
              <a:ext cx="4921" cy="2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en-US" altLang="zh-CN" sz="1800" b="1">
                  <a:solidFill>
                    <a:srgbClr val="000000"/>
                  </a:solidFill>
                  <a:ea typeface="楷体_GB2312" pitchFamily="49" charset="-122"/>
                </a:rPr>
                <a:t>                                  </a:t>
              </a:r>
              <a:r>
                <a:rPr lang="zh-CN" altLang="en-US" sz="1800" b="1">
                  <a:solidFill>
                    <a:srgbClr val="000000"/>
                  </a:solidFill>
                  <a:ea typeface="楷体_GB2312" pitchFamily="49" charset="-122"/>
                </a:rPr>
                <a:t>不同类型零件毛坯选择举例</a:t>
              </a:r>
            </a:p>
          </p:txBody>
        </p:sp>
      </p:gr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ChangeArrowheads="1"/>
          </p:cNvSpPr>
          <p:nvPr/>
        </p:nvSpPr>
        <p:spPr bwMode="auto">
          <a:xfrm>
            <a:off x="3348038" y="333375"/>
            <a:ext cx="3455987" cy="6413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b="1">
                <a:solidFill>
                  <a:srgbClr val="000000"/>
                </a:solidFill>
                <a:latin typeface="GreekS" panose="00000400000000000000" pitchFamily="2" charset="0"/>
                <a:ea typeface="楷体_GB2312" pitchFamily="49" charset="-122"/>
              </a:rPr>
              <a:t>复习思考题</a:t>
            </a:r>
          </a:p>
        </p:txBody>
      </p:sp>
      <p:sp>
        <p:nvSpPr>
          <p:cNvPr id="275459" name="Rectangle 3"/>
          <p:cNvSpPr>
            <a:spLocks noChangeArrowheads="1"/>
          </p:cNvSpPr>
          <p:nvPr/>
        </p:nvSpPr>
        <p:spPr bwMode="auto">
          <a:xfrm>
            <a:off x="215900" y="1268413"/>
            <a:ext cx="8604250" cy="31400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latin typeface="Century" panose="02040604050505020304" pitchFamily="18" charset="0"/>
              </a:rPr>
              <a:t>     </a:t>
            </a:r>
            <a:r>
              <a:rPr lang="en-US" altLang="zh-CN" sz="2000" b="1">
                <a:solidFill>
                  <a:srgbClr val="000000"/>
                </a:solidFill>
                <a:latin typeface="楷体_GB2312" pitchFamily="49" charset="-122"/>
                <a:ea typeface="楷体_GB2312" pitchFamily="49" charset="-122"/>
              </a:rPr>
              <a:t>1.</a:t>
            </a:r>
            <a:r>
              <a:rPr lang="zh-CN" altLang="en-US" sz="2000" b="1">
                <a:solidFill>
                  <a:srgbClr val="000000"/>
                </a:solidFill>
                <a:latin typeface="楷体_GB2312" pitchFamily="49" charset="-122"/>
                <a:ea typeface="楷体_GB2312" pitchFamily="49" charset="-122"/>
              </a:rPr>
              <a:t>试比较铸造、锻造、冲压、焊接等几种加工方法，在成形特点，对原材料的工艺性能要求，制件结构特征，金属组织特征、力学性能特征及主要应用范围等方面的差别。</a:t>
            </a:r>
          </a:p>
          <a:p>
            <a:pPr eaLnBrk="1" hangingPunct="1">
              <a:spcBef>
                <a:spcPct val="0"/>
              </a:spcBef>
              <a:buFontTx/>
              <a:buNone/>
            </a:pPr>
            <a:r>
              <a:rPr lang="zh-CN" altLang="en-US" sz="2000" b="1">
                <a:solidFill>
                  <a:srgbClr val="000000"/>
                </a:solidFill>
                <a:latin typeface="楷体_GB2312" pitchFamily="49" charset="-122"/>
                <a:ea typeface="楷体_GB2312" pitchFamily="49" charset="-122"/>
              </a:rPr>
              <a:t>   </a:t>
            </a:r>
            <a:r>
              <a:rPr lang="en-US" altLang="zh-CN" sz="2000" b="1">
                <a:solidFill>
                  <a:srgbClr val="000000"/>
                </a:solidFill>
                <a:latin typeface="楷体_GB2312" pitchFamily="49" charset="-122"/>
                <a:ea typeface="楷体_GB2312" pitchFamily="49" charset="-122"/>
              </a:rPr>
              <a:t>2.</a:t>
            </a:r>
            <a:r>
              <a:rPr lang="zh-CN" altLang="en-US" sz="2000" b="1">
                <a:solidFill>
                  <a:srgbClr val="000000"/>
                </a:solidFill>
                <a:latin typeface="楷体_GB2312" pitchFamily="49" charset="-122"/>
                <a:ea typeface="楷体_GB2312" pitchFamily="49" charset="-122"/>
              </a:rPr>
              <a:t>选择毛坯类型及其成形方法的六条基本原则是什么，它们之间的关系如何？</a:t>
            </a:r>
          </a:p>
          <a:p>
            <a:pPr eaLnBrk="1" hangingPunct="1">
              <a:spcBef>
                <a:spcPct val="0"/>
              </a:spcBef>
              <a:buFontTx/>
              <a:buNone/>
            </a:pPr>
            <a:r>
              <a:rPr lang="zh-CN" altLang="en-US" sz="2000" b="1">
                <a:solidFill>
                  <a:srgbClr val="000000"/>
                </a:solidFill>
                <a:latin typeface="楷体_GB2312" pitchFamily="49" charset="-122"/>
                <a:ea typeface="楷体_GB2312" pitchFamily="49" charset="-122"/>
              </a:rPr>
              <a:t>   </a:t>
            </a:r>
            <a:r>
              <a:rPr lang="en-US" altLang="zh-CN" sz="2000" b="1">
                <a:solidFill>
                  <a:srgbClr val="000000"/>
                </a:solidFill>
                <a:latin typeface="楷体_GB2312" pitchFamily="49" charset="-122"/>
                <a:ea typeface="楷体_GB2312" pitchFamily="49" charset="-122"/>
              </a:rPr>
              <a:t>3.</a:t>
            </a:r>
            <a:r>
              <a:rPr lang="zh-CN" altLang="en-US" sz="2000" b="1">
                <a:solidFill>
                  <a:srgbClr val="000000"/>
                </a:solidFill>
                <a:latin typeface="楷体_GB2312" pitchFamily="49" charset="-122"/>
                <a:ea typeface="楷体_GB2312" pitchFamily="49" charset="-122"/>
              </a:rPr>
              <a:t>试选取普通车床上的</a:t>
            </a:r>
            <a:r>
              <a:rPr lang="en-US" altLang="zh-CN" sz="2000" b="1">
                <a:solidFill>
                  <a:srgbClr val="000000"/>
                </a:solidFill>
                <a:latin typeface="楷体_GB2312" pitchFamily="49" charset="-122"/>
                <a:ea typeface="楷体_GB2312" pitchFamily="49" charset="-122"/>
              </a:rPr>
              <a:t>8</a:t>
            </a:r>
            <a:r>
              <a:rPr lang="zh-CN" altLang="en-US" sz="2000" b="1">
                <a:solidFill>
                  <a:srgbClr val="000000"/>
                </a:solidFill>
                <a:latin typeface="楷体_GB2312" pitchFamily="49" charset="-122"/>
                <a:ea typeface="楷体_GB2312" pitchFamily="49" charset="-122"/>
              </a:rPr>
              <a:t>－</a:t>
            </a:r>
            <a:r>
              <a:rPr lang="en-US" altLang="zh-CN" sz="2000" b="1">
                <a:solidFill>
                  <a:srgbClr val="000000"/>
                </a:solidFill>
                <a:latin typeface="楷体_GB2312" pitchFamily="49" charset="-122"/>
                <a:ea typeface="楷体_GB2312" pitchFamily="49" charset="-122"/>
              </a:rPr>
              <a:t>10</a:t>
            </a:r>
            <a:r>
              <a:rPr lang="zh-CN" altLang="en-US" sz="2000" b="1">
                <a:solidFill>
                  <a:srgbClr val="000000"/>
                </a:solidFill>
                <a:latin typeface="楷体_GB2312" pitchFamily="49" charset="-122"/>
                <a:ea typeface="楷体_GB2312" pitchFamily="49" charset="-122"/>
              </a:rPr>
              <a:t>个零件，分析在单件及批量生产的条件下，各零件毛坯的选择方案（毛坯类型、材料和成形方法）。</a:t>
            </a:r>
          </a:p>
          <a:p>
            <a:pPr eaLnBrk="1" hangingPunct="1">
              <a:spcBef>
                <a:spcPct val="0"/>
              </a:spcBef>
              <a:buFontTx/>
              <a:buNone/>
            </a:pPr>
            <a:r>
              <a:rPr lang="zh-CN" altLang="en-US" sz="2000" b="1">
                <a:solidFill>
                  <a:srgbClr val="000000"/>
                </a:solidFill>
                <a:latin typeface="楷体_GB2312" pitchFamily="49" charset="-122"/>
                <a:ea typeface="楷体_GB2312" pitchFamily="49" charset="-122"/>
              </a:rPr>
              <a:t>   </a:t>
            </a:r>
            <a:r>
              <a:rPr lang="en-US" altLang="zh-CN" sz="2000" b="1">
                <a:solidFill>
                  <a:srgbClr val="000000"/>
                </a:solidFill>
                <a:latin typeface="楷体_GB2312" pitchFamily="49" charset="-122"/>
                <a:ea typeface="楷体_GB2312" pitchFamily="49" charset="-122"/>
              </a:rPr>
              <a:t>4.</a:t>
            </a:r>
            <a:r>
              <a:rPr lang="zh-CN" altLang="en-US" sz="2000" b="1">
                <a:solidFill>
                  <a:srgbClr val="000000"/>
                </a:solidFill>
                <a:latin typeface="楷体_GB2312" pitchFamily="49" charset="-122"/>
                <a:ea typeface="楷体_GB2312" pitchFamily="49" charset="-122"/>
              </a:rPr>
              <a:t>为什么轴类零件多用锻件为毛坯，而机架类零件多采用铸件？                                                                                              </a:t>
            </a:r>
          </a:p>
          <a:p>
            <a:pPr eaLnBrk="1" hangingPunct="1">
              <a:spcBef>
                <a:spcPct val="0"/>
              </a:spcBef>
              <a:buFontTx/>
              <a:buNone/>
            </a:pPr>
            <a:r>
              <a:rPr lang="zh-CN" altLang="en-US" sz="2000" b="1">
                <a:solidFill>
                  <a:srgbClr val="000000"/>
                </a:solidFill>
                <a:latin typeface="楷体_GB2312" pitchFamily="49" charset="-122"/>
                <a:ea typeface="楷体_GB2312" pitchFamily="49" charset="-122"/>
              </a:rPr>
              <a:t>   </a:t>
            </a:r>
            <a:r>
              <a:rPr lang="en-US" altLang="zh-CN" sz="2000" b="1">
                <a:solidFill>
                  <a:srgbClr val="000000"/>
                </a:solidFill>
                <a:latin typeface="楷体_GB2312" pitchFamily="49" charset="-122"/>
                <a:ea typeface="楷体_GB2312" pitchFamily="49" charset="-122"/>
              </a:rPr>
              <a:t>5. </a:t>
            </a:r>
            <a:r>
              <a:rPr lang="zh-CN" altLang="en-US" sz="2000" b="1">
                <a:solidFill>
                  <a:srgbClr val="000000"/>
                </a:solidFill>
                <a:latin typeface="楷体_GB2312" pitchFamily="49" charset="-122"/>
                <a:ea typeface="楷体_GB2312" pitchFamily="49" charset="-122"/>
              </a:rPr>
              <a:t>为什么齿轮多用锻件为毛坯，而带轮、飞轮多采用铸件？</a:t>
            </a:r>
          </a:p>
          <a:p>
            <a:pPr eaLnBrk="1" hangingPunct="1">
              <a:spcBef>
                <a:spcPct val="0"/>
              </a:spcBef>
              <a:buFontTx/>
              <a:buNone/>
            </a:pPr>
            <a:r>
              <a:rPr lang="zh-CN" altLang="en-US" sz="2000" b="1">
                <a:solidFill>
                  <a:srgbClr val="000000"/>
                </a:solidFill>
                <a:latin typeface="楷体_GB2312" pitchFamily="49" charset="-122"/>
                <a:ea typeface="楷体_GB2312" pitchFamily="49" charset="-122"/>
              </a:rPr>
              <a:t>   </a:t>
            </a:r>
            <a:r>
              <a:rPr lang="en-US" altLang="zh-CN" sz="2000" b="1">
                <a:solidFill>
                  <a:srgbClr val="000000"/>
                </a:solidFill>
                <a:latin typeface="楷体_GB2312" pitchFamily="49" charset="-122"/>
                <a:ea typeface="楷体_GB2312" pitchFamily="49" charset="-122"/>
              </a:rPr>
              <a:t>6. </a:t>
            </a:r>
            <a:r>
              <a:rPr lang="zh-CN" altLang="en-US" sz="2000" b="1">
                <a:solidFill>
                  <a:srgbClr val="000000"/>
                </a:solidFill>
                <a:latin typeface="楷体_GB2312" pitchFamily="49" charset="-122"/>
                <a:ea typeface="楷体_GB2312" pitchFamily="49" charset="-122"/>
              </a:rPr>
              <a:t>一般在什么情况下采用焊接方法制造零件毛坯？</a:t>
            </a:r>
          </a:p>
        </p:txBody>
      </p:sp>
      <p:sp>
        <p:nvSpPr>
          <p:cNvPr id="275460" name="Text Box 4"/>
          <p:cNvSpPr txBox="1">
            <a:spLocks noChangeArrowheads="1"/>
          </p:cNvSpPr>
          <p:nvPr/>
        </p:nvSpPr>
        <p:spPr bwMode="auto">
          <a:xfrm>
            <a:off x="304800" y="4433888"/>
            <a:ext cx="5010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latin typeface="楷体_GB2312" pitchFamily="49" charset="-122"/>
                <a:ea typeface="楷体_GB2312" pitchFamily="49" charset="-122"/>
              </a:rPr>
              <a:t>作业： （</a:t>
            </a:r>
            <a:r>
              <a:rPr lang="en-US" altLang="zh-CN" sz="2800" b="1">
                <a:solidFill>
                  <a:srgbClr val="FF0000"/>
                </a:solidFill>
                <a:latin typeface="楷体_GB2312" pitchFamily="49" charset="-122"/>
                <a:ea typeface="楷体_GB2312" pitchFamily="49" charset="-122"/>
              </a:rPr>
              <a:t>2</a:t>
            </a:r>
            <a:r>
              <a:rPr lang="zh-CN" altLang="en-US" sz="2800" b="1">
                <a:solidFill>
                  <a:srgbClr val="FF0000"/>
                </a:solidFill>
                <a:latin typeface="楷体_GB2312" pitchFamily="49" charset="-122"/>
                <a:ea typeface="楷体_GB2312" pitchFamily="49" charset="-122"/>
              </a:rPr>
              <a:t>），（</a:t>
            </a:r>
            <a:r>
              <a:rPr lang="en-US" altLang="zh-CN" sz="2800" b="1">
                <a:solidFill>
                  <a:srgbClr val="FF0000"/>
                </a:solidFill>
                <a:latin typeface="楷体_GB2312" pitchFamily="49" charset="-122"/>
                <a:ea typeface="楷体_GB2312" pitchFamily="49" charset="-122"/>
              </a:rPr>
              <a:t>4</a:t>
            </a:r>
            <a:r>
              <a:rPr lang="zh-CN" altLang="en-US" sz="2800" b="1">
                <a:solidFill>
                  <a:srgbClr val="FF0000"/>
                </a:solidFill>
                <a:latin typeface="楷体_GB2312" pitchFamily="49" charset="-122"/>
                <a:ea typeface="楷体_GB2312" pitchFamily="49" charset="-122"/>
              </a:rPr>
              <a:t>），（</a:t>
            </a:r>
            <a:r>
              <a:rPr lang="en-US" altLang="zh-CN" sz="2800" b="1">
                <a:solidFill>
                  <a:srgbClr val="FF0000"/>
                </a:solidFill>
                <a:latin typeface="楷体_GB2312" pitchFamily="49" charset="-122"/>
                <a:ea typeface="楷体_GB2312" pitchFamily="49" charset="-122"/>
              </a:rPr>
              <a:t>5</a:t>
            </a:r>
            <a:r>
              <a:rPr lang="zh-CN" altLang="en-US" sz="2800" b="1">
                <a:solidFill>
                  <a:srgbClr val="FF0000"/>
                </a:solidFill>
                <a:latin typeface="楷体_GB2312" pitchFamily="49" charset="-122"/>
                <a:ea typeface="楷体_GB2312" pitchFamily="49" charset="-122"/>
              </a:rPr>
              <a:t>）</a:t>
            </a:r>
            <a:r>
              <a:rPr lang="en-US" altLang="zh-CN" sz="2800" b="1">
                <a:solidFill>
                  <a:srgbClr val="FF0000"/>
                </a:solidFill>
                <a:latin typeface="楷体_GB2312" pitchFamily="49" charset="-122"/>
                <a:ea typeface="楷体_GB2312" pitchFamily="49" charset="-122"/>
              </a:rPr>
              <a: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27"/>
          <p:cNvSpPr>
            <a:spLocks noGrp="1" noChangeArrowheads="1"/>
          </p:cNvSpPr>
          <p:nvPr>
            <p:ph type="body" sz="half" idx="1"/>
          </p:nvPr>
        </p:nvSpPr>
        <p:spPr>
          <a:xfrm>
            <a:off x="73025" y="1182688"/>
            <a:ext cx="8867775" cy="3240087"/>
          </a:xfrm>
        </p:spPr>
        <p:txBody>
          <a:bodyPr/>
          <a:lstStyle/>
          <a:p>
            <a:pPr marL="0" indent="0" eaLnBrk="1" hangingPunct="1">
              <a:buFontTx/>
              <a:buNone/>
            </a:pPr>
            <a:r>
              <a:rPr lang="zh-CN" altLang="en-US" sz="2400" b="1" smtClean="0">
                <a:solidFill>
                  <a:srgbClr val="CC3300"/>
                </a:solidFill>
                <a:latin typeface="楷体_GB2312" pitchFamily="49" charset="-122"/>
                <a:ea typeface="楷体_GB2312" pitchFamily="49" charset="-122"/>
              </a:rPr>
              <a:t>预防变形的措施</a:t>
            </a:r>
            <a:r>
              <a:rPr lang="en-US" altLang="zh-CN" sz="2400" b="1" smtClean="0">
                <a:solidFill>
                  <a:srgbClr val="CC3300"/>
                </a:solidFill>
                <a:latin typeface="楷体_GB2312" pitchFamily="49" charset="-122"/>
                <a:ea typeface="楷体_GB2312" pitchFamily="49" charset="-122"/>
              </a:rPr>
              <a:t>:</a:t>
            </a:r>
            <a:endParaRPr lang="zh-CN" altLang="en-US" sz="2400" b="1" smtClean="0">
              <a:latin typeface="楷体_GB2312" pitchFamily="49" charset="-122"/>
              <a:ea typeface="楷体_GB2312" pitchFamily="49" charset="-122"/>
            </a:endParaRPr>
          </a:p>
          <a:p>
            <a:pPr lvl="1" eaLnBrk="1" hangingPunct="1">
              <a:buFontTx/>
              <a:buNone/>
            </a:pPr>
            <a:r>
              <a:rPr lang="zh-CN" altLang="en-US" b="1" smtClean="0">
                <a:latin typeface="楷体_GB2312" pitchFamily="49" charset="-122"/>
                <a:ea typeface="楷体_GB2312" pitchFamily="49" charset="-122"/>
              </a:rPr>
              <a:t>①焊前措施：</a:t>
            </a:r>
          </a:p>
          <a:p>
            <a:pPr lvl="1" eaLnBrk="1" hangingPunct="1">
              <a:buFontTx/>
              <a:buNone/>
            </a:pPr>
            <a:r>
              <a:rPr lang="zh-CN" altLang="en-US" b="1" smtClean="0">
                <a:solidFill>
                  <a:srgbClr val="008000"/>
                </a:solidFill>
                <a:latin typeface="楷体_GB2312" pitchFamily="49" charset="-122"/>
                <a:ea typeface="楷体_GB2312" pitchFamily="49" charset="-122"/>
              </a:rPr>
              <a:t>反变形法</a:t>
            </a:r>
            <a:endParaRPr lang="zh-CN" altLang="en-US" b="1" smtClean="0">
              <a:latin typeface="楷体_GB2312" pitchFamily="49" charset="-122"/>
              <a:ea typeface="楷体_GB2312" pitchFamily="49" charset="-122"/>
            </a:endParaRPr>
          </a:p>
        </p:txBody>
      </p:sp>
      <p:sp>
        <p:nvSpPr>
          <p:cNvPr id="30723" name="Text Box 15"/>
          <p:cNvSpPr txBox="1">
            <a:spLocks noChangeArrowheads="1"/>
          </p:cNvSpPr>
          <p:nvPr/>
        </p:nvSpPr>
        <p:spPr bwMode="auto">
          <a:xfrm>
            <a:off x="1262063" y="3586163"/>
            <a:ext cx="16827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b="1">
                <a:solidFill>
                  <a:srgbClr val="0070C0"/>
                </a:solidFill>
                <a:latin typeface="黑体" panose="02010609060101010101" pitchFamily="49" charset="-122"/>
                <a:ea typeface="黑体" panose="02010609060101010101" pitchFamily="49" charset="-122"/>
              </a:rPr>
              <a:t>焊前反变形</a:t>
            </a:r>
            <a:endParaRPr lang="zh-CN" altLang="en-US" sz="1800">
              <a:solidFill>
                <a:srgbClr val="0070C0"/>
              </a:solidFill>
              <a:latin typeface="黑体" panose="02010609060101010101" pitchFamily="49" charset="-122"/>
              <a:ea typeface="黑体" panose="02010609060101010101" pitchFamily="49" charset="-122"/>
            </a:endParaRPr>
          </a:p>
        </p:txBody>
      </p:sp>
      <p:pic>
        <p:nvPicPr>
          <p:cNvPr id="30724" name="图片 17" descr="E:\教材与专著\《金属工艺学》\《金属工艺学》高教版\金工上册（图）tif\36.tif"/>
          <p:cNvPicPr>
            <a:picLocks noChangeAspect="1" noChangeArrowheads="1"/>
          </p:cNvPicPr>
          <p:nvPr/>
        </p:nvPicPr>
        <p:blipFill>
          <a:blip r:embed="rId3" cstate="print">
            <a:extLst>
              <a:ext uri="{28A0092B-C50C-407E-A947-70E740481C1C}">
                <a14:useLocalDpi xmlns:a14="http://schemas.microsoft.com/office/drawing/2010/main" val="0"/>
              </a:ext>
            </a:extLst>
          </a:blip>
          <a:srcRect l="1239" t="33199" r="75064" b="63657"/>
          <a:stretch>
            <a:fillRect/>
          </a:stretch>
        </p:blipFill>
        <p:spPr bwMode="auto">
          <a:xfrm>
            <a:off x="395288" y="2924175"/>
            <a:ext cx="30654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 Box 16"/>
          <p:cNvSpPr txBox="1">
            <a:spLocks noChangeArrowheads="1"/>
          </p:cNvSpPr>
          <p:nvPr/>
        </p:nvSpPr>
        <p:spPr bwMode="auto">
          <a:xfrm>
            <a:off x="5253038" y="3559175"/>
            <a:ext cx="728662"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b="1">
                <a:solidFill>
                  <a:srgbClr val="0070C0"/>
                </a:solidFill>
                <a:latin typeface="黑体" panose="02010609060101010101" pitchFamily="49" charset="-122"/>
                <a:ea typeface="黑体" panose="02010609060101010101" pitchFamily="49" charset="-122"/>
              </a:rPr>
              <a:t>焊后</a:t>
            </a:r>
            <a:endParaRPr lang="zh-CN" altLang="en-US" sz="1800">
              <a:solidFill>
                <a:srgbClr val="0070C0"/>
              </a:solidFill>
              <a:latin typeface="黑体" panose="02010609060101010101" pitchFamily="49" charset="-122"/>
              <a:ea typeface="黑体" panose="02010609060101010101" pitchFamily="49" charset="-122"/>
            </a:endParaRPr>
          </a:p>
        </p:txBody>
      </p:sp>
      <p:pic>
        <p:nvPicPr>
          <p:cNvPr id="30726" name="图片 19" descr="E:\教材与专著\《金属工艺学》\《金属工艺学》高教版\金工上册（图）tif\36.tif"/>
          <p:cNvPicPr>
            <a:picLocks noChangeAspect="1" noChangeArrowheads="1"/>
          </p:cNvPicPr>
          <p:nvPr/>
        </p:nvPicPr>
        <p:blipFill>
          <a:blip r:embed="rId3" cstate="print">
            <a:extLst>
              <a:ext uri="{28A0092B-C50C-407E-A947-70E740481C1C}">
                <a14:useLocalDpi xmlns:a14="http://schemas.microsoft.com/office/drawing/2010/main" val="0"/>
              </a:ext>
            </a:extLst>
          </a:blip>
          <a:srcRect l="28178" t="33252" r="50127" b="64250"/>
          <a:stretch>
            <a:fillRect/>
          </a:stretch>
        </p:blipFill>
        <p:spPr bwMode="auto">
          <a:xfrm>
            <a:off x="4067175" y="3033713"/>
            <a:ext cx="2998788"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17" descr="防止焊体焊接局部塌陷的反变形"/>
          <p:cNvPicPr>
            <a:picLocks noChangeAspect="1" noChangeArrowheads="1"/>
          </p:cNvPicPr>
          <p:nvPr/>
        </p:nvPicPr>
        <p:blipFill>
          <a:blip r:embed="rId4">
            <a:lum bright="20000" contrast="20000"/>
            <a:extLst>
              <a:ext uri="{28A0092B-C50C-407E-A947-70E740481C1C}">
                <a14:useLocalDpi xmlns:a14="http://schemas.microsoft.com/office/drawing/2010/main" val="0"/>
              </a:ext>
            </a:extLst>
          </a:blip>
          <a:srcRect r="50578"/>
          <a:stretch>
            <a:fillRect/>
          </a:stretch>
        </p:blipFill>
        <p:spPr bwMode="auto">
          <a:xfrm>
            <a:off x="495300" y="4483100"/>
            <a:ext cx="2932113" cy="124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sp>
        <p:nvSpPr>
          <p:cNvPr id="30728" name="Text Box 19"/>
          <p:cNvSpPr txBox="1">
            <a:spLocks noChangeArrowheads="1"/>
          </p:cNvSpPr>
          <p:nvPr/>
        </p:nvSpPr>
        <p:spPr bwMode="auto">
          <a:xfrm>
            <a:off x="889000" y="5630863"/>
            <a:ext cx="2417763"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1800" b="1">
                <a:solidFill>
                  <a:srgbClr val="0070C0"/>
                </a:solidFill>
                <a:latin typeface="黑体" panose="02010609060101010101" pitchFamily="49" charset="-122"/>
                <a:ea typeface="黑体" panose="02010609060101010101" pitchFamily="49" charset="-122"/>
              </a:rPr>
              <a:t>焊前预弯反变形</a:t>
            </a:r>
            <a:endParaRPr lang="zh-CN" altLang="en-US" sz="1800">
              <a:solidFill>
                <a:srgbClr val="0070C0"/>
              </a:solidFill>
              <a:latin typeface="黑体" panose="02010609060101010101" pitchFamily="49" charset="-122"/>
              <a:ea typeface="黑体" panose="02010609060101010101" pitchFamily="49" charset="-122"/>
            </a:endParaRPr>
          </a:p>
        </p:txBody>
      </p:sp>
      <p:pic>
        <p:nvPicPr>
          <p:cNvPr id="30729" name="Picture 18" descr="防止焊体焊接局部塌陷的反变形"/>
          <p:cNvPicPr>
            <a:picLocks noChangeAspect="1" noChangeArrowheads="1"/>
          </p:cNvPicPr>
          <p:nvPr/>
        </p:nvPicPr>
        <p:blipFill>
          <a:blip r:embed="rId4">
            <a:lum bright="20000" contrast="20000"/>
            <a:extLst>
              <a:ext uri="{28A0092B-C50C-407E-A947-70E740481C1C}">
                <a14:useLocalDpi xmlns:a14="http://schemas.microsoft.com/office/drawing/2010/main" val="0"/>
              </a:ext>
            </a:extLst>
          </a:blip>
          <a:srcRect l="49457" r="1924"/>
          <a:stretch>
            <a:fillRect/>
          </a:stretch>
        </p:blipFill>
        <p:spPr bwMode="auto">
          <a:xfrm>
            <a:off x="4506913" y="4365625"/>
            <a:ext cx="2751137"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sp>
        <p:nvSpPr>
          <p:cNvPr id="30730" name="Text Box 20"/>
          <p:cNvSpPr txBox="1">
            <a:spLocks noChangeArrowheads="1"/>
          </p:cNvSpPr>
          <p:nvPr/>
        </p:nvSpPr>
        <p:spPr bwMode="auto">
          <a:xfrm>
            <a:off x="4752975" y="5630863"/>
            <a:ext cx="22606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1800" b="1">
                <a:solidFill>
                  <a:srgbClr val="0070C0"/>
                </a:solidFill>
                <a:latin typeface="黑体" panose="02010609060101010101" pitchFamily="49" charset="-122"/>
                <a:ea typeface="黑体" panose="02010609060101010101" pitchFamily="49" charset="-122"/>
              </a:rPr>
              <a:t>焊后</a:t>
            </a:r>
            <a:endParaRPr lang="zh-CN" altLang="en-US" sz="1800">
              <a:solidFill>
                <a:srgbClr val="0070C0"/>
              </a:solidFill>
              <a:latin typeface="黑体" panose="02010609060101010101" pitchFamily="49" charset="-122"/>
              <a:ea typeface="黑体" panose="02010609060101010101" pitchFamily="49" charset="-122"/>
            </a:endParaRPr>
          </a:p>
        </p:txBody>
      </p:sp>
      <p:sp>
        <p:nvSpPr>
          <p:cNvPr id="30731" name="文本框 1"/>
          <p:cNvSpPr txBox="1">
            <a:spLocks noChangeArrowheads="1"/>
          </p:cNvSpPr>
          <p:nvPr/>
        </p:nvSpPr>
        <p:spPr bwMode="auto">
          <a:xfrm>
            <a:off x="2484438" y="3954463"/>
            <a:ext cx="2592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平板焊接的反变形</a:t>
            </a:r>
          </a:p>
        </p:txBody>
      </p:sp>
      <p:sp>
        <p:nvSpPr>
          <p:cNvPr id="30732" name="文本框 2"/>
          <p:cNvSpPr txBox="1">
            <a:spLocks noChangeArrowheads="1"/>
          </p:cNvSpPr>
          <p:nvPr/>
        </p:nvSpPr>
        <p:spPr bwMode="auto">
          <a:xfrm>
            <a:off x="2339975" y="6156325"/>
            <a:ext cx="3455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防止壳体焊接局部塌陷的反变形</a:t>
            </a:r>
          </a:p>
        </p:txBody>
      </p:sp>
      <p:sp>
        <p:nvSpPr>
          <p:cNvPr id="30733" name="Rectangle 11"/>
          <p:cNvSpPr>
            <a:spLocks noChangeArrowheads="1"/>
          </p:cNvSpPr>
          <p:nvPr/>
        </p:nvSpPr>
        <p:spPr bwMode="auto">
          <a:xfrm>
            <a:off x="2481263" y="333375"/>
            <a:ext cx="64087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2"/>
                </a:solidFill>
                <a:ea typeface="楷体_GB2312" pitchFamily="49" charset="-122"/>
              </a:rPr>
              <a:t>第三节   焊接应力与变形</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sz="half" idx="1"/>
          </p:nvPr>
        </p:nvSpPr>
        <p:spPr>
          <a:xfrm>
            <a:off x="0" y="1349376"/>
            <a:ext cx="9036496" cy="2295648"/>
          </a:xfrm>
        </p:spPr>
        <p:txBody>
          <a:bodyPr/>
          <a:lstStyle/>
          <a:p>
            <a:pPr lvl="2" eaLnBrk="1" hangingPunct="1">
              <a:buFontTx/>
              <a:buNone/>
            </a:pPr>
            <a:r>
              <a:rPr lang="zh-CN" altLang="en-US" b="1" dirty="0" smtClean="0">
                <a:solidFill>
                  <a:srgbClr val="008000"/>
                </a:solidFill>
                <a:latin typeface="楷体_GB2312" pitchFamily="49" charset="-122"/>
                <a:ea typeface="楷体_GB2312" pitchFamily="49" charset="-122"/>
              </a:rPr>
              <a:t>加裕量法：</a:t>
            </a:r>
            <a:r>
              <a:rPr lang="zh-CN" altLang="en-US" b="1" dirty="0" smtClean="0">
                <a:latin typeface="楷体_GB2312" pitchFamily="49" charset="-122"/>
                <a:ea typeface="楷体_GB2312" pitchFamily="49" charset="-122"/>
              </a:rPr>
              <a:t>补偿焊后收缩，下料裕量</a:t>
            </a:r>
            <a:r>
              <a:rPr lang="en-US" altLang="zh-CN" b="1" dirty="0" smtClean="0">
                <a:latin typeface="楷体_GB2312" pitchFamily="49" charset="-122"/>
                <a:ea typeface="楷体_GB2312" pitchFamily="49" charset="-122"/>
              </a:rPr>
              <a:t>0.1</a:t>
            </a:r>
            <a:r>
              <a:rPr lang="zh-CN" altLang="en-US" b="1" dirty="0" smtClean="0">
                <a:latin typeface="楷体_GB2312" pitchFamily="49" charset="-122"/>
                <a:ea typeface="楷体_GB2312" pitchFamily="49" charset="-122"/>
              </a:rPr>
              <a:t>～</a:t>
            </a:r>
            <a:r>
              <a:rPr lang="en-US" altLang="zh-CN" b="1" dirty="0" smtClean="0">
                <a:latin typeface="楷体_GB2312" pitchFamily="49" charset="-122"/>
                <a:ea typeface="楷体_GB2312" pitchFamily="49" charset="-122"/>
              </a:rPr>
              <a:t>0.2</a:t>
            </a:r>
            <a:r>
              <a:rPr lang="zh-CN" altLang="en-US" b="1" dirty="0" smtClean="0">
                <a:latin typeface="楷体_GB2312" pitchFamily="49" charset="-122"/>
                <a:ea typeface="楷体_GB2312" pitchFamily="49" charset="-122"/>
              </a:rPr>
              <a:t>％。</a:t>
            </a:r>
          </a:p>
          <a:p>
            <a:pPr lvl="2" eaLnBrk="1" hangingPunct="1">
              <a:buFontTx/>
              <a:buNone/>
            </a:pPr>
            <a:r>
              <a:rPr lang="zh-CN" altLang="en-US" b="1" dirty="0" smtClean="0">
                <a:solidFill>
                  <a:srgbClr val="008000"/>
                </a:solidFill>
                <a:latin typeface="楷体_GB2312" pitchFamily="49" charset="-122"/>
                <a:ea typeface="楷体_GB2312" pitchFamily="49" charset="-122"/>
              </a:rPr>
              <a:t>刚性夹持法：</a:t>
            </a:r>
            <a:r>
              <a:rPr lang="zh-CN" altLang="en-US" b="1" dirty="0" smtClean="0">
                <a:latin typeface="楷体_GB2312" pitchFamily="49" charset="-122"/>
                <a:ea typeface="楷体_GB2312" pitchFamily="49" charset="-122"/>
              </a:rPr>
              <a:t>夹持，点固（塑性好的材料）。</a:t>
            </a:r>
          </a:p>
          <a:p>
            <a:pPr lvl="2" eaLnBrk="1" hangingPunct="1">
              <a:buFontTx/>
              <a:buNone/>
            </a:pPr>
            <a:r>
              <a:rPr lang="zh-CN" altLang="en-US" b="1" dirty="0" smtClean="0">
                <a:solidFill>
                  <a:srgbClr val="008000"/>
                </a:solidFill>
                <a:latin typeface="楷体_GB2312" pitchFamily="49" charset="-122"/>
                <a:ea typeface="楷体_GB2312" pitchFamily="49" charset="-122"/>
              </a:rPr>
              <a:t>合理的焊接次序：</a:t>
            </a:r>
            <a:r>
              <a:rPr lang="zh-CN" altLang="en-US" b="1" dirty="0" smtClean="0">
                <a:latin typeface="楷体_GB2312" pitchFamily="49" charset="-122"/>
                <a:ea typeface="楷体_GB2312" pitchFamily="49" charset="-122"/>
              </a:rPr>
              <a:t>构件对称两侧都有焊缝时应使两侧焊缝的收缩能互相抵消或减弱。图为</a:t>
            </a:r>
            <a:r>
              <a:rPr lang="en-US" altLang="zh-CN" b="1" dirty="0" smtClean="0">
                <a:latin typeface="楷体_GB2312" pitchFamily="49" charset="-122"/>
                <a:ea typeface="楷体_GB2312" pitchFamily="49" charset="-122"/>
              </a:rPr>
              <a:t>X</a:t>
            </a:r>
            <a:r>
              <a:rPr lang="ja-JP" altLang="en-US" b="1" dirty="0" smtClean="0">
                <a:latin typeface="楷体_GB2312" pitchFamily="49" charset="-122"/>
                <a:ea typeface="楷体_GB2312" pitchFamily="49" charset="-122"/>
              </a:rPr>
              <a:t>型坡口</a:t>
            </a:r>
            <a:r>
              <a:rPr lang="zh-CN" altLang="en-US" b="1" dirty="0" smtClean="0">
                <a:latin typeface="楷体_GB2312" pitchFamily="49" charset="-122"/>
                <a:ea typeface="楷体_GB2312" pitchFamily="49" charset="-122"/>
              </a:rPr>
              <a:t>及梁的</a:t>
            </a:r>
            <a:r>
              <a:rPr lang="ja-JP" altLang="en-US" b="1" dirty="0" smtClean="0">
                <a:latin typeface="楷体_GB2312" pitchFamily="49" charset="-122"/>
                <a:ea typeface="楷体_GB2312" pitchFamily="49" charset="-122"/>
              </a:rPr>
              <a:t>焊接次序</a:t>
            </a:r>
            <a:r>
              <a:rPr lang="zh-CN" altLang="en-US" b="1" dirty="0" smtClean="0">
                <a:latin typeface="楷体_GB2312" pitchFamily="49" charset="-122"/>
                <a:ea typeface="楷体_GB2312" pitchFamily="49" charset="-122"/>
              </a:rPr>
              <a:t>。</a:t>
            </a:r>
          </a:p>
          <a:p>
            <a:pPr lvl="2" eaLnBrk="1" hangingPunct="1">
              <a:buFontTx/>
              <a:buNone/>
            </a:pPr>
            <a:endParaRPr lang="en-US" altLang="zh-CN" b="1" dirty="0" smtClean="0">
              <a:latin typeface="楷体_GB2312" pitchFamily="49" charset="-122"/>
              <a:ea typeface="楷体_GB2312" pitchFamily="49" charset="-122"/>
            </a:endParaRPr>
          </a:p>
        </p:txBody>
      </p:sp>
      <p:sp>
        <p:nvSpPr>
          <p:cNvPr id="32771" name="文本框 1"/>
          <p:cNvSpPr txBox="1">
            <a:spLocks noChangeArrowheads="1"/>
          </p:cNvSpPr>
          <p:nvPr/>
        </p:nvSpPr>
        <p:spPr bwMode="auto">
          <a:xfrm>
            <a:off x="1263650" y="6122988"/>
            <a:ext cx="1479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solidFill>
                  <a:srgbClr val="0070C0"/>
                </a:solidFill>
                <a:latin typeface="黑体" panose="02010609060101010101" pitchFamily="49" charset="-122"/>
                <a:ea typeface="黑体" panose="02010609060101010101" pitchFamily="49" charset="-122"/>
              </a:rPr>
              <a:t>不合理</a:t>
            </a:r>
          </a:p>
        </p:txBody>
      </p:sp>
      <p:sp>
        <p:nvSpPr>
          <p:cNvPr id="32772" name="文本框 2"/>
          <p:cNvSpPr txBox="1">
            <a:spLocks noChangeArrowheads="1"/>
          </p:cNvSpPr>
          <p:nvPr/>
        </p:nvSpPr>
        <p:spPr bwMode="auto">
          <a:xfrm>
            <a:off x="1206500" y="4503738"/>
            <a:ext cx="1593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solidFill>
                  <a:srgbClr val="0070C0"/>
                </a:solidFill>
                <a:latin typeface="黑体" panose="02010609060101010101" pitchFamily="49" charset="-122"/>
                <a:ea typeface="黑体" panose="02010609060101010101" pitchFamily="49" charset="-122"/>
              </a:rPr>
              <a:t>合理</a:t>
            </a:r>
          </a:p>
        </p:txBody>
      </p:sp>
      <p:pic>
        <p:nvPicPr>
          <p:cNvPr id="32773" name="图片 21" descr="E:\教材与专著\《金属工艺学》\《金属工艺学》高教版\金工上册（图）tif\36.tif"/>
          <p:cNvPicPr>
            <a:picLocks noChangeAspect="1" noChangeArrowheads="1"/>
          </p:cNvPicPr>
          <p:nvPr/>
        </p:nvPicPr>
        <p:blipFill>
          <a:blip r:embed="rId3" cstate="print">
            <a:extLst>
              <a:ext uri="{28A0092B-C50C-407E-A947-70E740481C1C}">
                <a14:useLocalDpi xmlns:a14="http://schemas.microsoft.com/office/drawing/2010/main" val="0"/>
              </a:ext>
            </a:extLst>
          </a:blip>
          <a:srcRect l="-180" t="46329" r="85004" b="47375"/>
          <a:stretch>
            <a:fillRect/>
          </a:stretch>
        </p:blipFill>
        <p:spPr bwMode="auto">
          <a:xfrm>
            <a:off x="1116013" y="3332163"/>
            <a:ext cx="186690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图片 23" descr="E:\教材与专著\《金属工艺学》\《金属工艺学》高教版\金工上册（图）tif\36.tif"/>
          <p:cNvPicPr>
            <a:picLocks noChangeAspect="1" noChangeArrowheads="1"/>
          </p:cNvPicPr>
          <p:nvPr/>
        </p:nvPicPr>
        <p:blipFill>
          <a:blip r:embed="rId3" cstate="print">
            <a:extLst>
              <a:ext uri="{28A0092B-C50C-407E-A947-70E740481C1C}">
                <a14:useLocalDpi xmlns:a14="http://schemas.microsoft.com/office/drawing/2010/main" val="0"/>
              </a:ext>
            </a:extLst>
          </a:blip>
          <a:srcRect l="16985" t="47372" r="65308" b="46780"/>
          <a:stretch>
            <a:fillRect/>
          </a:stretch>
        </p:blipFill>
        <p:spPr bwMode="auto">
          <a:xfrm>
            <a:off x="841375" y="4908550"/>
            <a:ext cx="2346325"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文本框 3"/>
          <p:cNvSpPr txBox="1">
            <a:spLocks noChangeArrowheads="1"/>
          </p:cNvSpPr>
          <p:nvPr/>
        </p:nvSpPr>
        <p:spPr bwMode="auto">
          <a:xfrm>
            <a:off x="4616450" y="5500688"/>
            <a:ext cx="2070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solidFill>
                  <a:srgbClr val="0070C0"/>
                </a:solidFill>
                <a:latin typeface="黑体" panose="02010609060101010101" pitchFamily="49" charset="-122"/>
                <a:ea typeface="黑体" panose="02010609060101010101" pitchFamily="49" charset="-122"/>
              </a:rPr>
              <a:t>梁的焊接次序</a:t>
            </a:r>
          </a:p>
        </p:txBody>
      </p:sp>
      <p:pic>
        <p:nvPicPr>
          <p:cNvPr id="32776" name="图片 24" descr="E:\教材与专著\《金属工艺学》\《金属工艺学》高教版\金工上册（图）tif\36.tif"/>
          <p:cNvPicPr>
            <a:picLocks noChangeAspect="1" noChangeArrowheads="1"/>
          </p:cNvPicPr>
          <p:nvPr/>
        </p:nvPicPr>
        <p:blipFill>
          <a:blip r:embed="rId3" cstate="print">
            <a:extLst>
              <a:ext uri="{28A0092B-C50C-407E-A947-70E740481C1C}">
                <a14:useLocalDpi xmlns:a14="http://schemas.microsoft.com/office/drawing/2010/main" val="0"/>
              </a:ext>
            </a:extLst>
          </a:blip>
          <a:srcRect l="43004" t="45616" r="37843" b="46419"/>
          <a:stretch>
            <a:fillRect/>
          </a:stretch>
        </p:blipFill>
        <p:spPr bwMode="auto">
          <a:xfrm>
            <a:off x="4025900" y="3429000"/>
            <a:ext cx="314801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Rectangle 11"/>
          <p:cNvSpPr>
            <a:spLocks noChangeArrowheads="1"/>
          </p:cNvSpPr>
          <p:nvPr/>
        </p:nvSpPr>
        <p:spPr bwMode="auto">
          <a:xfrm>
            <a:off x="2555751" y="396528"/>
            <a:ext cx="64087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solidFill>
                  <a:schemeClr val="tx2"/>
                </a:solidFill>
                <a:ea typeface="楷体_GB2312" pitchFamily="49" charset="-122"/>
              </a:rPr>
              <a:t>第三节   焊接应力与变形</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p:cNvSpPr>
            <a:spLocks noChangeArrowheads="1"/>
          </p:cNvSpPr>
          <p:nvPr/>
        </p:nvSpPr>
        <p:spPr bwMode="auto">
          <a:xfrm>
            <a:off x="252413" y="1412875"/>
            <a:ext cx="511175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chemeClr val="bg1"/>
                </a:solidFill>
                <a:latin typeface="华文宋体" panose="02010600040101010101" pitchFamily="2" charset="-122"/>
                <a:ea typeface="华文宋体" panose="02010600040101010101" pitchFamily="2" charset="-122"/>
              </a:rPr>
              <a:t>②</a:t>
            </a:r>
            <a:r>
              <a:rPr lang="zh-CN" altLang="en-US" sz="2800" b="1" dirty="0">
                <a:solidFill>
                  <a:schemeClr val="bg1"/>
                </a:solidFill>
                <a:latin typeface="楷体_GB2312" pitchFamily="49" charset="-122"/>
                <a:ea typeface="楷体_GB2312" pitchFamily="49" charset="-122"/>
              </a:rPr>
              <a:t>焊后</a:t>
            </a:r>
            <a:r>
              <a:rPr lang="zh-CN" altLang="en-US" sz="2800" b="1" dirty="0" smtClean="0">
                <a:solidFill>
                  <a:schemeClr val="bg1"/>
                </a:solidFill>
                <a:latin typeface="楷体_GB2312" pitchFamily="49" charset="-122"/>
                <a:ea typeface="楷体_GB2312" pitchFamily="49" charset="-122"/>
              </a:rPr>
              <a:t>措施</a:t>
            </a:r>
            <a:endParaRPr lang="zh-CN" altLang="en-US" sz="2800" b="1" dirty="0">
              <a:solidFill>
                <a:schemeClr val="bg1"/>
              </a:solidFill>
              <a:latin typeface="楷体_GB2312" pitchFamily="49" charset="-122"/>
              <a:ea typeface="楷体_GB2312" pitchFamily="49" charset="-122"/>
            </a:endParaRPr>
          </a:p>
          <a:p>
            <a:pPr lvl="1" eaLnBrk="1" hangingPunct="1">
              <a:spcBef>
                <a:spcPct val="0"/>
              </a:spcBef>
              <a:buFontTx/>
              <a:buNone/>
            </a:pPr>
            <a:r>
              <a:rPr lang="zh-CN" altLang="en-US" sz="2400" b="1" dirty="0">
                <a:solidFill>
                  <a:srgbClr val="008000"/>
                </a:solidFill>
                <a:latin typeface="楷体_GB2312" pitchFamily="49" charset="-122"/>
                <a:ea typeface="楷体_GB2312" pitchFamily="49" charset="-122"/>
              </a:rPr>
              <a:t>机械矫正法：</a:t>
            </a:r>
            <a:r>
              <a:rPr lang="zh-CN" altLang="en-US" sz="2000" b="1" dirty="0">
                <a:latin typeface="楷体_GB2312" pitchFamily="49" charset="-122"/>
                <a:ea typeface="楷体_GB2312" pitchFamily="49" charset="-122"/>
              </a:rPr>
              <a:t>利用机械外力作用来矫正变形，如辊床、压力机、矫直机。</a:t>
            </a:r>
          </a:p>
          <a:p>
            <a:pPr lvl="1" eaLnBrk="1" hangingPunct="1">
              <a:spcBef>
                <a:spcPct val="0"/>
              </a:spcBef>
              <a:buFontTx/>
              <a:buNone/>
            </a:pPr>
            <a:r>
              <a:rPr lang="zh-CN" altLang="en-US" sz="2400" b="1" dirty="0">
                <a:solidFill>
                  <a:srgbClr val="008000"/>
                </a:solidFill>
                <a:latin typeface="楷体_GB2312" pitchFamily="49" charset="-122"/>
                <a:ea typeface="楷体_GB2312" pitchFamily="49" charset="-122"/>
              </a:rPr>
              <a:t>火焰加热矫正法：</a:t>
            </a:r>
            <a:r>
              <a:rPr lang="zh-CN" altLang="en-US" sz="2000" b="1" dirty="0">
                <a:latin typeface="楷体_GB2312" pitchFamily="49" charset="-122"/>
                <a:ea typeface="楷体_GB2312" pitchFamily="49" charset="-122"/>
              </a:rPr>
              <a:t>氧</a:t>
            </a:r>
            <a:r>
              <a:rPr lang="en-US" altLang="zh-CN" sz="2000" b="1" dirty="0">
                <a:latin typeface="GreekS" panose="00000400000000000000" pitchFamily="2" charset="0"/>
                <a:ea typeface="楷体_GB2312" pitchFamily="49" charset="-122"/>
              </a:rPr>
              <a:t>—</a:t>
            </a:r>
            <a:r>
              <a:rPr lang="zh-CN" altLang="en-US" sz="2000" b="1" dirty="0">
                <a:latin typeface="楷体_GB2312" pitchFamily="49" charset="-122"/>
                <a:ea typeface="楷体_GB2312" pitchFamily="49" charset="-122"/>
              </a:rPr>
              <a:t>乙炔火焰加热压应力处（考经验），然后冷却收缩，产生相反方向的塑性变形，以消除焊接变形。</a:t>
            </a:r>
          </a:p>
          <a:p>
            <a:pPr eaLnBrk="1" hangingPunct="1">
              <a:spcBef>
                <a:spcPct val="0"/>
              </a:spcBef>
              <a:buFontTx/>
              <a:buNone/>
            </a:pPr>
            <a:endParaRPr lang="en-US" altLang="zh-CN" sz="2800" b="1" dirty="0">
              <a:solidFill>
                <a:srgbClr val="FF0000"/>
              </a:solidFill>
              <a:latin typeface="楷体_GB2312" pitchFamily="49" charset="-122"/>
              <a:ea typeface="楷体_GB2312" pitchFamily="49" charset="-122"/>
            </a:endParaRPr>
          </a:p>
          <a:p>
            <a:pPr eaLnBrk="1" hangingPunct="1">
              <a:spcBef>
                <a:spcPct val="0"/>
              </a:spcBef>
              <a:buFontTx/>
              <a:buNone/>
            </a:pPr>
            <a:r>
              <a:rPr lang="zh-CN" altLang="en-US" sz="2400" b="1" dirty="0" smtClean="0">
                <a:solidFill>
                  <a:srgbClr val="FF0000"/>
                </a:solidFill>
                <a:latin typeface="楷体_GB2312" pitchFamily="49" charset="-122"/>
                <a:ea typeface="楷体_GB2312" pitchFamily="49" charset="-122"/>
              </a:rPr>
              <a:t>焊接</a:t>
            </a:r>
            <a:r>
              <a:rPr lang="zh-CN" altLang="en-US" sz="2400" b="1" dirty="0">
                <a:solidFill>
                  <a:srgbClr val="FF0000"/>
                </a:solidFill>
                <a:latin typeface="楷体_GB2312" pitchFamily="49" charset="-122"/>
                <a:ea typeface="楷体_GB2312" pitchFamily="49" charset="-122"/>
              </a:rPr>
              <a:t>裂纹：</a:t>
            </a:r>
          </a:p>
          <a:p>
            <a:pPr lvl="1" eaLnBrk="1" hangingPunct="1">
              <a:spcBef>
                <a:spcPct val="0"/>
              </a:spcBef>
              <a:buFontTx/>
              <a:buNone/>
            </a:pPr>
            <a:endParaRPr lang="en-US" altLang="zh-CN" sz="2000" b="1" dirty="0" smtClean="0">
              <a:solidFill>
                <a:srgbClr val="CC3300"/>
              </a:solidFill>
              <a:latin typeface="楷体_GB2312" pitchFamily="49" charset="-122"/>
              <a:ea typeface="楷体_GB2312" pitchFamily="49" charset="-122"/>
            </a:endParaRPr>
          </a:p>
          <a:p>
            <a:pPr lvl="1" eaLnBrk="1" hangingPunct="1">
              <a:spcBef>
                <a:spcPct val="0"/>
              </a:spcBef>
              <a:buFontTx/>
              <a:buNone/>
            </a:pPr>
            <a:r>
              <a:rPr lang="zh-CN" altLang="en-US" sz="2000" b="1" dirty="0" smtClean="0">
                <a:solidFill>
                  <a:srgbClr val="CC3300"/>
                </a:solidFill>
                <a:latin typeface="楷体_GB2312" pitchFamily="49" charset="-122"/>
                <a:ea typeface="楷体_GB2312" pitchFamily="49" charset="-122"/>
              </a:rPr>
              <a:t>产生</a:t>
            </a:r>
            <a:r>
              <a:rPr lang="zh-CN" altLang="en-US" sz="2000" b="1" dirty="0">
                <a:solidFill>
                  <a:srgbClr val="CC3300"/>
                </a:solidFill>
                <a:latin typeface="楷体_GB2312" pitchFamily="49" charset="-122"/>
                <a:ea typeface="楷体_GB2312" pitchFamily="49" charset="-122"/>
              </a:rPr>
              <a:t>原因：</a:t>
            </a:r>
            <a:r>
              <a:rPr lang="zh-CN" altLang="en-US" sz="2000" b="1" dirty="0">
                <a:solidFill>
                  <a:srgbClr val="000000"/>
                </a:solidFill>
                <a:latin typeface="楷体_GB2312" pitchFamily="49" charset="-122"/>
                <a:ea typeface="楷体_GB2312" pitchFamily="49" charset="-122"/>
              </a:rPr>
              <a:t>焊接应力过大；材料成分（</a:t>
            </a:r>
            <a:r>
              <a:rPr lang="en-US" altLang="zh-CN" sz="2000" b="1" dirty="0">
                <a:solidFill>
                  <a:srgbClr val="000000"/>
                </a:solidFill>
                <a:latin typeface="楷体_GB2312" pitchFamily="49" charset="-122"/>
                <a:ea typeface="楷体_GB2312" pitchFamily="49" charset="-122"/>
              </a:rPr>
              <a:t>S</a:t>
            </a:r>
            <a:r>
              <a:rPr lang="zh-CN" altLang="en-US" sz="2000" b="1" dirty="0">
                <a:solidFill>
                  <a:srgbClr val="000000"/>
                </a:solidFill>
                <a:latin typeface="楷体_GB2312" pitchFamily="49" charset="-122"/>
                <a:ea typeface="楷体_GB2312" pitchFamily="49" charset="-122"/>
              </a:rPr>
              <a:t>、</a:t>
            </a:r>
            <a:r>
              <a:rPr lang="en-US" altLang="zh-CN" sz="2000" b="1" dirty="0">
                <a:solidFill>
                  <a:srgbClr val="000000"/>
                </a:solidFill>
                <a:latin typeface="楷体_GB2312" pitchFamily="49" charset="-122"/>
                <a:ea typeface="楷体_GB2312" pitchFamily="49" charset="-122"/>
              </a:rPr>
              <a:t>P</a:t>
            </a:r>
            <a:r>
              <a:rPr lang="zh-CN" altLang="en-US" sz="2000" b="1" dirty="0">
                <a:solidFill>
                  <a:srgbClr val="000000"/>
                </a:solidFill>
                <a:latin typeface="楷体_GB2312" pitchFamily="49" charset="-122"/>
                <a:ea typeface="楷体_GB2312" pitchFamily="49" charset="-122"/>
              </a:rPr>
              <a:t>、氢含量）等。</a:t>
            </a:r>
            <a:endParaRPr lang="en-US" altLang="zh-CN" sz="2000" b="1" dirty="0">
              <a:solidFill>
                <a:srgbClr val="000000"/>
              </a:solidFill>
              <a:latin typeface="楷体_GB2312" pitchFamily="49" charset="-122"/>
              <a:ea typeface="楷体_GB2312" pitchFamily="49" charset="-122"/>
            </a:endParaRPr>
          </a:p>
          <a:p>
            <a:pPr lvl="1" eaLnBrk="1" hangingPunct="1">
              <a:spcBef>
                <a:spcPct val="0"/>
              </a:spcBef>
              <a:buFontTx/>
              <a:buNone/>
            </a:pPr>
            <a:r>
              <a:rPr lang="zh-CN" altLang="en-US" sz="2000" b="1" dirty="0">
                <a:solidFill>
                  <a:srgbClr val="CC3300"/>
                </a:solidFill>
                <a:latin typeface="楷体_GB2312" pitchFamily="49" charset="-122"/>
                <a:ea typeface="楷体_GB2312" pitchFamily="49" charset="-122"/>
              </a:rPr>
              <a:t>预防：</a:t>
            </a:r>
            <a:r>
              <a:rPr lang="zh-CN" altLang="en-US" sz="2000" b="1" dirty="0">
                <a:latin typeface="楷体_GB2312" pitchFamily="49" charset="-122"/>
                <a:ea typeface="楷体_GB2312" pitchFamily="49" charset="-122"/>
              </a:rPr>
              <a:t>选用碱性焊条</a:t>
            </a:r>
            <a:r>
              <a:rPr lang="zh-CN" altLang="en-US" sz="18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预热，合理次序，小能量焊接。</a:t>
            </a:r>
          </a:p>
        </p:txBody>
      </p:sp>
      <p:grpSp>
        <p:nvGrpSpPr>
          <p:cNvPr id="34819" name="Group 15"/>
          <p:cNvGrpSpPr>
            <a:grpSpLocks/>
          </p:cNvGrpSpPr>
          <p:nvPr/>
        </p:nvGrpSpPr>
        <p:grpSpPr bwMode="auto">
          <a:xfrm>
            <a:off x="5686425" y="1143000"/>
            <a:ext cx="2619375" cy="5467350"/>
            <a:chOff x="3582" y="720"/>
            <a:chExt cx="1650" cy="3444"/>
          </a:xfrm>
        </p:grpSpPr>
        <p:pic>
          <p:nvPicPr>
            <p:cNvPr id="3482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 y="720"/>
              <a:ext cx="1633" cy="1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2" y="2496"/>
              <a:ext cx="1650" cy="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3" name="Rectangle 13"/>
            <p:cNvSpPr>
              <a:spLocks noChangeArrowheads="1"/>
            </p:cNvSpPr>
            <p:nvPr/>
          </p:nvSpPr>
          <p:spPr bwMode="auto">
            <a:xfrm>
              <a:off x="3653" y="2247"/>
              <a:ext cx="1495" cy="2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000000"/>
                  </a:solidFill>
                  <a:latin typeface="楷体_GB2312" pitchFamily="49" charset="-122"/>
                  <a:ea typeface="楷体_GB2312" pitchFamily="49" charset="-122"/>
                </a:rPr>
                <a:t>图</a:t>
              </a:r>
              <a:r>
                <a:rPr lang="en-US" altLang="zh-CN" sz="1800" b="1">
                  <a:solidFill>
                    <a:srgbClr val="000000"/>
                  </a:solidFill>
                  <a:latin typeface="楷体_GB2312" pitchFamily="49" charset="-122"/>
                  <a:ea typeface="楷体_GB2312" pitchFamily="49" charset="-122"/>
                </a:rPr>
                <a:t>4</a:t>
              </a:r>
              <a:r>
                <a:rPr lang="zh-CN" altLang="en-US" sz="1800" b="1">
                  <a:solidFill>
                    <a:srgbClr val="000000"/>
                  </a:solidFill>
                  <a:latin typeface="楷体_GB2312" pitchFamily="49" charset="-122"/>
                  <a:ea typeface="楷体_GB2312" pitchFamily="49" charset="-122"/>
                </a:rPr>
                <a:t>－</a:t>
              </a:r>
              <a:r>
                <a:rPr lang="en-US" altLang="zh-CN" sz="1800" b="1">
                  <a:solidFill>
                    <a:srgbClr val="000000"/>
                  </a:solidFill>
                  <a:latin typeface="楷体_GB2312" pitchFamily="49" charset="-122"/>
                  <a:ea typeface="楷体_GB2312" pitchFamily="49" charset="-122"/>
                </a:rPr>
                <a:t>12</a:t>
              </a:r>
              <a:r>
                <a:rPr lang="zh-CN" altLang="en-US" sz="1800" b="1">
                  <a:solidFill>
                    <a:srgbClr val="000000"/>
                  </a:solidFill>
                  <a:latin typeface="楷体_GB2312" pitchFamily="49" charset="-122"/>
                  <a:ea typeface="楷体_GB2312" pitchFamily="49" charset="-122"/>
                </a:rPr>
                <a:t>　机械矫正法</a:t>
              </a:r>
            </a:p>
          </p:txBody>
        </p:sp>
        <p:sp>
          <p:nvSpPr>
            <p:cNvPr id="34824" name="Rectangle 14"/>
            <p:cNvSpPr>
              <a:spLocks noChangeArrowheads="1"/>
            </p:cNvSpPr>
            <p:nvPr/>
          </p:nvSpPr>
          <p:spPr bwMode="auto">
            <a:xfrm>
              <a:off x="3698" y="3879"/>
              <a:ext cx="1495" cy="2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000000"/>
                  </a:solidFill>
                  <a:latin typeface="楷体_GB2312" pitchFamily="49" charset="-122"/>
                  <a:ea typeface="楷体_GB2312" pitchFamily="49" charset="-122"/>
                </a:rPr>
                <a:t>图</a:t>
              </a:r>
              <a:r>
                <a:rPr lang="en-US" altLang="zh-CN" sz="1800" b="1">
                  <a:solidFill>
                    <a:srgbClr val="000000"/>
                  </a:solidFill>
                  <a:latin typeface="楷体_GB2312" pitchFamily="49" charset="-122"/>
                  <a:ea typeface="楷体_GB2312" pitchFamily="49" charset="-122"/>
                </a:rPr>
                <a:t>4</a:t>
              </a:r>
              <a:r>
                <a:rPr lang="zh-CN" altLang="en-US" sz="1800" b="1">
                  <a:solidFill>
                    <a:srgbClr val="000000"/>
                  </a:solidFill>
                  <a:latin typeface="楷体_GB2312" pitchFamily="49" charset="-122"/>
                  <a:ea typeface="楷体_GB2312" pitchFamily="49" charset="-122"/>
                </a:rPr>
                <a:t>－</a:t>
              </a:r>
              <a:r>
                <a:rPr lang="en-US" altLang="zh-CN" sz="1800" b="1">
                  <a:solidFill>
                    <a:srgbClr val="000000"/>
                  </a:solidFill>
                  <a:latin typeface="楷体_GB2312" pitchFamily="49" charset="-122"/>
                  <a:ea typeface="楷体_GB2312" pitchFamily="49" charset="-122"/>
                </a:rPr>
                <a:t>13</a:t>
              </a:r>
              <a:r>
                <a:rPr lang="zh-CN" altLang="en-US" sz="1800" b="1">
                  <a:solidFill>
                    <a:srgbClr val="000000"/>
                  </a:solidFill>
                  <a:latin typeface="楷体_GB2312" pitchFamily="49" charset="-122"/>
                  <a:ea typeface="楷体_GB2312" pitchFamily="49" charset="-122"/>
                </a:rPr>
                <a:t>　火焰矫正法</a:t>
              </a:r>
            </a:p>
          </p:txBody>
        </p:sp>
      </p:grpSp>
      <p:sp>
        <p:nvSpPr>
          <p:cNvPr id="34820" name="Rectangle 11"/>
          <p:cNvSpPr>
            <a:spLocks noChangeArrowheads="1"/>
          </p:cNvSpPr>
          <p:nvPr/>
        </p:nvSpPr>
        <p:spPr bwMode="auto">
          <a:xfrm>
            <a:off x="2481263" y="333375"/>
            <a:ext cx="64087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2"/>
                </a:solidFill>
                <a:ea typeface="楷体_GB2312" pitchFamily="49" charset="-122"/>
              </a:rPr>
              <a:t>第三节   焊接应力与变形</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xfrm>
            <a:off x="82550" y="1268760"/>
            <a:ext cx="8807450" cy="5400675"/>
          </a:xfrm>
        </p:spPr>
        <p:txBody>
          <a:bodyPr/>
          <a:lstStyle/>
          <a:p>
            <a:pPr eaLnBrk="1" hangingPunct="1">
              <a:buFontTx/>
              <a:buNone/>
            </a:pPr>
            <a:r>
              <a:rPr lang="zh-CN" altLang="en-US" sz="2000" b="1" dirty="0" smtClean="0">
                <a:solidFill>
                  <a:srgbClr val="C00000"/>
                </a:solidFill>
                <a:latin typeface="楷体_GB2312" pitchFamily="49" charset="-122"/>
                <a:ea typeface="楷体_GB2312" pitchFamily="49" charset="-122"/>
              </a:rPr>
              <a:t>定义：</a:t>
            </a:r>
            <a:r>
              <a:rPr lang="zh-CN" altLang="en-US" sz="2000" b="1" dirty="0" smtClean="0">
                <a:latin typeface="楷体_GB2312" pitchFamily="49" charset="-122"/>
                <a:ea typeface="楷体_GB2312" pitchFamily="49" charset="-122"/>
              </a:rPr>
              <a:t>用手工操纵焊条进行焊接的方法。</a:t>
            </a:r>
            <a:endParaRPr lang="en-US" altLang="zh-CN" sz="2000" b="1" dirty="0" smtClean="0">
              <a:latin typeface="楷体_GB2312" pitchFamily="49" charset="-122"/>
              <a:ea typeface="楷体_GB2312" pitchFamily="49" charset="-122"/>
            </a:endParaRPr>
          </a:p>
          <a:p>
            <a:pPr eaLnBrk="1" hangingPunct="1">
              <a:buFontTx/>
              <a:buNone/>
            </a:pPr>
            <a:endParaRPr lang="en-US" altLang="zh-CN" sz="2000" b="1" dirty="0" smtClean="0">
              <a:solidFill>
                <a:srgbClr val="000000"/>
              </a:solidFill>
              <a:latin typeface="楷体_GB2312" pitchFamily="49" charset="-122"/>
              <a:ea typeface="楷体_GB2312" pitchFamily="49" charset="-122"/>
            </a:endParaRPr>
          </a:p>
          <a:p>
            <a:pPr eaLnBrk="1" hangingPunct="1">
              <a:buNone/>
            </a:pPr>
            <a:r>
              <a:rPr lang="zh-CN" altLang="en-US" sz="2000" b="1" dirty="0" smtClean="0">
                <a:solidFill>
                  <a:srgbClr val="000000"/>
                </a:solidFill>
                <a:latin typeface="楷体_GB2312" pitchFamily="49" charset="-122"/>
                <a:ea typeface="楷体_GB2312" pitchFamily="49" charset="-122"/>
              </a:rPr>
              <a:t>一、焊条电弧焊的焊接过程</a:t>
            </a:r>
            <a:endParaRPr lang="en-US" altLang="zh-CN" sz="2000" b="1" dirty="0" smtClean="0">
              <a:solidFill>
                <a:srgbClr val="000000"/>
              </a:solidFill>
              <a:latin typeface="楷体_GB2312" pitchFamily="49" charset="-122"/>
              <a:ea typeface="楷体_GB2312" pitchFamily="49" charset="-122"/>
            </a:endParaRPr>
          </a:p>
          <a:p>
            <a:pPr eaLnBrk="1" hangingPunct="1">
              <a:buFontTx/>
              <a:buNone/>
            </a:pPr>
            <a:endParaRPr lang="en-US" altLang="zh-CN" sz="2000" b="1" dirty="0" smtClean="0">
              <a:solidFill>
                <a:srgbClr val="CC3300"/>
              </a:solidFill>
              <a:latin typeface="楷体_GB2312" pitchFamily="49" charset="-122"/>
              <a:ea typeface="楷体_GB2312" pitchFamily="49" charset="-122"/>
            </a:endParaRPr>
          </a:p>
          <a:p>
            <a:pPr eaLnBrk="1" hangingPunct="1">
              <a:buFontTx/>
              <a:buNone/>
            </a:pPr>
            <a:endParaRPr lang="en-US" altLang="zh-CN" sz="2000" b="1" dirty="0" smtClean="0">
              <a:solidFill>
                <a:srgbClr val="CC3300"/>
              </a:solidFill>
              <a:latin typeface="楷体_GB2312" pitchFamily="49" charset="-122"/>
              <a:ea typeface="楷体_GB2312" pitchFamily="49" charset="-122"/>
            </a:endParaRPr>
          </a:p>
          <a:p>
            <a:pPr eaLnBrk="1" hangingPunct="1">
              <a:buFontTx/>
              <a:buNone/>
            </a:pPr>
            <a:endParaRPr lang="en-US" altLang="zh-CN" sz="2000" b="1" dirty="0" smtClean="0">
              <a:solidFill>
                <a:srgbClr val="CC3300"/>
              </a:solidFill>
              <a:latin typeface="楷体_GB2312" pitchFamily="49" charset="-122"/>
              <a:ea typeface="楷体_GB2312" pitchFamily="49" charset="-122"/>
            </a:endParaRPr>
          </a:p>
          <a:p>
            <a:pPr eaLnBrk="1" hangingPunct="1">
              <a:buFontTx/>
              <a:buNone/>
            </a:pPr>
            <a:endParaRPr lang="en-US" altLang="zh-CN" sz="2000" b="1" dirty="0" smtClean="0">
              <a:solidFill>
                <a:srgbClr val="CC3300"/>
              </a:solidFill>
              <a:latin typeface="楷体_GB2312" pitchFamily="49" charset="-122"/>
              <a:ea typeface="楷体_GB2312" pitchFamily="49" charset="-122"/>
            </a:endParaRPr>
          </a:p>
          <a:p>
            <a:pPr eaLnBrk="1" hangingPunct="1">
              <a:buFontTx/>
              <a:buNone/>
            </a:pPr>
            <a:endParaRPr lang="en-US" altLang="zh-CN" sz="2000" b="1" dirty="0" smtClean="0">
              <a:solidFill>
                <a:srgbClr val="CC3300"/>
              </a:solidFill>
              <a:latin typeface="楷体_GB2312" pitchFamily="49" charset="-122"/>
              <a:ea typeface="楷体_GB2312" pitchFamily="49" charset="-122"/>
            </a:endParaRPr>
          </a:p>
          <a:p>
            <a:pPr eaLnBrk="1" hangingPunct="1">
              <a:buFontTx/>
              <a:buNone/>
            </a:pPr>
            <a:r>
              <a:rPr lang="zh-CN" altLang="en-US" sz="2000" b="1" dirty="0" smtClean="0">
                <a:solidFill>
                  <a:srgbClr val="CC3300"/>
                </a:solidFill>
                <a:latin typeface="楷体_GB2312" pitchFamily="49" charset="-122"/>
                <a:ea typeface="楷体_GB2312" pitchFamily="49" charset="-122"/>
              </a:rPr>
              <a:t>优点：</a:t>
            </a:r>
            <a:r>
              <a:rPr lang="zh-CN" altLang="en-US" sz="2000" b="1" dirty="0" smtClean="0">
                <a:latin typeface="楷体_GB2312" pitchFamily="49" charset="-122"/>
                <a:ea typeface="楷体_GB2312" pitchFamily="49" charset="-122"/>
              </a:rPr>
              <a:t>设备简单，操作灵活，成本低。</a:t>
            </a:r>
            <a:endParaRPr lang="en-US" altLang="zh-CN" sz="2000" b="1" dirty="0" smtClean="0">
              <a:latin typeface="楷体_GB2312" pitchFamily="49" charset="-122"/>
              <a:ea typeface="楷体_GB2312" pitchFamily="49" charset="-122"/>
            </a:endParaRPr>
          </a:p>
          <a:p>
            <a:pPr eaLnBrk="1" hangingPunct="1">
              <a:buFontTx/>
              <a:buNone/>
            </a:pPr>
            <a:r>
              <a:rPr lang="zh-CN" altLang="en-US" sz="2000" b="1" dirty="0" smtClean="0">
                <a:solidFill>
                  <a:srgbClr val="CC3300"/>
                </a:solidFill>
                <a:latin typeface="楷体_GB2312" pitchFamily="49" charset="-122"/>
                <a:ea typeface="楷体_GB2312" pitchFamily="49" charset="-122"/>
              </a:rPr>
              <a:t>缺点</a:t>
            </a:r>
            <a:r>
              <a:rPr lang="zh-CN" altLang="en-US" sz="2000" b="1" dirty="0" smtClean="0">
                <a:latin typeface="楷体_GB2312" pitchFamily="49" charset="-122"/>
                <a:ea typeface="楷体_GB2312" pitchFamily="49" charset="-122"/>
              </a:rPr>
              <a:t>：有强烈的弧光和烟尘，劳动条件差，生产率低，对工人技术水平要求高，焊接质量不稳定。</a:t>
            </a:r>
            <a:endParaRPr lang="en-US" altLang="zh-CN" sz="2000" b="1" dirty="0" smtClean="0">
              <a:latin typeface="楷体_GB2312" pitchFamily="49" charset="-122"/>
              <a:ea typeface="楷体_GB2312" pitchFamily="49" charset="-122"/>
            </a:endParaRPr>
          </a:p>
          <a:p>
            <a:pPr eaLnBrk="1" hangingPunct="1">
              <a:buFontTx/>
              <a:buNone/>
            </a:pPr>
            <a:r>
              <a:rPr lang="zh-CN" altLang="en-US" sz="2000" b="1" dirty="0" smtClean="0">
                <a:solidFill>
                  <a:srgbClr val="CC3300"/>
                </a:solidFill>
                <a:latin typeface="楷体_GB2312" pitchFamily="49" charset="-122"/>
                <a:ea typeface="楷体_GB2312" pitchFamily="49" charset="-122"/>
              </a:rPr>
              <a:t>适用</a:t>
            </a:r>
            <a:r>
              <a:rPr lang="zh-CN" altLang="en-US" sz="2000" b="1" dirty="0" smtClean="0">
                <a:latin typeface="楷体_GB2312" pitchFamily="49" charset="-122"/>
                <a:ea typeface="楷体_GB2312" pitchFamily="49" charset="-122"/>
              </a:rPr>
              <a:t>：单件小批量生产，焊接碳素钢、低合金结构钢、不锈钢及铸铁的补焊等。</a:t>
            </a:r>
          </a:p>
        </p:txBody>
      </p:sp>
      <p:sp>
        <p:nvSpPr>
          <p:cNvPr id="36867" name="Rectangle 11"/>
          <p:cNvSpPr>
            <a:spLocks noChangeArrowheads="1"/>
          </p:cNvSpPr>
          <p:nvPr/>
        </p:nvSpPr>
        <p:spPr bwMode="auto">
          <a:xfrm>
            <a:off x="2481263" y="333375"/>
            <a:ext cx="64087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2"/>
                </a:solidFill>
                <a:ea typeface="楷体_GB2312" pitchFamily="49" charset="-122"/>
              </a:rPr>
              <a:t>第四节   焊条电弧焊</a:t>
            </a:r>
          </a:p>
        </p:txBody>
      </p:sp>
      <p:sp>
        <p:nvSpPr>
          <p:cNvPr id="36868" name="Rectangle 11"/>
          <p:cNvSpPr>
            <a:spLocks noChangeArrowheads="1"/>
          </p:cNvSpPr>
          <p:nvPr/>
        </p:nvSpPr>
        <p:spPr bwMode="auto">
          <a:xfrm>
            <a:off x="684213" y="1773238"/>
            <a:ext cx="184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000" b="1">
              <a:solidFill>
                <a:srgbClr val="C00000"/>
              </a:solidFill>
              <a:latin typeface="宋体" panose="02010600030101010101" pitchFamily="2" charset="-122"/>
            </a:endParaRPr>
          </a:p>
        </p:txBody>
      </p:sp>
      <p:sp>
        <p:nvSpPr>
          <p:cNvPr id="36869" name="Rectangle 10"/>
          <p:cNvSpPr>
            <a:spLocks noChangeArrowheads="1"/>
          </p:cNvSpPr>
          <p:nvPr/>
        </p:nvSpPr>
        <p:spPr bwMode="auto">
          <a:xfrm>
            <a:off x="0" y="2412946"/>
            <a:ext cx="5903912"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en-US" altLang="zh-CN" sz="1800" b="1" dirty="0">
                <a:latin typeface="黑体" panose="02010609060101010101" pitchFamily="49" charset="-122"/>
                <a:ea typeface="黑体" panose="02010609060101010101" pitchFamily="49" charset="-122"/>
                <a:cs typeface="Tahoma" panose="020B0604030504040204" pitchFamily="34" charset="0"/>
              </a:rPr>
              <a:t>•</a:t>
            </a:r>
            <a:r>
              <a:rPr lang="zh-CN" altLang="en-US" sz="1800" b="1" dirty="0">
                <a:latin typeface="黑体" panose="02010609060101010101" pitchFamily="49" charset="-122"/>
                <a:ea typeface="黑体" panose="02010609060101010101" pitchFamily="49" charset="-122"/>
                <a:cs typeface="Tahoma" panose="020B0604030504040204" pitchFamily="34" charset="0"/>
              </a:rPr>
              <a:t>电弧燃烧→工件、焊条→熔化→熔池→填充焊缝；</a:t>
            </a:r>
            <a:endParaRPr lang="zh-CN" altLang="en-US" sz="1800" dirty="0">
              <a:latin typeface="黑体" panose="02010609060101010101" pitchFamily="49" charset="-122"/>
              <a:ea typeface="黑体" panose="02010609060101010101" pitchFamily="49" charset="-122"/>
              <a:cs typeface="Tahoma" panose="020B0604030504040204" pitchFamily="34" charset="0"/>
            </a:endParaRPr>
          </a:p>
          <a:p>
            <a:pPr>
              <a:lnSpc>
                <a:spcPct val="150000"/>
              </a:lnSpc>
              <a:spcBef>
                <a:spcPct val="0"/>
              </a:spcBef>
              <a:buFontTx/>
              <a:buNone/>
            </a:pPr>
            <a:r>
              <a:rPr lang="en-US" altLang="zh-CN" sz="1800" b="1" dirty="0">
                <a:latin typeface="黑体" panose="02010609060101010101" pitchFamily="49" charset="-122"/>
                <a:ea typeface="黑体" panose="02010609060101010101" pitchFamily="49" charset="-122"/>
                <a:cs typeface="Tahoma" panose="020B0604030504040204" pitchFamily="34" charset="0"/>
              </a:rPr>
              <a:t>•</a:t>
            </a:r>
            <a:r>
              <a:rPr lang="zh-CN" altLang="en-US" sz="1800" b="1" dirty="0">
                <a:latin typeface="黑体" panose="02010609060101010101" pitchFamily="49" charset="-122"/>
                <a:ea typeface="黑体" panose="02010609060101010101" pitchFamily="49" charset="-122"/>
                <a:cs typeface="Tahoma" panose="020B0604030504040204" pitchFamily="34" charset="0"/>
              </a:rPr>
              <a:t>药皮熔化＋液态金属</a:t>
            </a:r>
            <a:r>
              <a:rPr lang="zh-CN" altLang="en-US" sz="1800" b="1" dirty="0" smtClean="0">
                <a:latin typeface="黑体" panose="02010609060101010101" pitchFamily="49" charset="-122"/>
                <a:ea typeface="黑体" panose="02010609060101010101" pitchFamily="49" charset="-122"/>
                <a:cs typeface="Tahoma" panose="020B0604030504040204" pitchFamily="34" charset="0"/>
              </a:rPr>
              <a:t>→</a:t>
            </a:r>
            <a:r>
              <a:rPr lang="zh-CN" altLang="en-US" sz="1800" b="1" dirty="0">
                <a:latin typeface="黑体" panose="02010609060101010101" pitchFamily="49" charset="-122"/>
                <a:ea typeface="黑体" panose="02010609060101010101" pitchFamily="49" charset="-122"/>
                <a:cs typeface="Tahoma" panose="020B0604030504040204" pitchFamily="34" charset="0"/>
              </a:rPr>
              <a:t>物化</a:t>
            </a:r>
            <a:r>
              <a:rPr lang="zh-CN" altLang="en-US" sz="1800" b="1" dirty="0" smtClean="0">
                <a:latin typeface="黑体" panose="02010609060101010101" pitchFamily="49" charset="-122"/>
                <a:ea typeface="黑体" panose="02010609060101010101" pitchFamily="49" charset="-122"/>
                <a:cs typeface="Tahoma" panose="020B0604030504040204" pitchFamily="34" charset="0"/>
              </a:rPr>
              <a:t>反应</a:t>
            </a:r>
            <a:r>
              <a:rPr lang="zh-CN" altLang="en-US" sz="1800" b="1" dirty="0">
                <a:latin typeface="黑体" panose="02010609060101010101" pitchFamily="49" charset="-122"/>
                <a:ea typeface="黑体" panose="02010609060101010101" pitchFamily="49" charset="-122"/>
                <a:cs typeface="Tahoma" panose="020B0604030504040204" pitchFamily="34" charset="0"/>
              </a:rPr>
              <a:t>→熔渣→保护焊缝；</a:t>
            </a:r>
            <a:endParaRPr lang="zh-CN" altLang="en-US" sz="1800" dirty="0">
              <a:latin typeface="黑体" panose="02010609060101010101" pitchFamily="49" charset="-122"/>
              <a:ea typeface="黑体" panose="02010609060101010101" pitchFamily="49" charset="-122"/>
              <a:cs typeface="Tahoma" panose="020B0604030504040204" pitchFamily="34" charset="0"/>
            </a:endParaRPr>
          </a:p>
          <a:p>
            <a:pPr>
              <a:lnSpc>
                <a:spcPct val="150000"/>
              </a:lnSpc>
              <a:spcBef>
                <a:spcPct val="0"/>
              </a:spcBef>
              <a:buFontTx/>
              <a:buNone/>
            </a:pPr>
            <a:r>
              <a:rPr lang="en-US" altLang="zh-CN" sz="1800" b="1" dirty="0">
                <a:latin typeface="黑体" panose="02010609060101010101" pitchFamily="49" charset="-122"/>
                <a:ea typeface="黑体" panose="02010609060101010101" pitchFamily="49" charset="-122"/>
                <a:cs typeface="Tahoma" panose="020B0604030504040204" pitchFamily="34" charset="0"/>
              </a:rPr>
              <a:t>•</a:t>
            </a:r>
            <a:r>
              <a:rPr lang="zh-CN" altLang="en-US" sz="1800" b="1" dirty="0">
                <a:latin typeface="黑体" panose="02010609060101010101" pitchFamily="49" charset="-122"/>
                <a:ea typeface="黑体" panose="02010609060101010101" pitchFamily="49" charset="-122"/>
                <a:cs typeface="Tahoma" panose="020B0604030504040204" pitchFamily="34" charset="0"/>
              </a:rPr>
              <a:t>药皮分解→</a:t>
            </a:r>
            <a:r>
              <a:rPr lang="en-US" altLang="zh-CN" sz="1800" b="1" dirty="0">
                <a:latin typeface="黑体" panose="02010609060101010101" pitchFamily="49" charset="-122"/>
                <a:ea typeface="黑体" panose="02010609060101010101" pitchFamily="49" charset="-122"/>
                <a:cs typeface="Tahoma" panose="020B0604030504040204" pitchFamily="34" charset="0"/>
              </a:rPr>
              <a:t>CO</a:t>
            </a:r>
            <a:r>
              <a:rPr lang="en-US" altLang="zh-CN" sz="1800" b="1" baseline="-25000" dirty="0">
                <a:latin typeface="黑体" panose="02010609060101010101" pitchFamily="49" charset="-122"/>
                <a:ea typeface="黑体" panose="02010609060101010101" pitchFamily="49" charset="-122"/>
                <a:cs typeface="Tahoma" panose="020B0604030504040204" pitchFamily="34" charset="0"/>
              </a:rPr>
              <a:t>2</a:t>
            </a:r>
            <a:r>
              <a:rPr lang="zh-CN" altLang="en-US" sz="1800" b="1" dirty="0">
                <a:latin typeface="黑体" panose="02010609060101010101" pitchFamily="49" charset="-122"/>
                <a:ea typeface="黑体" panose="02010609060101010101" pitchFamily="49" charset="-122"/>
                <a:cs typeface="Tahoma" panose="020B0604030504040204" pitchFamily="34" charset="0"/>
              </a:rPr>
              <a:t>、</a:t>
            </a:r>
            <a:r>
              <a:rPr lang="en-US" altLang="zh-CN" sz="1800" b="1" dirty="0">
                <a:latin typeface="黑体" panose="02010609060101010101" pitchFamily="49" charset="-122"/>
                <a:ea typeface="黑体" panose="02010609060101010101" pitchFamily="49" charset="-122"/>
                <a:cs typeface="Tahoma" panose="020B0604030504040204" pitchFamily="34" charset="0"/>
              </a:rPr>
              <a:t>CO</a:t>
            </a:r>
            <a:r>
              <a:rPr lang="zh-CN" altLang="en-US" sz="1800" b="1" dirty="0">
                <a:latin typeface="黑体" panose="02010609060101010101" pitchFamily="49" charset="-122"/>
                <a:ea typeface="黑体" panose="02010609060101010101" pitchFamily="49" charset="-122"/>
                <a:cs typeface="Tahoma" panose="020B0604030504040204" pitchFamily="34" charset="0"/>
              </a:rPr>
              <a:t>、</a:t>
            </a:r>
            <a:r>
              <a:rPr lang="en-US" altLang="zh-CN" sz="1800" b="1" dirty="0">
                <a:latin typeface="黑体" panose="02010609060101010101" pitchFamily="49" charset="-122"/>
                <a:ea typeface="黑体" panose="02010609060101010101" pitchFamily="49" charset="-122"/>
                <a:cs typeface="Tahoma" panose="020B0604030504040204" pitchFamily="34" charset="0"/>
              </a:rPr>
              <a:t>H</a:t>
            </a:r>
            <a:r>
              <a:rPr lang="en-US" altLang="zh-CN" sz="1800" b="1" baseline="-25000" dirty="0">
                <a:latin typeface="黑体" panose="02010609060101010101" pitchFamily="49" charset="-122"/>
                <a:ea typeface="黑体" panose="02010609060101010101" pitchFamily="49" charset="-122"/>
                <a:cs typeface="Tahoma" panose="020B0604030504040204" pitchFamily="34" charset="0"/>
              </a:rPr>
              <a:t>2</a:t>
            </a:r>
            <a:r>
              <a:rPr lang="zh-CN" altLang="en-US" sz="1800" b="1" dirty="0">
                <a:latin typeface="黑体" panose="02010609060101010101" pitchFamily="49" charset="-122"/>
                <a:ea typeface="黑体" panose="02010609060101010101" pitchFamily="49" charset="-122"/>
                <a:cs typeface="Tahoma" panose="020B0604030504040204" pitchFamily="34" charset="0"/>
              </a:rPr>
              <a:t>等气体→保护焊缝。</a:t>
            </a:r>
          </a:p>
        </p:txBody>
      </p:sp>
      <p:pic>
        <p:nvPicPr>
          <p:cNvPr id="36870" name="Picture 13" descr="A16B3">
            <a:hlinkClick r:id="rId3" action="ppaction://hlinkfil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5600" y="1427163"/>
            <a:ext cx="338613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4300" cmpd="tri">
                <a:solidFill>
                  <a:srgbClr val="000000"/>
                </a:solidFill>
                <a:miter lim="800000"/>
                <a:headEnd/>
                <a:tailEnd/>
              </a14:hiddenLine>
            </a:ext>
          </a:extLst>
        </p:spPr>
      </p:pic>
      <p:sp>
        <p:nvSpPr>
          <p:cNvPr id="8" name="矩形 7"/>
          <p:cNvSpPr/>
          <p:nvPr/>
        </p:nvSpPr>
        <p:spPr>
          <a:xfrm>
            <a:off x="6562725" y="4170363"/>
            <a:ext cx="1622425" cy="338137"/>
          </a:xfrm>
          <a:prstGeom prst="rect">
            <a:avLst/>
          </a:prstGeom>
        </p:spPr>
        <p:txBody>
          <a:bodyPr wrap="none">
            <a:spAutoFit/>
          </a:bodyPr>
          <a:lstStyle/>
          <a:p>
            <a:pPr>
              <a:defRPr/>
            </a:pPr>
            <a:r>
              <a:rPr lang="zh-CN" altLang="zh-CN" sz="1600" b="1"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焊条电弧焊过程</a:t>
            </a:r>
            <a:endParaRPr lang="zh-CN" altLang="en-US" sz="1600" b="1" dirty="0">
              <a:solidFill>
                <a:srgbClr val="0070C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body" idx="1"/>
          </p:nvPr>
        </p:nvSpPr>
        <p:spPr>
          <a:xfrm>
            <a:off x="179388" y="1412875"/>
            <a:ext cx="8686800" cy="5329238"/>
          </a:xfrm>
        </p:spPr>
        <p:txBody>
          <a:bodyPr/>
          <a:lstStyle/>
          <a:p>
            <a:pPr marL="457200" lvl="1" indent="0" eaLnBrk="1" hangingPunct="1">
              <a:buFontTx/>
              <a:buNone/>
              <a:defRPr/>
            </a:pPr>
            <a:r>
              <a:rPr lang="zh-CN" altLang="en-US" sz="2400" b="1" dirty="0" smtClean="0">
                <a:solidFill>
                  <a:srgbClr val="0000FF"/>
                </a:solidFill>
                <a:latin typeface="楷体_GB2312" pitchFamily="49" charset="-122"/>
                <a:ea typeface="楷体_GB2312" pitchFamily="49" charset="-122"/>
              </a:rPr>
              <a:t>焊缝质量由很多因素决定，</a:t>
            </a:r>
            <a:r>
              <a:rPr lang="zh-CN" altLang="en-US" sz="2400" b="1" dirty="0" smtClean="0">
                <a:solidFill>
                  <a:srgbClr val="000000"/>
                </a:solidFill>
                <a:latin typeface="楷体_GB2312" pitchFamily="49" charset="-122"/>
                <a:ea typeface="楷体_GB2312" pitchFamily="49" charset="-122"/>
              </a:rPr>
              <a:t>如母材金属和焊条的质量、</a:t>
            </a:r>
            <a:r>
              <a:rPr lang="zh-CN" altLang="en-US" sz="2400" b="1" dirty="0" smtClean="0">
                <a:latin typeface="楷体_GB2312" pitchFamily="49" charset="-122"/>
                <a:ea typeface="楷体_GB2312" pitchFamily="49" charset="-122"/>
              </a:rPr>
              <a:t>焊前的清理程度、焊接时电弧的稳定情况、焊接参数、焊接操作技术、焊后冷却速度以及焊后热处理等。</a:t>
            </a:r>
          </a:p>
          <a:p>
            <a:pPr marL="457200" lvl="1" indent="0" eaLnBrk="1" hangingPunct="1">
              <a:buNone/>
              <a:defRPr/>
            </a:pPr>
            <a:r>
              <a:rPr lang="zh-CN" altLang="en-US" sz="2400" b="1" dirty="0" smtClean="0">
                <a:solidFill>
                  <a:srgbClr val="C00000"/>
                </a:solidFill>
                <a:latin typeface="楷体_GB2312" pitchFamily="49" charset="-122"/>
                <a:ea typeface="楷体_GB2312" pitchFamily="49" charset="-122"/>
              </a:rPr>
              <a:t>二、电焊条</a:t>
            </a:r>
            <a:endParaRPr lang="en-US" altLang="zh-CN" sz="2400" b="1" dirty="0" smtClean="0">
              <a:solidFill>
                <a:srgbClr val="C00000"/>
              </a:solidFill>
              <a:latin typeface="楷体_GB2312" pitchFamily="49" charset="-122"/>
              <a:ea typeface="楷体_GB2312" pitchFamily="49" charset="-122"/>
            </a:endParaRPr>
          </a:p>
          <a:p>
            <a:pPr marL="457200" lvl="1" indent="0" eaLnBrk="1" hangingPunct="1">
              <a:buFontTx/>
              <a:buNone/>
              <a:defRPr/>
            </a:pPr>
            <a:r>
              <a:rPr lang="zh-CN" altLang="en-US" sz="2400" b="1" dirty="0" smtClean="0">
                <a:latin typeface="楷体_GB2312" pitchFamily="49" charset="-122"/>
                <a:ea typeface="楷体_GB2312" pitchFamily="49" charset="-122"/>
              </a:rPr>
              <a:t> </a:t>
            </a:r>
            <a:r>
              <a:rPr lang="zh-CN" altLang="en-US" sz="2400" b="1" dirty="0" smtClean="0">
                <a:solidFill>
                  <a:srgbClr val="0000FF"/>
                </a:solidFill>
                <a:latin typeface="楷体_GB2312" pitchFamily="49" charset="-122"/>
                <a:ea typeface="楷体_GB2312" pitchFamily="49" charset="-122"/>
              </a:rPr>
              <a:t> </a:t>
            </a:r>
            <a:r>
              <a:rPr lang="zh-CN" altLang="en-US" sz="2400" b="1" dirty="0" smtClean="0">
                <a:latin typeface="楷体_GB2312" pitchFamily="49" charset="-122"/>
                <a:ea typeface="楷体_GB2312" pitchFamily="49" charset="-122"/>
              </a:rPr>
              <a:t>涂有药皮的熔化电极，由</a:t>
            </a:r>
            <a:r>
              <a:rPr lang="zh-CN" altLang="en-US" sz="2400" b="1" dirty="0" smtClean="0">
                <a:solidFill>
                  <a:srgbClr val="FF0000"/>
                </a:solidFill>
                <a:latin typeface="楷体_GB2312" pitchFamily="49" charset="-122"/>
                <a:ea typeface="楷体_GB2312" pitchFamily="49" charset="-122"/>
              </a:rPr>
              <a:t>药皮和焊芯</a:t>
            </a:r>
            <a:r>
              <a:rPr lang="zh-CN" altLang="en-US" sz="2400" b="1" dirty="0" smtClean="0">
                <a:latin typeface="楷体_GB2312" pitchFamily="49" charset="-122"/>
                <a:ea typeface="楷体_GB2312" pitchFamily="49" charset="-122"/>
              </a:rPr>
              <a:t>两部分组成。</a:t>
            </a:r>
            <a:endParaRPr lang="en-US" altLang="zh-CN" sz="2400" b="1" dirty="0" smtClean="0">
              <a:latin typeface="楷体_GB2312" pitchFamily="49" charset="-122"/>
              <a:ea typeface="楷体_GB2312" pitchFamily="49" charset="-122"/>
            </a:endParaRPr>
          </a:p>
          <a:p>
            <a:pPr marL="457200" lvl="1" indent="0" eaLnBrk="1" hangingPunct="1">
              <a:buFontTx/>
              <a:buNone/>
              <a:defRPr/>
            </a:pPr>
            <a:r>
              <a:rPr lang="en-US" altLang="zh-CN" sz="2400" b="1" dirty="0" smtClean="0">
                <a:solidFill>
                  <a:srgbClr val="C00000"/>
                </a:solidFill>
                <a:latin typeface="楷体_GB2312" pitchFamily="49" charset="-122"/>
                <a:ea typeface="楷体_GB2312" pitchFamily="49" charset="-122"/>
              </a:rPr>
              <a:t>1</a:t>
            </a:r>
            <a:r>
              <a:rPr lang="zh-CN" altLang="en-US" sz="2400" b="1" dirty="0" smtClean="0">
                <a:solidFill>
                  <a:srgbClr val="C00000"/>
                </a:solidFill>
                <a:latin typeface="楷体_GB2312" pitchFamily="49" charset="-122"/>
                <a:ea typeface="楷体_GB2312" pitchFamily="49" charset="-122"/>
              </a:rPr>
              <a:t>、焊芯 </a:t>
            </a:r>
            <a:r>
              <a:rPr lang="zh-CN" altLang="en-US" sz="2400" b="1" dirty="0" smtClean="0">
                <a:latin typeface="楷体_GB2312" pitchFamily="49" charset="-122"/>
                <a:ea typeface="楷体_GB2312" pitchFamily="49" charset="-122"/>
              </a:rPr>
              <a:t>：在焊接过程中既是</a:t>
            </a:r>
            <a:r>
              <a:rPr lang="zh-CN" altLang="en-US" sz="2400" b="1" dirty="0" smtClean="0">
                <a:solidFill>
                  <a:srgbClr val="0000CC"/>
                </a:solidFill>
                <a:latin typeface="楷体_GB2312" pitchFamily="49" charset="-122"/>
                <a:ea typeface="楷体_GB2312" pitchFamily="49" charset="-122"/>
              </a:rPr>
              <a:t>导电的电极，同时本身又熔化作为填充金属，</a:t>
            </a:r>
            <a:r>
              <a:rPr lang="zh-CN" altLang="en-US" sz="2400" b="1" dirty="0" smtClean="0">
                <a:latin typeface="楷体_GB2312" pitchFamily="49" charset="-122"/>
                <a:ea typeface="楷体_GB2312" pitchFamily="49" charset="-122"/>
              </a:rPr>
              <a:t>与熔化的母材共同形成焊缝金属。</a:t>
            </a:r>
            <a:endParaRPr lang="en-US" altLang="zh-CN" sz="2400" b="1" dirty="0" smtClean="0">
              <a:latin typeface="楷体_GB2312" pitchFamily="49" charset="-122"/>
              <a:ea typeface="楷体_GB2312" pitchFamily="49" charset="-122"/>
            </a:endParaRPr>
          </a:p>
          <a:p>
            <a:pPr marL="457200" lvl="1" indent="0" eaLnBrk="1" hangingPunct="1">
              <a:buFontTx/>
              <a:buNone/>
              <a:defRPr/>
            </a:pPr>
            <a:r>
              <a:rPr lang="en-US" altLang="zh-CN" sz="2400" b="1" dirty="0" smtClean="0">
                <a:solidFill>
                  <a:srgbClr val="C00000"/>
                </a:solidFill>
                <a:latin typeface="楷体_GB2312" pitchFamily="49" charset="-122"/>
                <a:ea typeface="楷体_GB2312" pitchFamily="49" charset="-122"/>
              </a:rPr>
              <a:t>2</a:t>
            </a:r>
            <a:r>
              <a:rPr lang="zh-CN" altLang="en-US" sz="2400" b="1" dirty="0" smtClean="0">
                <a:solidFill>
                  <a:srgbClr val="C00000"/>
                </a:solidFill>
                <a:latin typeface="楷体_GB2312" pitchFamily="49" charset="-122"/>
                <a:ea typeface="楷体_GB2312" pitchFamily="49" charset="-122"/>
              </a:rPr>
              <a:t>、药皮</a:t>
            </a:r>
            <a:r>
              <a:rPr lang="zh-CN" altLang="en-US" sz="2400" b="1" dirty="0" smtClean="0">
                <a:latin typeface="楷体_GB2312" pitchFamily="49" charset="-122"/>
                <a:ea typeface="楷体_GB2312" pitchFamily="49" charset="-122"/>
              </a:rPr>
              <a:t>：压涂在焊芯表面的涂料层，主要作用是提高电弧燃烧的稳定性；在焊接过程中造气造渣，</a:t>
            </a:r>
            <a:r>
              <a:rPr lang="zh-CN" altLang="en-US" sz="2400" b="1" dirty="0" smtClean="0">
                <a:solidFill>
                  <a:srgbClr val="0000CC"/>
                </a:solidFill>
                <a:latin typeface="楷体_GB2312" pitchFamily="49" charset="-122"/>
                <a:ea typeface="楷体_GB2312" pitchFamily="49" charset="-122"/>
              </a:rPr>
              <a:t>防止空气对熔化金属的作用；对熔池脱氧并加入合金，保证焊缝金属的化学成分和力学性能。</a:t>
            </a:r>
          </a:p>
        </p:txBody>
      </p:sp>
      <p:sp>
        <p:nvSpPr>
          <p:cNvPr id="38915" name="Rectangle 11"/>
          <p:cNvSpPr>
            <a:spLocks noChangeArrowheads="1"/>
          </p:cNvSpPr>
          <p:nvPr/>
        </p:nvSpPr>
        <p:spPr bwMode="auto">
          <a:xfrm>
            <a:off x="2481263" y="333375"/>
            <a:ext cx="64087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2"/>
                </a:solidFill>
                <a:ea typeface="楷体_GB2312" pitchFamily="49" charset="-122"/>
              </a:rPr>
              <a:t>第四节   焊条电弧焊</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5"/>
          <p:cNvPicPr>
            <a:picLocks noChangeAspect="1"/>
          </p:cNvPicPr>
          <p:nvPr/>
        </p:nvPicPr>
        <p:blipFill>
          <a:blip r:embed="rId2" cstate="print">
            <a:extLst>
              <a:ext uri="{28A0092B-C50C-407E-A947-70E740481C1C}">
                <a14:useLocalDpi xmlns:a14="http://schemas.microsoft.com/office/drawing/2010/main" val="0"/>
              </a:ext>
            </a:extLst>
          </a:blip>
          <a:srcRect b="8669"/>
          <a:stretch>
            <a:fillRect/>
          </a:stretch>
        </p:blipFill>
        <p:spPr bwMode="auto">
          <a:xfrm>
            <a:off x="1187450" y="1557338"/>
            <a:ext cx="7345363"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14625" y="1125538"/>
            <a:ext cx="3287713" cy="338137"/>
          </a:xfrm>
          <a:prstGeom prst="rect">
            <a:avLst/>
          </a:prstGeom>
        </p:spPr>
        <p:txBody>
          <a:bodyPr wrap="none">
            <a:spAutoFit/>
          </a:bodyPr>
          <a:lstStyle/>
          <a:p>
            <a:pPr>
              <a:defRPr/>
            </a:pPr>
            <a:r>
              <a:rPr lang="zh-CN" altLang="en-US" sz="1600" b="1" kern="100" dirty="0">
                <a:solidFill>
                  <a:srgbClr val="006699"/>
                </a:solidFill>
                <a:latin typeface="黑体" panose="02010609060101010101" pitchFamily="49" charset="-122"/>
                <a:ea typeface="黑体" panose="02010609060101010101" pitchFamily="49" charset="-122"/>
                <a:cs typeface="Times New Roman" panose="02020603050405020304" pitchFamily="18" charset="0"/>
              </a:rPr>
              <a:t>常用结构钢</a:t>
            </a:r>
            <a:r>
              <a:rPr lang="zh-CN" altLang="zh-CN" sz="1600" b="1" kern="100" dirty="0">
                <a:solidFill>
                  <a:srgbClr val="006699"/>
                </a:solidFill>
                <a:latin typeface="黑体" panose="02010609060101010101" pitchFamily="49" charset="-122"/>
                <a:ea typeface="黑体" panose="02010609060101010101" pitchFamily="49" charset="-122"/>
                <a:cs typeface="Times New Roman" panose="02020603050405020304" pitchFamily="18" charset="0"/>
              </a:rPr>
              <a:t>焊</a:t>
            </a:r>
            <a:r>
              <a:rPr lang="zh-CN" altLang="en-US" sz="1600" b="1" kern="100" dirty="0">
                <a:solidFill>
                  <a:srgbClr val="006699"/>
                </a:solidFill>
                <a:latin typeface="黑体" panose="02010609060101010101" pitchFamily="49" charset="-122"/>
                <a:ea typeface="黑体" panose="02010609060101010101" pitchFamily="49" charset="-122"/>
                <a:cs typeface="Times New Roman" panose="02020603050405020304" pitchFamily="18" charset="0"/>
              </a:rPr>
              <a:t>条焊芯</a:t>
            </a:r>
            <a:r>
              <a:rPr lang="zh-CN" altLang="zh-CN" sz="1600" b="1" kern="100" dirty="0">
                <a:solidFill>
                  <a:srgbClr val="006699"/>
                </a:solidFill>
                <a:latin typeface="黑体" panose="02010609060101010101" pitchFamily="49" charset="-122"/>
                <a:ea typeface="黑体" panose="02010609060101010101" pitchFamily="49" charset="-122"/>
                <a:cs typeface="Times New Roman" panose="02020603050405020304" pitchFamily="18" charset="0"/>
              </a:rPr>
              <a:t>的牌号和成分</a:t>
            </a:r>
            <a:endParaRPr lang="zh-CN" altLang="en-US" sz="1600" dirty="0">
              <a:solidFill>
                <a:srgbClr val="006699"/>
              </a:solidFill>
              <a:latin typeface="黑体" panose="02010609060101010101" pitchFamily="49" charset="-122"/>
              <a:ea typeface="黑体" panose="02010609060101010101" pitchFamily="49" charset="-122"/>
            </a:endParaRPr>
          </a:p>
        </p:txBody>
      </p:sp>
      <p:pic>
        <p:nvPicPr>
          <p:cNvPr id="40964"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313" y="3624263"/>
            <a:ext cx="7934325" cy="31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908175" y="3160713"/>
            <a:ext cx="5453063" cy="369887"/>
          </a:xfrm>
          <a:prstGeom prst="rect">
            <a:avLst/>
          </a:prstGeom>
        </p:spPr>
        <p:txBody>
          <a:bodyPr>
            <a:spAutoFit/>
          </a:bodyPr>
          <a:lstStyle/>
          <a:p>
            <a:pPr algn="ctr">
              <a:defRPr/>
            </a:pPr>
            <a:r>
              <a:rPr lang="zh-CN" altLang="zh-CN" b="1" kern="100" dirty="0">
                <a:solidFill>
                  <a:srgbClr val="006699"/>
                </a:solidFill>
                <a:latin typeface="黑体" panose="02010609060101010101" pitchFamily="49" charset="-122"/>
                <a:ea typeface="黑体" panose="02010609060101010101" pitchFamily="49" charset="-122"/>
                <a:cs typeface="Times New Roman" panose="02020603050405020304" pitchFamily="18" charset="0"/>
              </a:rPr>
              <a:t>焊条药皮原料的种类名称及其作用</a:t>
            </a:r>
            <a:endParaRPr lang="zh-CN" altLang="en-US" dirty="0">
              <a:solidFill>
                <a:srgbClr val="006699"/>
              </a:solidFill>
              <a:latin typeface="黑体" panose="02010609060101010101" pitchFamily="49" charset="-122"/>
              <a:ea typeface="黑体" panose="02010609060101010101" pitchFamily="49" charset="-122"/>
            </a:endParaRPr>
          </a:p>
        </p:txBody>
      </p:sp>
      <p:sp>
        <p:nvSpPr>
          <p:cNvPr id="40966" name="Rectangle 11"/>
          <p:cNvSpPr>
            <a:spLocks noChangeArrowheads="1"/>
          </p:cNvSpPr>
          <p:nvPr/>
        </p:nvSpPr>
        <p:spPr bwMode="auto">
          <a:xfrm>
            <a:off x="2481263" y="333375"/>
            <a:ext cx="64087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2"/>
                </a:solidFill>
                <a:ea typeface="楷体_GB2312" pitchFamily="49" charset="-122"/>
              </a:rPr>
              <a:t>第四节   焊条电弧焊</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573661" y="1376362"/>
            <a:ext cx="8153400" cy="3492500"/>
          </a:xfrm>
        </p:spPr>
        <p:txBody>
          <a:bodyPr/>
          <a:lstStyle/>
          <a:p>
            <a:pPr>
              <a:lnSpc>
                <a:spcPct val="150000"/>
              </a:lnSpc>
              <a:spcBef>
                <a:spcPct val="0"/>
              </a:spcBef>
              <a:defRPr/>
            </a:pPr>
            <a:r>
              <a:rPr lang="zh-CN" altLang="en-US" sz="2400" b="1" dirty="0" smtClean="0">
                <a:solidFill>
                  <a:srgbClr val="006600"/>
                </a:solidFill>
                <a:latin typeface="宋体" panose="02010600030101010101" pitchFamily="2" charset="-122"/>
              </a:rPr>
              <a:t>焊接定义：</a:t>
            </a:r>
            <a:r>
              <a:rPr lang="zh-CN" altLang="en-US" sz="2400" b="1" dirty="0" smtClean="0">
                <a:latin typeface="宋体" panose="02010600030101010101" pitchFamily="2" charset="-122"/>
              </a:rPr>
              <a:t>通过加热或加压（或连着并用），使工件产生原子间结合的一种连接方法。</a:t>
            </a:r>
          </a:p>
          <a:p>
            <a:pPr eaLnBrk="1" hangingPunct="1">
              <a:lnSpc>
                <a:spcPct val="80000"/>
              </a:lnSpc>
              <a:buFontTx/>
              <a:buNone/>
              <a:defRPr/>
            </a:pPr>
            <a:endParaRPr lang="zh-CN" altLang="en-US" sz="2400" b="1" dirty="0" smtClean="0">
              <a:latin typeface="宋体" panose="02010600030101010101" pitchFamily="2" charset="-122"/>
            </a:endParaRPr>
          </a:p>
          <a:p>
            <a:pPr eaLnBrk="1" hangingPunct="1">
              <a:lnSpc>
                <a:spcPct val="80000"/>
              </a:lnSpc>
              <a:defRPr/>
            </a:pPr>
            <a:r>
              <a:rPr lang="zh-CN" altLang="en-US" sz="2400" b="1" dirty="0" smtClean="0">
                <a:solidFill>
                  <a:srgbClr val="008000"/>
                </a:solidFill>
                <a:latin typeface="宋体" panose="02010600030101010101" pitchFamily="2" charset="-122"/>
              </a:rPr>
              <a:t>特点</a:t>
            </a:r>
            <a:r>
              <a:rPr lang="zh-CN" altLang="en-US" sz="2400" b="1" dirty="0" smtClean="0">
                <a:latin typeface="宋体" panose="02010600030101010101" pitchFamily="2" charset="-122"/>
              </a:rPr>
              <a:t>：坯料阶段：化大为小             拼小成大</a:t>
            </a:r>
            <a:endParaRPr lang="zh-CN" altLang="en-US" sz="2400" b="1" dirty="0" smtClean="0">
              <a:solidFill>
                <a:srgbClr val="FF0000"/>
              </a:solidFill>
              <a:latin typeface="宋体" panose="02010600030101010101" pitchFamily="2" charset="-122"/>
            </a:endParaRPr>
          </a:p>
          <a:p>
            <a:pPr eaLnBrk="1" hangingPunct="1">
              <a:lnSpc>
                <a:spcPct val="80000"/>
              </a:lnSpc>
              <a:buFontTx/>
              <a:buNone/>
              <a:defRPr/>
            </a:pPr>
            <a:r>
              <a:rPr lang="zh-CN" altLang="en-US" sz="2400" b="1" dirty="0" smtClean="0">
                <a:latin typeface="宋体" panose="02010600030101010101" pitchFamily="2" charset="-122"/>
              </a:rPr>
              <a:t>                  化复杂为简单         拼简单成复杂</a:t>
            </a:r>
          </a:p>
          <a:p>
            <a:pPr eaLnBrk="1" hangingPunct="1">
              <a:lnSpc>
                <a:spcPct val="80000"/>
              </a:lnSpc>
              <a:buFont typeface="Arial" panose="020B0604020202020204" pitchFamily="34" charset="0"/>
              <a:buChar char="•"/>
              <a:defRPr/>
            </a:pPr>
            <a:r>
              <a:rPr lang="zh-CN" altLang="en-US" sz="2400" b="1" dirty="0" smtClean="0">
                <a:solidFill>
                  <a:srgbClr val="008000"/>
                </a:solidFill>
                <a:latin typeface="宋体" panose="02010600030101010101" pitchFamily="2" charset="-122"/>
              </a:rPr>
              <a:t>内容</a:t>
            </a:r>
            <a:r>
              <a:rPr lang="zh-CN" altLang="en-US" sz="2400" b="1" dirty="0" smtClean="0">
                <a:latin typeface="宋体" panose="02010600030101010101" pitchFamily="2" charset="-122"/>
              </a:rPr>
              <a:t>：</a:t>
            </a:r>
            <a:endParaRPr lang="en-US" altLang="zh-CN" sz="2400" b="1" dirty="0" smtClean="0">
              <a:latin typeface="宋体" panose="02010600030101010101" pitchFamily="2" charset="-122"/>
            </a:endParaRPr>
          </a:p>
          <a:p>
            <a:pPr marL="0" indent="0" eaLnBrk="1" hangingPunct="1">
              <a:lnSpc>
                <a:spcPct val="80000"/>
              </a:lnSpc>
              <a:buFontTx/>
              <a:buNone/>
              <a:defRPr/>
            </a:pPr>
            <a:r>
              <a:rPr lang="en-US" altLang="zh-CN" sz="2400" b="1" dirty="0">
                <a:latin typeface="宋体" panose="02010600030101010101" pitchFamily="2" charset="-122"/>
              </a:rPr>
              <a:t> </a:t>
            </a:r>
            <a:r>
              <a:rPr lang="en-US" altLang="zh-CN" sz="2400" b="1" dirty="0" smtClean="0">
                <a:latin typeface="宋体" panose="02010600030101010101" pitchFamily="2" charset="-122"/>
              </a:rPr>
              <a:t>  </a:t>
            </a:r>
            <a:r>
              <a:rPr lang="zh-CN" altLang="en-US" sz="2400" b="1" dirty="0" smtClean="0">
                <a:latin typeface="宋体" panose="02010600030101010101" pitchFamily="2" charset="-122"/>
              </a:rPr>
              <a:t>电弧焊；其它常用焊接方法；常用金属材料的焊接；焊接结构设计</a:t>
            </a:r>
          </a:p>
        </p:txBody>
      </p:sp>
      <p:sp>
        <p:nvSpPr>
          <p:cNvPr id="6148" name="AutoShape 4"/>
          <p:cNvSpPr>
            <a:spLocks/>
          </p:cNvSpPr>
          <p:nvPr/>
        </p:nvSpPr>
        <p:spPr bwMode="auto">
          <a:xfrm>
            <a:off x="5076825" y="2816225"/>
            <a:ext cx="142875" cy="612775"/>
          </a:xfrm>
          <a:prstGeom prst="rightBrace">
            <a:avLst>
              <a:gd name="adj1" fmla="val 35741"/>
              <a:gd name="adj2" fmla="val 50000"/>
            </a:avLst>
          </a:prstGeom>
          <a:noFill/>
          <a:ln w="9525">
            <a:solidFill>
              <a:srgbClr val="FFFF99"/>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149" name="AutoShape 6"/>
          <p:cNvSpPr>
            <a:spLocks/>
          </p:cNvSpPr>
          <p:nvPr/>
        </p:nvSpPr>
        <p:spPr bwMode="auto">
          <a:xfrm rot="10800000">
            <a:off x="7620000" y="2816225"/>
            <a:ext cx="142875" cy="612775"/>
          </a:xfrm>
          <a:prstGeom prst="rightBrace">
            <a:avLst>
              <a:gd name="adj1" fmla="val 35741"/>
              <a:gd name="adj2" fmla="val 50000"/>
            </a:avLst>
          </a:prstGeom>
          <a:noFill/>
          <a:ln w="9525">
            <a:solidFill>
              <a:srgbClr val="FFFF99"/>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150" name="AutoShape 7"/>
          <p:cNvSpPr>
            <a:spLocks/>
          </p:cNvSpPr>
          <p:nvPr/>
        </p:nvSpPr>
        <p:spPr bwMode="auto">
          <a:xfrm>
            <a:off x="5220072" y="2924944"/>
            <a:ext cx="142875" cy="612775"/>
          </a:xfrm>
          <a:prstGeom prst="rightBrace">
            <a:avLst>
              <a:gd name="adj1" fmla="val 3574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 </a:t>
            </a:r>
          </a:p>
        </p:txBody>
      </p:sp>
      <p:sp>
        <p:nvSpPr>
          <p:cNvPr id="6151" name="AutoShape 8"/>
          <p:cNvSpPr>
            <a:spLocks/>
          </p:cNvSpPr>
          <p:nvPr/>
        </p:nvSpPr>
        <p:spPr bwMode="auto">
          <a:xfrm rot="10800000">
            <a:off x="6445349" y="2960241"/>
            <a:ext cx="142875" cy="612775"/>
          </a:xfrm>
          <a:prstGeom prst="rightBrace">
            <a:avLst>
              <a:gd name="adj1" fmla="val 3574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152" name="AutoShape 9"/>
          <p:cNvSpPr>
            <a:spLocks noChangeArrowheads="1"/>
          </p:cNvSpPr>
          <p:nvPr/>
        </p:nvSpPr>
        <p:spPr bwMode="auto">
          <a:xfrm>
            <a:off x="6083300" y="3140968"/>
            <a:ext cx="288925" cy="71438"/>
          </a:xfrm>
          <a:prstGeom prst="rightArrow">
            <a:avLst>
              <a:gd name="adj1" fmla="val 50000"/>
              <a:gd name="adj2" fmla="val 10111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153" name="Rectangle 10"/>
          <p:cNvSpPr>
            <a:spLocks noChangeArrowheads="1"/>
          </p:cNvSpPr>
          <p:nvPr/>
        </p:nvSpPr>
        <p:spPr bwMode="auto">
          <a:xfrm>
            <a:off x="5329238" y="2708920"/>
            <a:ext cx="827087"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FF0000"/>
                </a:solidFill>
                <a:ea typeface="楷体_GB2312" pitchFamily="49" charset="-122"/>
              </a:rPr>
              <a:t>焊接阶段</a:t>
            </a:r>
          </a:p>
        </p:txBody>
      </p:sp>
      <p:sp>
        <p:nvSpPr>
          <p:cNvPr id="6154" name="文本框 4"/>
          <p:cNvSpPr txBox="1">
            <a:spLocks noChangeArrowheads="1"/>
          </p:cNvSpPr>
          <p:nvPr/>
        </p:nvSpPr>
        <p:spPr bwMode="auto">
          <a:xfrm>
            <a:off x="541584" y="4823620"/>
            <a:ext cx="818547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pPr>
            <a:r>
              <a:rPr lang="zh-CN" altLang="en-US" sz="2400" b="1" dirty="0">
                <a:solidFill>
                  <a:srgbClr val="006600"/>
                </a:solidFill>
                <a:latin typeface="宋体" panose="02010600030101010101" pitchFamily="2" charset="-122"/>
              </a:rPr>
              <a:t>焊接的</a:t>
            </a:r>
            <a:r>
              <a:rPr lang="zh-CN" altLang="en-US" sz="2400" b="1" dirty="0" smtClean="0">
                <a:solidFill>
                  <a:srgbClr val="006600"/>
                </a:solidFill>
                <a:latin typeface="宋体" panose="02010600030101010101" pitchFamily="2" charset="-122"/>
              </a:rPr>
              <a:t>应用</a:t>
            </a:r>
            <a:endParaRPr lang="en-US" altLang="zh-CN" sz="2400" b="1" dirty="0">
              <a:solidFill>
                <a:srgbClr val="006600"/>
              </a:solidFill>
              <a:latin typeface="宋体" panose="02010600030101010101" pitchFamily="2" charset="-122"/>
            </a:endParaRPr>
          </a:p>
          <a:p>
            <a:pPr>
              <a:lnSpc>
                <a:spcPct val="150000"/>
              </a:lnSpc>
              <a:spcBef>
                <a:spcPct val="0"/>
              </a:spcBef>
              <a:buFontTx/>
              <a:buNone/>
            </a:pPr>
            <a:r>
              <a:rPr lang="en-US" altLang="zh-CN" sz="2000" b="1" dirty="0">
                <a:solidFill>
                  <a:srgbClr val="006600"/>
                </a:solidFill>
                <a:latin typeface="宋体" panose="02010600030101010101" pitchFamily="2" charset="-122"/>
              </a:rPr>
              <a:t>   </a:t>
            </a:r>
            <a:r>
              <a:rPr lang="zh-CN" altLang="en-US" sz="2000" b="1" dirty="0" smtClean="0">
                <a:latin typeface="宋体" panose="02010600030101010101" pitchFamily="2" charset="-122"/>
              </a:rPr>
              <a:t>大型结构件或复杂机器部件的制造：舰船</a:t>
            </a:r>
            <a:r>
              <a:rPr lang="zh-CN" altLang="en-US" sz="2000" b="1" dirty="0">
                <a:latin typeface="宋体" panose="02010600030101010101" pitchFamily="2" charset="-122"/>
              </a:rPr>
              <a:t>壳体，建筑构架，压力容器，航天飞行器，飞机，电器，各种车辆，工程</a:t>
            </a:r>
            <a:r>
              <a:rPr lang="zh-CN" altLang="en-US" sz="2000" b="1" dirty="0" smtClean="0">
                <a:latin typeface="宋体" panose="02010600030101010101" pitchFamily="2" charset="-122"/>
              </a:rPr>
              <a:t>机械。</a:t>
            </a:r>
            <a:endParaRPr lang="zh-CN" altLang="en-US" sz="2000" b="1" dirty="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p:cNvSpPr>
            <a:spLocks noChangeArrowheads="1"/>
          </p:cNvSpPr>
          <p:nvPr/>
        </p:nvSpPr>
        <p:spPr bwMode="auto">
          <a:xfrm>
            <a:off x="2481263" y="333375"/>
            <a:ext cx="64087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2"/>
                </a:solidFill>
                <a:ea typeface="楷体_GB2312" pitchFamily="49" charset="-122"/>
              </a:rPr>
              <a:t>第四节   焊条电弧焊</a:t>
            </a:r>
          </a:p>
        </p:txBody>
      </p:sp>
      <p:sp>
        <p:nvSpPr>
          <p:cNvPr id="5" name="Rectangle 3"/>
          <p:cNvSpPr txBox="1">
            <a:spLocks noChangeArrowheads="1"/>
          </p:cNvSpPr>
          <p:nvPr/>
        </p:nvSpPr>
        <p:spPr bwMode="auto">
          <a:xfrm>
            <a:off x="107950" y="1357313"/>
            <a:ext cx="8640763" cy="547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defRPr/>
            </a:pPr>
            <a:r>
              <a:rPr lang="en-US" altLang="zh-CN" sz="2000" b="1" dirty="0" smtClean="0">
                <a:solidFill>
                  <a:srgbClr val="C00000"/>
                </a:solidFill>
                <a:latin typeface="楷体_GB2312" pitchFamily="49" charset="-122"/>
                <a:ea typeface="楷体_GB2312" pitchFamily="49" charset="-122"/>
              </a:rPr>
              <a:t>3</a:t>
            </a:r>
            <a:r>
              <a:rPr lang="zh-CN" altLang="en-US" sz="2000" b="1" dirty="0" smtClean="0">
                <a:solidFill>
                  <a:srgbClr val="C00000"/>
                </a:solidFill>
                <a:latin typeface="楷体_GB2312" pitchFamily="49" charset="-122"/>
                <a:ea typeface="楷体_GB2312" pitchFamily="49" charset="-122"/>
              </a:rPr>
              <a:t>、焊条的分类及型号</a:t>
            </a:r>
            <a:endParaRPr lang="en-US" altLang="zh-CN" sz="2000" b="1" dirty="0" smtClean="0">
              <a:solidFill>
                <a:srgbClr val="C00000"/>
              </a:solidFill>
              <a:latin typeface="楷体_GB2312" pitchFamily="49" charset="-122"/>
              <a:ea typeface="楷体_GB2312" pitchFamily="49" charset="-122"/>
            </a:endParaRPr>
          </a:p>
          <a:p>
            <a:pPr marL="0" indent="0">
              <a:lnSpc>
                <a:spcPct val="90000"/>
              </a:lnSpc>
              <a:buFontTx/>
              <a:buNone/>
              <a:defRPr/>
            </a:pPr>
            <a:r>
              <a:rPr lang="en-US" altLang="zh-CN" sz="2000" b="1" dirty="0">
                <a:solidFill>
                  <a:srgbClr val="CC3300"/>
                </a:solidFill>
                <a:latin typeface="楷体_GB2312" pitchFamily="49" charset="-122"/>
                <a:ea typeface="楷体_GB2312" pitchFamily="49" charset="-122"/>
              </a:rPr>
              <a:t> </a:t>
            </a:r>
            <a:r>
              <a:rPr lang="en-US" altLang="zh-CN" sz="2000" b="1" dirty="0" smtClean="0">
                <a:solidFill>
                  <a:srgbClr val="CC3300"/>
                </a:solidFill>
                <a:latin typeface="楷体_GB2312" pitchFamily="49" charset="-122"/>
                <a:ea typeface="楷体_GB2312" pitchFamily="49" charset="-122"/>
              </a:rPr>
              <a:t> </a:t>
            </a:r>
            <a:r>
              <a:rPr lang="zh-CN" altLang="en-US" sz="2000" b="1" dirty="0" smtClean="0">
                <a:solidFill>
                  <a:srgbClr val="CC3300"/>
                </a:solidFill>
                <a:latin typeface="宋体" panose="02010600030101010101" pitchFamily="2" charset="-122"/>
              </a:rPr>
              <a:t>按熔渣的化学性质分：</a:t>
            </a:r>
            <a:r>
              <a:rPr lang="zh-CN" altLang="en-US" sz="2000" b="1" dirty="0" smtClean="0">
                <a:latin typeface="宋体" panose="02010600030101010101" pitchFamily="2" charset="-122"/>
              </a:rPr>
              <a:t>    </a:t>
            </a:r>
          </a:p>
          <a:p>
            <a:pPr marL="457200" lvl="1" indent="0">
              <a:lnSpc>
                <a:spcPct val="90000"/>
              </a:lnSpc>
              <a:buFontTx/>
              <a:buNone/>
              <a:defRPr/>
            </a:pPr>
            <a:r>
              <a:rPr lang="zh-CN" altLang="en-US" sz="2000" b="1" dirty="0" smtClean="0">
                <a:solidFill>
                  <a:srgbClr val="008000"/>
                </a:solidFill>
                <a:latin typeface="宋体" panose="02010600030101010101" pitchFamily="2" charset="-122"/>
              </a:rPr>
              <a:t> 酸性焊条（药皮熔渣中酸性氧化物比较多：</a:t>
            </a:r>
            <a:r>
              <a:rPr lang="en-US" altLang="zh-CN" sz="2000" b="1" dirty="0" smtClean="0">
                <a:solidFill>
                  <a:srgbClr val="008000"/>
                </a:solidFill>
                <a:latin typeface="宋体" panose="02010600030101010101" pitchFamily="2" charset="-122"/>
              </a:rPr>
              <a:t>SiO</a:t>
            </a:r>
            <a:r>
              <a:rPr lang="en-US" altLang="zh-CN" sz="1200" b="1" dirty="0" smtClean="0">
                <a:solidFill>
                  <a:srgbClr val="008000"/>
                </a:solidFill>
                <a:latin typeface="宋体" panose="02010600030101010101" pitchFamily="2" charset="-122"/>
              </a:rPr>
              <a:t>2</a:t>
            </a:r>
            <a:r>
              <a:rPr lang="en-US" altLang="zh-CN" sz="2000" b="1" dirty="0" smtClean="0">
                <a:solidFill>
                  <a:srgbClr val="008000"/>
                </a:solidFill>
                <a:latin typeface="宋体" panose="02010600030101010101" pitchFamily="2" charset="-122"/>
              </a:rPr>
              <a:t>,TiO</a:t>
            </a:r>
            <a:r>
              <a:rPr lang="en-US" altLang="zh-CN" sz="1200" b="1" dirty="0" smtClean="0">
                <a:solidFill>
                  <a:srgbClr val="008000"/>
                </a:solidFill>
                <a:latin typeface="宋体" panose="02010600030101010101" pitchFamily="2" charset="-122"/>
              </a:rPr>
              <a:t>2</a:t>
            </a:r>
            <a:r>
              <a:rPr lang="en-US" altLang="zh-CN" sz="2000" b="1" dirty="0" smtClean="0">
                <a:solidFill>
                  <a:srgbClr val="008000"/>
                </a:solidFill>
                <a:latin typeface="宋体" panose="02010600030101010101" pitchFamily="2" charset="-122"/>
              </a:rPr>
              <a:t>,Fe</a:t>
            </a:r>
            <a:r>
              <a:rPr lang="en-US" altLang="zh-CN" sz="1200" b="1" dirty="0" smtClean="0">
                <a:solidFill>
                  <a:srgbClr val="008000"/>
                </a:solidFill>
                <a:latin typeface="宋体" panose="02010600030101010101" pitchFamily="2" charset="-122"/>
              </a:rPr>
              <a:t>2</a:t>
            </a:r>
            <a:r>
              <a:rPr lang="en-US" altLang="zh-CN" sz="2000" b="1" dirty="0" smtClean="0">
                <a:solidFill>
                  <a:srgbClr val="008000"/>
                </a:solidFill>
                <a:latin typeface="宋体" panose="02010600030101010101" pitchFamily="2" charset="-122"/>
              </a:rPr>
              <a:t>O</a:t>
            </a:r>
            <a:r>
              <a:rPr lang="en-US" altLang="zh-CN" sz="1200" b="1" dirty="0" smtClean="0">
                <a:solidFill>
                  <a:srgbClr val="008000"/>
                </a:solidFill>
                <a:latin typeface="宋体" panose="02010600030101010101" pitchFamily="2" charset="-122"/>
              </a:rPr>
              <a:t>3</a:t>
            </a:r>
            <a:r>
              <a:rPr lang="zh-CN" altLang="en-US" sz="2000" b="1" dirty="0" smtClean="0">
                <a:solidFill>
                  <a:srgbClr val="008000"/>
                </a:solidFill>
                <a:latin typeface="宋体" panose="02010600030101010101" pitchFamily="2" charset="-122"/>
              </a:rPr>
              <a:t>）</a:t>
            </a:r>
            <a:r>
              <a:rPr lang="zh-CN" altLang="en-US" sz="2000" b="1" dirty="0" smtClean="0">
                <a:latin typeface="宋体" panose="02010600030101010101" pitchFamily="2" charset="-122"/>
              </a:rPr>
              <a:t>    </a:t>
            </a:r>
          </a:p>
          <a:p>
            <a:pPr lvl="3">
              <a:lnSpc>
                <a:spcPct val="90000"/>
              </a:lnSpc>
              <a:defRPr/>
            </a:pPr>
            <a:r>
              <a:rPr lang="zh-CN" altLang="en-US" b="1" dirty="0" smtClean="0">
                <a:latin typeface="宋体" panose="02010600030101010101" pitchFamily="2" charset="-122"/>
              </a:rPr>
              <a:t>优点：焊渣呈玻璃状，易脱渣；</a:t>
            </a:r>
            <a:r>
              <a:rPr lang="zh-CN" altLang="en-US" b="1" dirty="0" smtClean="0">
                <a:solidFill>
                  <a:srgbClr val="FF0000"/>
                </a:solidFill>
                <a:latin typeface="宋体" panose="02010600030101010101" pitchFamily="2" charset="-122"/>
              </a:rPr>
              <a:t>工艺性能较好</a:t>
            </a:r>
            <a:r>
              <a:rPr lang="zh-CN" altLang="en-US" b="1" dirty="0" smtClean="0">
                <a:latin typeface="宋体" panose="02010600030101010101" pitchFamily="2" charset="-122"/>
              </a:rPr>
              <a:t>，电弧稳定。</a:t>
            </a:r>
          </a:p>
          <a:p>
            <a:pPr lvl="3">
              <a:lnSpc>
                <a:spcPct val="90000"/>
              </a:lnSpc>
              <a:defRPr/>
            </a:pPr>
            <a:r>
              <a:rPr lang="zh-CN" altLang="en-US" b="1" dirty="0" smtClean="0">
                <a:latin typeface="宋体" panose="02010600030101010101" pitchFamily="2" charset="-122"/>
              </a:rPr>
              <a:t>缺点：力学性能，尤其是塑性和韧性差，抗裂性低。</a:t>
            </a:r>
          </a:p>
          <a:p>
            <a:pPr lvl="3">
              <a:lnSpc>
                <a:spcPct val="90000"/>
              </a:lnSpc>
              <a:defRPr/>
            </a:pPr>
            <a:r>
              <a:rPr lang="zh-CN" altLang="en-US" b="1" dirty="0" smtClean="0">
                <a:latin typeface="宋体" panose="02010600030101010101" pitchFamily="2" charset="-122"/>
              </a:rPr>
              <a:t>典型型号：</a:t>
            </a:r>
            <a:r>
              <a:rPr lang="en-US" altLang="zh-CN" b="1" dirty="0" smtClean="0">
                <a:latin typeface="宋体" panose="02010600030101010101" pitchFamily="2" charset="-122"/>
              </a:rPr>
              <a:t>E4303</a:t>
            </a:r>
          </a:p>
          <a:p>
            <a:pPr marL="457200" lvl="1" indent="0">
              <a:lnSpc>
                <a:spcPct val="90000"/>
              </a:lnSpc>
              <a:buFontTx/>
              <a:buNone/>
              <a:defRPr/>
            </a:pPr>
            <a:r>
              <a:rPr lang="zh-CN" altLang="en-US" sz="2000" b="1" dirty="0" smtClean="0">
                <a:solidFill>
                  <a:srgbClr val="008000"/>
                </a:solidFill>
                <a:latin typeface="宋体" panose="02010600030101010101" pitchFamily="2" charset="-122"/>
              </a:rPr>
              <a:t> 碱性焊条（药皮熔渣中碱性氧化物比较多</a:t>
            </a:r>
            <a:r>
              <a:rPr lang="en-US" altLang="zh-CN" sz="2000" b="1" dirty="0" smtClean="0">
                <a:solidFill>
                  <a:srgbClr val="008000"/>
                </a:solidFill>
                <a:latin typeface="宋体" panose="02010600030101010101" pitchFamily="2" charset="-122"/>
              </a:rPr>
              <a:t>:CaO,FeO,MnO,Na</a:t>
            </a:r>
            <a:r>
              <a:rPr lang="en-US" altLang="zh-CN" sz="1200" b="1" dirty="0" smtClean="0">
                <a:solidFill>
                  <a:srgbClr val="008000"/>
                </a:solidFill>
                <a:latin typeface="宋体" panose="02010600030101010101" pitchFamily="2" charset="-122"/>
              </a:rPr>
              <a:t>2</a:t>
            </a:r>
            <a:r>
              <a:rPr lang="en-US" altLang="zh-CN" sz="2000" b="1" dirty="0" smtClean="0">
                <a:solidFill>
                  <a:srgbClr val="008000"/>
                </a:solidFill>
                <a:latin typeface="宋体" panose="02010600030101010101" pitchFamily="2" charset="-122"/>
              </a:rPr>
              <a:t>O</a:t>
            </a:r>
            <a:r>
              <a:rPr lang="zh-CN" altLang="en-US" sz="2000" b="1" dirty="0" smtClean="0">
                <a:solidFill>
                  <a:srgbClr val="008000"/>
                </a:solidFill>
                <a:latin typeface="宋体" panose="02010600030101010101" pitchFamily="2" charset="-122"/>
              </a:rPr>
              <a:t>）</a:t>
            </a:r>
          </a:p>
          <a:p>
            <a:pPr lvl="3">
              <a:lnSpc>
                <a:spcPct val="90000"/>
              </a:lnSpc>
              <a:defRPr/>
            </a:pPr>
            <a:r>
              <a:rPr lang="zh-CN" altLang="en-US" b="1" dirty="0" smtClean="0">
                <a:latin typeface="宋体" panose="02010600030101010101" pitchFamily="2" charset="-122"/>
              </a:rPr>
              <a:t>优点：焊</a:t>
            </a:r>
            <a:r>
              <a:rPr lang="zh-CN" altLang="en-US" b="1" dirty="0">
                <a:latin typeface="宋体" panose="02010600030101010101" pitchFamily="2" charset="-122"/>
              </a:rPr>
              <a:t>缝</a:t>
            </a:r>
            <a:r>
              <a:rPr lang="zh-CN" altLang="en-US" b="1" dirty="0" smtClean="0">
                <a:latin typeface="宋体" panose="02010600030101010101" pitchFamily="2" charset="-122"/>
              </a:rPr>
              <a:t>金属</a:t>
            </a:r>
            <a:r>
              <a:rPr lang="zh-CN" altLang="en-US" b="1" dirty="0" smtClean="0">
                <a:solidFill>
                  <a:srgbClr val="FF0000"/>
                </a:solidFill>
                <a:latin typeface="宋体" panose="02010600030101010101" pitchFamily="2" charset="-122"/>
              </a:rPr>
              <a:t>塑性、韧性好，抗裂性强，</a:t>
            </a:r>
            <a:r>
              <a:rPr lang="zh-CN" altLang="en-US" b="1" dirty="0" smtClean="0">
                <a:latin typeface="宋体" panose="02010600030101010101" pitchFamily="2" charset="-122"/>
              </a:rPr>
              <a:t>合金元素损失少</a:t>
            </a:r>
          </a:p>
          <a:p>
            <a:pPr lvl="3">
              <a:lnSpc>
                <a:spcPct val="90000"/>
              </a:lnSpc>
              <a:defRPr/>
            </a:pPr>
            <a:r>
              <a:rPr lang="zh-CN" altLang="en-US" b="1" dirty="0" smtClean="0">
                <a:latin typeface="宋体" panose="02010600030101010101" pitchFamily="2" charset="-122"/>
              </a:rPr>
              <a:t>缺点：对油、锈、污敏感；电弧不稳定；熔渣为结晶状，不易脱渣。</a:t>
            </a:r>
          </a:p>
          <a:p>
            <a:pPr marL="0" indent="0">
              <a:lnSpc>
                <a:spcPct val="90000"/>
              </a:lnSpc>
              <a:buFontTx/>
              <a:buNone/>
              <a:defRPr/>
            </a:pPr>
            <a:r>
              <a:rPr lang="zh-CN" altLang="en-US" sz="2000" b="1" dirty="0">
                <a:solidFill>
                  <a:srgbClr val="CC3300"/>
                </a:solidFill>
                <a:latin typeface="宋体" panose="02010600030101010101" pitchFamily="2" charset="-122"/>
              </a:rPr>
              <a:t> </a:t>
            </a:r>
            <a:r>
              <a:rPr lang="zh-CN" altLang="en-US" sz="2000" b="1" dirty="0" smtClean="0">
                <a:solidFill>
                  <a:srgbClr val="CC3300"/>
                </a:solidFill>
                <a:latin typeface="宋体" panose="02010600030101010101" pitchFamily="2" charset="-122"/>
              </a:rPr>
              <a:t> 按用途分：</a:t>
            </a:r>
            <a:endParaRPr lang="en-US" altLang="zh-CN" sz="2000" b="1" dirty="0" smtClean="0">
              <a:solidFill>
                <a:srgbClr val="CC3300"/>
              </a:solidFill>
              <a:latin typeface="宋体" panose="02010600030101010101" pitchFamily="2" charset="-122"/>
            </a:endParaRPr>
          </a:p>
          <a:p>
            <a:pPr marL="0" indent="0">
              <a:lnSpc>
                <a:spcPct val="90000"/>
              </a:lnSpc>
              <a:buFontTx/>
              <a:buNone/>
              <a:defRPr/>
            </a:pPr>
            <a:r>
              <a:rPr lang="en-US" altLang="zh-CN" sz="2000" b="1" dirty="0">
                <a:solidFill>
                  <a:srgbClr val="CC3300"/>
                </a:solidFill>
                <a:latin typeface="宋体" panose="02010600030101010101" pitchFamily="2" charset="-122"/>
              </a:rPr>
              <a:t> </a:t>
            </a:r>
            <a:r>
              <a:rPr lang="en-US" altLang="zh-CN" sz="2000" b="1" dirty="0" smtClean="0">
                <a:solidFill>
                  <a:srgbClr val="CC3300"/>
                </a:solidFill>
                <a:latin typeface="宋体" panose="02010600030101010101" pitchFamily="2" charset="-122"/>
              </a:rPr>
              <a:t>    </a:t>
            </a:r>
            <a:r>
              <a:rPr lang="zh-CN" altLang="en-US" sz="2000" b="1" dirty="0" smtClean="0">
                <a:solidFill>
                  <a:srgbClr val="FF0000"/>
                </a:solidFill>
                <a:latin typeface="宋体" panose="02010600030101010101" pitchFamily="2" charset="-122"/>
              </a:rPr>
              <a:t>碳钢、低合金钢、</a:t>
            </a:r>
            <a:r>
              <a:rPr lang="zh-CN" altLang="en-US" sz="2000" b="1" dirty="0" smtClean="0">
                <a:solidFill>
                  <a:srgbClr val="000000"/>
                </a:solidFill>
                <a:latin typeface="宋体" panose="02010600030101010101" pitchFamily="2" charset="-122"/>
              </a:rPr>
              <a:t>不锈钢、堆焊、铸铁、铜及铜合金、铝及铝合金焊条等。其中应用最广泛是碳钢及低合金钢焊条。</a:t>
            </a:r>
            <a:endParaRPr lang="en-US" altLang="zh-CN" sz="2000" b="1" dirty="0" smtClean="0">
              <a:solidFill>
                <a:srgbClr val="000000"/>
              </a:solidFill>
              <a:latin typeface="宋体" panose="02010600030101010101" pitchFamily="2" charset="-122"/>
            </a:endParaRPr>
          </a:p>
          <a:p>
            <a:pPr marL="0" indent="0">
              <a:lnSpc>
                <a:spcPct val="90000"/>
              </a:lnSpc>
              <a:buFontTx/>
              <a:buNone/>
              <a:defRPr/>
            </a:pPr>
            <a:r>
              <a:rPr lang="en-US" altLang="zh-CN" sz="2000" b="1" dirty="0">
                <a:solidFill>
                  <a:srgbClr val="000000"/>
                </a:solidFill>
                <a:latin typeface="楷体_GB2312" pitchFamily="49" charset="-122"/>
                <a:ea typeface="楷体_GB2312" pitchFamily="49" charset="-122"/>
              </a:rPr>
              <a:t> </a:t>
            </a:r>
            <a:r>
              <a:rPr lang="en-US" altLang="zh-CN" sz="2000" b="1" dirty="0" smtClean="0">
                <a:solidFill>
                  <a:srgbClr val="000000"/>
                </a:solidFill>
                <a:latin typeface="楷体_GB2312" pitchFamily="49" charset="-122"/>
                <a:ea typeface="楷体_GB2312" pitchFamily="49" charset="-122"/>
              </a:rPr>
              <a:t>   </a:t>
            </a:r>
          </a:p>
          <a:p>
            <a:pPr marL="0" indent="0">
              <a:lnSpc>
                <a:spcPct val="90000"/>
              </a:lnSpc>
              <a:buFontTx/>
              <a:buNone/>
              <a:defRPr/>
            </a:pPr>
            <a:r>
              <a:rPr lang="en-US" altLang="zh-CN" sz="2000" b="1" dirty="0">
                <a:solidFill>
                  <a:srgbClr val="CC3300"/>
                </a:solidFill>
                <a:latin typeface="楷体_GB2312" pitchFamily="49" charset="-122"/>
                <a:ea typeface="楷体_GB2312" pitchFamily="49" charset="-122"/>
              </a:rPr>
              <a:t> </a:t>
            </a:r>
            <a:r>
              <a:rPr lang="en-US" altLang="zh-CN" sz="2000" b="1" dirty="0" smtClean="0">
                <a:solidFill>
                  <a:srgbClr val="CC3300"/>
                </a:solidFill>
                <a:latin typeface="楷体_GB2312" pitchFamily="49" charset="-122"/>
                <a:ea typeface="楷体_GB2312" pitchFamily="49" charset="-122"/>
              </a:rPr>
              <a:t>   </a:t>
            </a:r>
            <a:endParaRPr lang="zh-CN" altLang="en-US" sz="2000" b="1" dirty="0">
              <a:solidFill>
                <a:srgbClr val="CC33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1"/>
          <p:cNvSpPr>
            <a:spLocks noChangeArrowheads="1"/>
          </p:cNvSpPr>
          <p:nvPr/>
        </p:nvSpPr>
        <p:spPr bwMode="auto">
          <a:xfrm>
            <a:off x="2481263" y="333375"/>
            <a:ext cx="64087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2"/>
                </a:solidFill>
                <a:ea typeface="楷体_GB2312" pitchFamily="49" charset="-122"/>
              </a:rPr>
              <a:t>第四节   焊条电弧焊</a:t>
            </a:r>
          </a:p>
        </p:txBody>
      </p:sp>
      <p:sp>
        <p:nvSpPr>
          <p:cNvPr id="5" name="矩形 4"/>
          <p:cNvSpPr/>
          <p:nvPr/>
        </p:nvSpPr>
        <p:spPr>
          <a:xfrm>
            <a:off x="179512" y="1736725"/>
            <a:ext cx="7878762" cy="1477963"/>
          </a:xfrm>
          <a:prstGeom prst="rect">
            <a:avLst/>
          </a:prstGeom>
        </p:spPr>
        <p:txBody>
          <a:bodyPr>
            <a:spAutoFit/>
          </a:bodyPr>
          <a:lstStyle/>
          <a:p>
            <a:pPr algn="just">
              <a:defRPr/>
            </a:pPr>
            <a:r>
              <a:rPr lang="en-US" altLang="zh-CN" b="1" kern="100" dirty="0">
                <a:latin typeface="宋体" panose="02010600030101010101" pitchFamily="2" charset="-122"/>
                <a:cs typeface="Times New Roman" panose="02020603050405020304" pitchFamily="18" charset="0"/>
              </a:rPr>
              <a:t>     </a:t>
            </a:r>
            <a:r>
              <a:rPr lang="zh-CN" altLang="zh-CN" b="1" kern="100" dirty="0">
                <a:latin typeface="宋体" panose="02010600030101010101" pitchFamily="2" charset="-122"/>
                <a:cs typeface="Times New Roman" panose="02020603050405020304" pitchFamily="18" charset="0"/>
              </a:rPr>
              <a:t>国标</a:t>
            </a:r>
            <a:r>
              <a:rPr lang="en-US" altLang="zh-CN" b="1" kern="100" dirty="0">
                <a:latin typeface="宋体" panose="02010600030101010101" pitchFamily="2" charset="-122"/>
              </a:rPr>
              <a:t>GB/T 5117</a:t>
            </a:r>
            <a:r>
              <a:rPr lang="zh-CN" altLang="zh-CN" b="1" kern="100" dirty="0">
                <a:latin typeface="宋体" panose="02010600030101010101" pitchFamily="2" charset="-122"/>
                <a:cs typeface="Times New Roman" panose="02020603050405020304" pitchFamily="18" charset="0"/>
              </a:rPr>
              <a:t>—</a:t>
            </a:r>
            <a:r>
              <a:rPr lang="en-US" altLang="zh-CN" b="1" kern="100" dirty="0">
                <a:latin typeface="宋体" panose="02010600030101010101" pitchFamily="2" charset="-122"/>
              </a:rPr>
              <a:t>2012</a:t>
            </a:r>
            <a:r>
              <a:rPr lang="zh-CN" altLang="zh-CN" b="1" kern="100" dirty="0">
                <a:latin typeface="宋体" panose="02010600030101010101" pitchFamily="2" charset="-122"/>
                <a:cs typeface="Times New Roman" panose="02020603050405020304" pitchFamily="18" charset="0"/>
              </a:rPr>
              <a:t>《碳钢焊条》和</a:t>
            </a:r>
            <a:r>
              <a:rPr lang="en-US" altLang="zh-CN" b="1" kern="100" dirty="0">
                <a:latin typeface="宋体" panose="02010600030101010101" pitchFamily="2" charset="-122"/>
                <a:cs typeface="Times New Roman" panose="02020603050405020304" pitchFamily="18" charset="0"/>
              </a:rPr>
              <a:t> </a:t>
            </a:r>
            <a:r>
              <a:rPr lang="en-US" altLang="zh-CN" b="1" kern="100" dirty="0">
                <a:latin typeface="宋体" panose="02010600030101010101" pitchFamily="2" charset="-122"/>
              </a:rPr>
              <a:t>GB/T 5118</a:t>
            </a:r>
            <a:r>
              <a:rPr lang="zh-CN" altLang="zh-CN" b="1" kern="100" dirty="0">
                <a:latin typeface="宋体" panose="02010600030101010101" pitchFamily="2" charset="-122"/>
                <a:cs typeface="Times New Roman" panose="02020603050405020304" pitchFamily="18" charset="0"/>
              </a:rPr>
              <a:t>—</a:t>
            </a:r>
            <a:r>
              <a:rPr lang="en-US" altLang="zh-CN" b="1" kern="100" dirty="0">
                <a:latin typeface="宋体" panose="02010600030101010101" pitchFamily="2" charset="-122"/>
              </a:rPr>
              <a:t>2012</a:t>
            </a:r>
            <a:r>
              <a:rPr lang="zh-CN" altLang="zh-CN" b="1" kern="100" dirty="0">
                <a:latin typeface="宋体" panose="02010600030101010101" pitchFamily="2" charset="-122"/>
                <a:cs typeface="Times New Roman" panose="02020603050405020304" pitchFamily="18" charset="0"/>
              </a:rPr>
              <a:t>《低合金钢焊条》的规定</a:t>
            </a:r>
            <a:r>
              <a:rPr lang="zh-CN" altLang="zh-CN" b="1" kern="100" dirty="0">
                <a:solidFill>
                  <a:srgbClr val="000000"/>
                </a:solidFill>
                <a:latin typeface="宋体" panose="02010600030101010101" pitchFamily="2" charset="-122"/>
                <a:cs typeface="Times New Roman" panose="02020603050405020304" pitchFamily="18" charset="0"/>
              </a:rPr>
              <a:t>，两种焊条</a:t>
            </a:r>
            <a:r>
              <a:rPr lang="zh-CN" altLang="zh-CN" b="1" kern="100" dirty="0">
                <a:solidFill>
                  <a:srgbClr val="FF0000"/>
                </a:solidFill>
                <a:latin typeface="宋体" panose="02010600030101010101" pitchFamily="2" charset="-122"/>
                <a:cs typeface="Times New Roman" panose="02020603050405020304" pitchFamily="18" charset="0"/>
              </a:rPr>
              <a:t>型号用大写字母“</a:t>
            </a:r>
            <a:r>
              <a:rPr lang="en-US" altLang="zh-CN" b="1" kern="100" dirty="0">
                <a:solidFill>
                  <a:srgbClr val="FF0000"/>
                </a:solidFill>
                <a:latin typeface="宋体" panose="02010600030101010101" pitchFamily="2" charset="-122"/>
              </a:rPr>
              <a:t>E</a:t>
            </a:r>
            <a:r>
              <a:rPr lang="zh-CN" altLang="zh-CN" b="1" kern="100" dirty="0">
                <a:solidFill>
                  <a:srgbClr val="FF0000"/>
                </a:solidFill>
                <a:latin typeface="宋体" panose="02010600030101010101" pitchFamily="2" charset="-122"/>
                <a:cs typeface="Times New Roman" panose="02020603050405020304" pitchFamily="18" charset="0"/>
              </a:rPr>
              <a:t>”和数字表示，</a:t>
            </a:r>
            <a:r>
              <a:rPr lang="zh-CN" altLang="zh-CN" b="1" kern="100" dirty="0">
                <a:latin typeface="宋体" panose="02010600030101010101" pitchFamily="2" charset="-122"/>
                <a:cs typeface="Times New Roman" panose="02020603050405020304" pitchFamily="18" charset="0"/>
              </a:rPr>
              <a:t>如</a:t>
            </a:r>
            <a:r>
              <a:rPr lang="en-US" altLang="zh-CN" b="1" kern="100" dirty="0">
                <a:latin typeface="宋体" panose="02010600030101010101" pitchFamily="2" charset="-122"/>
              </a:rPr>
              <a:t>E4303</a:t>
            </a:r>
            <a:r>
              <a:rPr lang="zh-CN" altLang="zh-CN" b="1" kern="100" dirty="0">
                <a:latin typeface="宋体" panose="02010600030101010101" pitchFamily="2" charset="-122"/>
                <a:cs typeface="Times New Roman" panose="02020603050405020304" pitchFamily="18" charset="0"/>
              </a:rPr>
              <a:t>、</a:t>
            </a:r>
            <a:r>
              <a:rPr lang="en-US" altLang="zh-CN" b="1" kern="100" dirty="0">
                <a:latin typeface="宋体" panose="02010600030101010101" pitchFamily="2" charset="-122"/>
              </a:rPr>
              <a:t>E5015</a:t>
            </a:r>
            <a:r>
              <a:rPr lang="zh-CN" altLang="zh-CN" b="1" kern="100" dirty="0">
                <a:latin typeface="宋体" panose="02010600030101010101" pitchFamily="2" charset="-122"/>
                <a:cs typeface="Times New Roman" panose="02020603050405020304" pitchFamily="18" charset="0"/>
              </a:rPr>
              <a:t>等。“</a:t>
            </a:r>
            <a:r>
              <a:rPr lang="en-US" altLang="zh-CN" b="1" kern="100" dirty="0">
                <a:latin typeface="宋体" panose="02010600030101010101" pitchFamily="2" charset="-122"/>
              </a:rPr>
              <a:t>E</a:t>
            </a:r>
            <a:r>
              <a:rPr lang="zh-CN" altLang="zh-CN" b="1" kern="100" dirty="0">
                <a:latin typeface="宋体" panose="02010600030101010101" pitchFamily="2" charset="-122"/>
                <a:cs typeface="Times New Roman" panose="02020603050405020304" pitchFamily="18" charset="0"/>
              </a:rPr>
              <a:t>”表示焊条，型号中四位数字的前两位表示熔敷金属抗拉强度的最小值，第三位数字表示焊条适用的焊接位置，第三位与第四位数字组合表示药皮类型和电流种类。</a:t>
            </a:r>
            <a:endParaRPr lang="zh-CN" altLang="en-US" b="1" dirty="0">
              <a:latin typeface="宋体" panose="02010600030101010101" pitchFamily="2" charset="-122"/>
            </a:endParaRPr>
          </a:p>
        </p:txBody>
      </p:sp>
      <p:sp>
        <p:nvSpPr>
          <p:cNvPr id="6" name="矩形 5"/>
          <p:cNvSpPr/>
          <p:nvPr/>
        </p:nvSpPr>
        <p:spPr>
          <a:xfrm>
            <a:off x="179512" y="3201988"/>
            <a:ext cx="7878762" cy="1785937"/>
          </a:xfrm>
          <a:prstGeom prst="rect">
            <a:avLst/>
          </a:prstGeom>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zh-CN" b="1" dirty="0">
                <a:latin typeface="宋体" panose="02010600030101010101" pitchFamily="2" charset="-122"/>
                <a:cs typeface="Times New Roman" panose="02020603050405020304" pitchFamily="18" charset="0"/>
              </a:rPr>
              <a:t>焊条牌号是焊条行业统一的焊条代号。</a:t>
            </a:r>
            <a:r>
              <a:rPr lang="zh-CN" altLang="zh-CN" b="1" dirty="0">
                <a:solidFill>
                  <a:srgbClr val="FF0000"/>
                </a:solidFill>
                <a:latin typeface="宋体" panose="02010600030101010101" pitchFamily="2" charset="-122"/>
                <a:cs typeface="Times New Roman" panose="02020603050405020304" pitchFamily="18" charset="0"/>
              </a:rPr>
              <a:t>焊条牌号一般用一个大写拼音字母和三个数字表示，如</a:t>
            </a:r>
            <a:r>
              <a:rPr lang="en-US" altLang="zh-CN" b="1" dirty="0">
                <a:solidFill>
                  <a:srgbClr val="FF0000"/>
                </a:solidFill>
                <a:latin typeface="宋体" panose="02010600030101010101" pitchFamily="2" charset="-122"/>
              </a:rPr>
              <a:t>J422</a:t>
            </a:r>
            <a:r>
              <a:rPr lang="zh-CN" altLang="zh-CN" b="1" dirty="0">
                <a:solidFill>
                  <a:srgbClr val="FF0000"/>
                </a:solidFill>
                <a:latin typeface="宋体" panose="02010600030101010101" pitchFamily="2" charset="-122"/>
                <a:cs typeface="Times New Roman" panose="02020603050405020304" pitchFamily="18" charset="0"/>
              </a:rPr>
              <a:t>、</a:t>
            </a:r>
            <a:r>
              <a:rPr lang="en-US" altLang="zh-CN" b="1" dirty="0">
                <a:solidFill>
                  <a:srgbClr val="FF0000"/>
                </a:solidFill>
                <a:latin typeface="宋体" panose="02010600030101010101" pitchFamily="2" charset="-122"/>
              </a:rPr>
              <a:t>J507</a:t>
            </a:r>
            <a:r>
              <a:rPr lang="zh-CN" altLang="zh-CN" b="1" dirty="0">
                <a:solidFill>
                  <a:srgbClr val="FF0000"/>
                </a:solidFill>
                <a:latin typeface="宋体" panose="02010600030101010101" pitchFamily="2" charset="-122"/>
                <a:cs typeface="Times New Roman" panose="02020603050405020304" pitchFamily="18" charset="0"/>
              </a:rPr>
              <a:t>等</a:t>
            </a:r>
            <a:r>
              <a:rPr lang="zh-CN" altLang="zh-CN" b="1" dirty="0">
                <a:latin typeface="宋体" panose="02010600030101010101" pitchFamily="2" charset="-122"/>
                <a:cs typeface="Times New Roman" panose="02020603050405020304" pitchFamily="18" charset="0"/>
              </a:rPr>
              <a:t>。拼音字母表示焊条的大类，如“</a:t>
            </a:r>
            <a:r>
              <a:rPr lang="en-US" altLang="zh-CN" b="1" dirty="0">
                <a:latin typeface="宋体" panose="02010600030101010101" pitchFamily="2" charset="-122"/>
              </a:rPr>
              <a:t>J</a:t>
            </a:r>
            <a:r>
              <a:rPr lang="zh-CN" altLang="zh-CN" b="1" dirty="0">
                <a:latin typeface="宋体" panose="02010600030101010101" pitchFamily="2" charset="-122"/>
                <a:cs typeface="Times New Roman" panose="02020603050405020304" pitchFamily="18" charset="0"/>
              </a:rPr>
              <a:t>”表示结构钢焊条（碳钢焊条和普通低合金钢焊条），“</a:t>
            </a:r>
            <a:r>
              <a:rPr lang="en-US" altLang="zh-CN" b="1" dirty="0">
                <a:latin typeface="宋体" panose="02010600030101010101" pitchFamily="2" charset="-122"/>
              </a:rPr>
              <a:t>A</a:t>
            </a:r>
            <a:r>
              <a:rPr lang="zh-CN" altLang="zh-CN" b="1" dirty="0">
                <a:latin typeface="宋体" panose="02010600030101010101" pitchFamily="2" charset="-122"/>
                <a:cs typeface="Times New Roman" panose="02020603050405020304" pitchFamily="18" charset="0"/>
              </a:rPr>
              <a:t>”</a:t>
            </a:r>
            <a:r>
              <a:rPr lang="zh-CN" altLang="zh-CN" b="1" dirty="0">
                <a:latin typeface="宋体" panose="02010600030101010101" pitchFamily="2" charset="-122"/>
              </a:rPr>
              <a:t>表示奥氏体不锈钢焊条，“</a:t>
            </a:r>
            <a:r>
              <a:rPr lang="en-US" altLang="zh-CN" b="1" dirty="0">
                <a:latin typeface="宋体" panose="02010600030101010101" pitchFamily="2" charset="-122"/>
              </a:rPr>
              <a:t>Z</a:t>
            </a:r>
            <a:r>
              <a:rPr lang="zh-CN" altLang="zh-CN" b="1" dirty="0">
                <a:latin typeface="宋体" panose="02010600030101010101" pitchFamily="2" charset="-122"/>
              </a:rPr>
              <a:t>”表示铸铁焊条等；前两位数字表示各大类中若干小类，如结构钢焊条前两位数字表示焊缝金属抗拉强度等级，最后一个数字表示药皮类型和电流种类</a:t>
            </a:r>
            <a:r>
              <a:rPr lang="zh-CN" altLang="en-US" b="1" dirty="0">
                <a:latin typeface="宋体" panose="02010600030101010101" pitchFamily="2" charset="-122"/>
              </a:rPr>
              <a:t>。</a:t>
            </a:r>
          </a:p>
        </p:txBody>
      </p:sp>
      <p:sp>
        <p:nvSpPr>
          <p:cNvPr id="44037" name="文本框 6"/>
          <p:cNvSpPr txBox="1">
            <a:spLocks noChangeArrowheads="1"/>
          </p:cNvSpPr>
          <p:nvPr/>
        </p:nvSpPr>
        <p:spPr bwMode="auto">
          <a:xfrm>
            <a:off x="301625" y="1349375"/>
            <a:ext cx="3168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r>
              <a:rPr lang="zh-CN" altLang="en-US" sz="2000" b="1" dirty="0" smtClean="0">
                <a:solidFill>
                  <a:srgbClr val="FF0000"/>
                </a:solidFill>
              </a:rPr>
              <a:t>型号</a:t>
            </a:r>
            <a:r>
              <a:rPr lang="zh-CN" altLang="en-US" sz="2000" b="1" dirty="0">
                <a:solidFill>
                  <a:srgbClr val="FF0000"/>
                </a:solidFill>
              </a:rPr>
              <a:t>与</a:t>
            </a:r>
            <a:r>
              <a:rPr lang="zh-CN" altLang="en-US" sz="2000" b="1" dirty="0" smtClean="0">
                <a:solidFill>
                  <a:srgbClr val="FF0000"/>
                </a:solidFill>
              </a:rPr>
              <a:t>牌号：</a:t>
            </a:r>
            <a:endParaRPr lang="zh-CN" altLang="en-US" sz="2000" b="1" dirty="0">
              <a:solidFill>
                <a:srgbClr val="FF0000"/>
              </a:solidFill>
            </a:endParaRPr>
          </a:p>
        </p:txBody>
      </p:sp>
      <p:sp>
        <p:nvSpPr>
          <p:cNvPr id="8" name="矩形 7"/>
          <p:cNvSpPr/>
          <p:nvPr/>
        </p:nvSpPr>
        <p:spPr>
          <a:xfrm>
            <a:off x="2843213" y="4818063"/>
            <a:ext cx="2873375" cy="339725"/>
          </a:xfrm>
          <a:prstGeom prst="rect">
            <a:avLst/>
          </a:prstGeom>
        </p:spPr>
        <p:txBody>
          <a:bodyPr wrap="none">
            <a:spAutoFit/>
          </a:bodyPr>
          <a:lstStyle/>
          <a:p>
            <a:pPr>
              <a:defRPr/>
            </a:pPr>
            <a:r>
              <a:rPr lang="zh-CN" altLang="zh-CN" sz="1600" b="1" kern="100" dirty="0">
                <a:solidFill>
                  <a:srgbClr val="006699"/>
                </a:solidFill>
                <a:latin typeface="宋体" panose="02010600030101010101" pitchFamily="2" charset="-122"/>
                <a:cs typeface="Times New Roman" panose="02020603050405020304" pitchFamily="18" charset="0"/>
              </a:rPr>
              <a:t>焊条药皮类型和电源种类编号</a:t>
            </a:r>
            <a:endParaRPr lang="zh-CN" altLang="en-US" sz="1600" b="1" dirty="0">
              <a:solidFill>
                <a:srgbClr val="006699"/>
              </a:solidFill>
              <a:latin typeface="宋体" panose="02010600030101010101" pitchFamily="2" charset="-122"/>
            </a:endParaRPr>
          </a:p>
        </p:txBody>
      </p:sp>
      <p:graphicFrame>
        <p:nvGraphicFramePr>
          <p:cNvPr id="9" name="表格 8"/>
          <p:cNvGraphicFramePr>
            <a:graphicFrameLocks noGrp="1"/>
          </p:cNvGraphicFramePr>
          <p:nvPr/>
        </p:nvGraphicFramePr>
        <p:xfrm>
          <a:off x="1116013" y="5183188"/>
          <a:ext cx="6797675" cy="1368425"/>
        </p:xfrm>
        <a:graphic>
          <a:graphicData uri="http://schemas.openxmlformats.org/drawingml/2006/table">
            <a:tbl>
              <a:tblPr firstRow="1" firstCol="1" lastRow="1" lastCol="1" bandRow="1" bandCol="1"/>
              <a:tblGrid>
                <a:gridCol w="756490"/>
                <a:gridCol w="765585"/>
                <a:gridCol w="764760"/>
                <a:gridCol w="764760"/>
                <a:gridCol w="764760"/>
                <a:gridCol w="764760"/>
                <a:gridCol w="764760"/>
                <a:gridCol w="756490"/>
                <a:gridCol w="695310"/>
              </a:tblGrid>
              <a:tr h="361858">
                <a:tc>
                  <a:txBody>
                    <a:bodyPr/>
                    <a:lstStyle/>
                    <a:p>
                      <a:pPr algn="ctr">
                        <a:spcBef>
                          <a:spcPts val="600"/>
                        </a:spcBef>
                        <a:spcAft>
                          <a:spcPts val="600"/>
                        </a:spcAft>
                      </a:pPr>
                      <a:r>
                        <a:rPr lang="zh-CN" sz="1400" kern="0" dirty="0">
                          <a:effectLst/>
                          <a:latin typeface="宋体" panose="02010600030101010101" pitchFamily="2" charset="-122"/>
                          <a:ea typeface="宋体" panose="02010600030101010101" pitchFamily="2" charset="-122"/>
                        </a:rPr>
                        <a:t>编</a:t>
                      </a:r>
                      <a:r>
                        <a:rPr lang="en-US" sz="1400" kern="0" dirty="0">
                          <a:effectLst/>
                          <a:latin typeface="宋体" panose="02010600030101010101" pitchFamily="2" charset="-122"/>
                          <a:ea typeface="宋体" panose="02010600030101010101" pitchFamily="2" charset="-122"/>
                        </a:rPr>
                        <a:t>   </a:t>
                      </a:r>
                      <a:r>
                        <a:rPr lang="zh-CN" sz="1400" kern="0" dirty="0">
                          <a:effectLst/>
                          <a:latin typeface="宋体" panose="02010600030101010101" pitchFamily="2" charset="-122"/>
                          <a:ea typeface="宋体" panose="02010600030101010101" pitchFamily="2" charset="-122"/>
                        </a:rPr>
                        <a:t>号</a:t>
                      </a:r>
                      <a:endParaRPr lang="zh-CN" sz="1400" kern="100" dirty="0">
                        <a:effectLst/>
                        <a:latin typeface="宋体" panose="02010600030101010101" pitchFamily="2" charset="-122"/>
                        <a:ea typeface="宋体" panose="02010600030101010101" pitchFamily="2" charset="-122"/>
                      </a:endParaRPr>
                    </a:p>
                  </a:txBody>
                  <a:tcPr marL="24129" marR="24129"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400" kern="0" dirty="0">
                          <a:effectLst/>
                          <a:latin typeface="宋体" panose="02010600030101010101" pitchFamily="2" charset="-122"/>
                          <a:ea typeface="宋体" panose="02010600030101010101" pitchFamily="2" charset="-122"/>
                        </a:rPr>
                        <a:t>1</a:t>
                      </a:r>
                      <a:endParaRPr lang="zh-CN" sz="140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400" kern="0" dirty="0">
                          <a:effectLst/>
                          <a:latin typeface="宋体" panose="02010600030101010101" pitchFamily="2" charset="-122"/>
                          <a:ea typeface="宋体" panose="02010600030101010101" pitchFamily="2" charset="-122"/>
                        </a:rPr>
                        <a:t>2</a:t>
                      </a:r>
                      <a:endParaRPr lang="zh-CN" sz="140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400" kern="0" dirty="0">
                          <a:effectLst/>
                          <a:latin typeface="宋体" panose="02010600030101010101" pitchFamily="2" charset="-122"/>
                          <a:ea typeface="宋体" panose="02010600030101010101" pitchFamily="2" charset="-122"/>
                        </a:rPr>
                        <a:t>3</a:t>
                      </a:r>
                      <a:endParaRPr lang="zh-CN" sz="140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400" kern="0" dirty="0">
                          <a:effectLst/>
                          <a:latin typeface="宋体" panose="02010600030101010101" pitchFamily="2" charset="-122"/>
                          <a:ea typeface="宋体" panose="02010600030101010101" pitchFamily="2" charset="-122"/>
                        </a:rPr>
                        <a:t>4</a:t>
                      </a:r>
                      <a:endParaRPr lang="zh-CN" sz="140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400" kern="0" dirty="0">
                          <a:effectLst/>
                          <a:latin typeface="宋体" panose="02010600030101010101" pitchFamily="2" charset="-122"/>
                          <a:ea typeface="宋体" panose="02010600030101010101" pitchFamily="2" charset="-122"/>
                        </a:rPr>
                        <a:t>5</a:t>
                      </a:r>
                      <a:endParaRPr lang="zh-CN" sz="140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400" kern="0" dirty="0">
                          <a:effectLst/>
                          <a:latin typeface="宋体" panose="02010600030101010101" pitchFamily="2" charset="-122"/>
                          <a:ea typeface="宋体" panose="02010600030101010101" pitchFamily="2" charset="-122"/>
                        </a:rPr>
                        <a:t>6</a:t>
                      </a:r>
                      <a:endParaRPr lang="zh-CN" sz="140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400" kern="0" dirty="0">
                          <a:effectLst/>
                          <a:latin typeface="宋体" panose="02010600030101010101" pitchFamily="2" charset="-122"/>
                          <a:ea typeface="宋体" panose="02010600030101010101" pitchFamily="2" charset="-122"/>
                        </a:rPr>
                        <a:t>7</a:t>
                      </a:r>
                      <a:endParaRPr lang="zh-CN" sz="140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400" b="0" kern="0" dirty="0">
                          <a:effectLst/>
                          <a:latin typeface="宋体" panose="02010600030101010101" pitchFamily="2" charset="-122"/>
                          <a:ea typeface="宋体" panose="02010600030101010101" pitchFamily="2" charset="-122"/>
                        </a:rPr>
                        <a:t>8</a:t>
                      </a:r>
                      <a:endParaRPr lang="zh-CN" sz="1400" b="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5838">
                <a:tc>
                  <a:txBody>
                    <a:bodyPr/>
                    <a:lstStyle/>
                    <a:p>
                      <a:pPr algn="ctr">
                        <a:spcAft>
                          <a:spcPts val="0"/>
                        </a:spcAft>
                      </a:pPr>
                      <a:r>
                        <a:rPr lang="zh-CN" sz="1400" kern="0" dirty="0">
                          <a:effectLst/>
                          <a:latin typeface="宋体" panose="02010600030101010101" pitchFamily="2" charset="-122"/>
                          <a:ea typeface="宋体" panose="02010600030101010101" pitchFamily="2" charset="-122"/>
                        </a:rPr>
                        <a:t>药皮</a:t>
                      </a:r>
                      <a:endParaRPr lang="zh-CN" sz="1400" kern="100" dirty="0">
                        <a:effectLst/>
                        <a:latin typeface="宋体" panose="02010600030101010101" pitchFamily="2" charset="-122"/>
                        <a:ea typeface="宋体" panose="02010600030101010101" pitchFamily="2" charset="-122"/>
                      </a:endParaRPr>
                    </a:p>
                    <a:p>
                      <a:pPr algn="ctr">
                        <a:spcAft>
                          <a:spcPts val="0"/>
                        </a:spcAft>
                      </a:pPr>
                      <a:r>
                        <a:rPr lang="zh-CN" sz="1400" kern="0" dirty="0">
                          <a:effectLst/>
                          <a:latin typeface="宋体" panose="02010600030101010101" pitchFamily="2" charset="-122"/>
                          <a:ea typeface="宋体" panose="02010600030101010101" pitchFamily="2" charset="-122"/>
                        </a:rPr>
                        <a:t>类型</a:t>
                      </a:r>
                      <a:endParaRPr lang="zh-CN" sz="1400" kern="100" dirty="0">
                        <a:effectLst/>
                        <a:latin typeface="宋体" panose="02010600030101010101" pitchFamily="2" charset="-122"/>
                        <a:ea typeface="宋体" panose="02010600030101010101" pitchFamily="2" charset="-122"/>
                      </a:endParaRPr>
                    </a:p>
                  </a:txBody>
                  <a:tcPr marL="24129" marR="2412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zh-CN" sz="1400" kern="0" dirty="0">
                          <a:effectLst/>
                          <a:latin typeface="宋体" panose="02010600030101010101" pitchFamily="2" charset="-122"/>
                          <a:ea typeface="宋体" panose="02010600030101010101" pitchFamily="2" charset="-122"/>
                        </a:rPr>
                        <a:t>钛型</a:t>
                      </a:r>
                      <a:endParaRPr lang="zh-CN" sz="140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zh-CN" sz="1400" kern="0" dirty="0">
                          <a:effectLst/>
                          <a:latin typeface="宋体" panose="02010600030101010101" pitchFamily="2" charset="-122"/>
                          <a:ea typeface="宋体" panose="02010600030101010101" pitchFamily="2" charset="-122"/>
                        </a:rPr>
                        <a:t>钛钙型</a:t>
                      </a:r>
                      <a:endParaRPr lang="zh-CN" sz="140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zh-CN" sz="1400" kern="0" dirty="0">
                          <a:effectLst/>
                          <a:latin typeface="宋体" panose="02010600030101010101" pitchFamily="2" charset="-122"/>
                          <a:ea typeface="宋体" panose="02010600030101010101" pitchFamily="2" charset="-122"/>
                        </a:rPr>
                        <a:t>钛铁矿型</a:t>
                      </a:r>
                      <a:endParaRPr lang="zh-CN" sz="140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zh-CN" sz="1400" kern="0" dirty="0">
                          <a:effectLst/>
                          <a:latin typeface="宋体" panose="02010600030101010101" pitchFamily="2" charset="-122"/>
                          <a:ea typeface="宋体" panose="02010600030101010101" pitchFamily="2" charset="-122"/>
                        </a:rPr>
                        <a:t>氧化铁型</a:t>
                      </a:r>
                      <a:endParaRPr lang="zh-CN" sz="140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zh-CN" sz="1400" kern="0" dirty="0">
                          <a:effectLst/>
                          <a:latin typeface="宋体" panose="02010600030101010101" pitchFamily="2" charset="-122"/>
                          <a:ea typeface="宋体" panose="02010600030101010101" pitchFamily="2" charset="-122"/>
                        </a:rPr>
                        <a:t>纤维素型</a:t>
                      </a:r>
                      <a:endParaRPr lang="zh-CN" sz="140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zh-CN" sz="1400" kern="0" dirty="0">
                          <a:effectLst/>
                          <a:latin typeface="宋体" panose="02010600030101010101" pitchFamily="2" charset="-122"/>
                          <a:ea typeface="宋体" panose="02010600030101010101" pitchFamily="2" charset="-122"/>
                        </a:rPr>
                        <a:t>低氢钾型</a:t>
                      </a:r>
                      <a:endParaRPr lang="zh-CN" sz="140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zh-CN" sz="1400" kern="0" dirty="0">
                          <a:effectLst/>
                          <a:latin typeface="宋体" panose="02010600030101010101" pitchFamily="2" charset="-122"/>
                          <a:ea typeface="宋体" panose="02010600030101010101" pitchFamily="2" charset="-122"/>
                        </a:rPr>
                        <a:t>低氢钠型</a:t>
                      </a:r>
                      <a:endParaRPr lang="zh-CN" sz="140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zh-CN" sz="1400" kern="0">
                          <a:effectLst/>
                          <a:latin typeface="宋体" panose="02010600030101010101" pitchFamily="2" charset="-122"/>
                          <a:ea typeface="宋体" panose="02010600030101010101" pitchFamily="2" charset="-122"/>
                        </a:rPr>
                        <a:t>石墨型</a:t>
                      </a:r>
                      <a:endParaRPr lang="zh-CN" sz="1400" kern="10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729">
                <a:tc>
                  <a:txBody>
                    <a:bodyPr/>
                    <a:lstStyle/>
                    <a:p>
                      <a:pPr algn="ctr">
                        <a:spcAft>
                          <a:spcPts val="0"/>
                        </a:spcAft>
                      </a:pPr>
                      <a:r>
                        <a:rPr lang="zh-CN" sz="1400" kern="0" dirty="0">
                          <a:effectLst/>
                          <a:latin typeface="宋体" panose="02010600030101010101" pitchFamily="2" charset="-122"/>
                          <a:ea typeface="宋体" panose="02010600030101010101" pitchFamily="2" charset="-122"/>
                        </a:rPr>
                        <a:t>电源</a:t>
                      </a:r>
                      <a:endParaRPr lang="zh-CN" sz="1400" kern="100" dirty="0">
                        <a:effectLst/>
                        <a:latin typeface="宋体" panose="02010600030101010101" pitchFamily="2" charset="-122"/>
                        <a:ea typeface="宋体" panose="02010600030101010101" pitchFamily="2" charset="-122"/>
                      </a:endParaRPr>
                    </a:p>
                    <a:p>
                      <a:pPr algn="ctr">
                        <a:spcAft>
                          <a:spcPts val="0"/>
                        </a:spcAft>
                      </a:pPr>
                      <a:r>
                        <a:rPr lang="zh-CN" sz="1400" kern="0" dirty="0">
                          <a:effectLst/>
                          <a:latin typeface="宋体" panose="02010600030101010101" pitchFamily="2" charset="-122"/>
                          <a:ea typeface="宋体" panose="02010600030101010101" pitchFamily="2" charset="-122"/>
                        </a:rPr>
                        <a:t>种类</a:t>
                      </a:r>
                      <a:endParaRPr lang="zh-CN" sz="1400" kern="100" dirty="0">
                        <a:effectLst/>
                        <a:latin typeface="宋体" panose="02010600030101010101" pitchFamily="2" charset="-122"/>
                        <a:ea typeface="宋体" panose="02010600030101010101" pitchFamily="2" charset="-122"/>
                      </a:endParaRPr>
                    </a:p>
                  </a:txBody>
                  <a:tcPr marL="24129" marR="2412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zh-CN" sz="1400" kern="0" dirty="0">
                          <a:effectLst/>
                          <a:latin typeface="宋体" panose="02010600030101010101" pitchFamily="2" charset="-122"/>
                          <a:ea typeface="宋体" panose="02010600030101010101" pitchFamily="2" charset="-122"/>
                        </a:rPr>
                        <a:t>交、直流</a:t>
                      </a:r>
                      <a:endParaRPr lang="zh-CN" sz="140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zh-CN" sz="1400" kern="0" dirty="0">
                          <a:effectLst/>
                          <a:latin typeface="宋体" panose="02010600030101010101" pitchFamily="2" charset="-122"/>
                          <a:ea typeface="宋体" panose="02010600030101010101" pitchFamily="2" charset="-122"/>
                        </a:rPr>
                        <a:t>交、直流</a:t>
                      </a:r>
                      <a:endParaRPr lang="zh-CN" sz="140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zh-CN" sz="1400" kern="0" dirty="0">
                          <a:effectLst/>
                          <a:latin typeface="宋体" panose="02010600030101010101" pitchFamily="2" charset="-122"/>
                          <a:ea typeface="宋体" panose="02010600030101010101" pitchFamily="2" charset="-122"/>
                        </a:rPr>
                        <a:t>交、直流</a:t>
                      </a:r>
                      <a:endParaRPr lang="zh-CN" sz="140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zh-CN" sz="1400" kern="0" dirty="0">
                          <a:effectLst/>
                          <a:latin typeface="宋体" panose="02010600030101010101" pitchFamily="2" charset="-122"/>
                          <a:ea typeface="宋体" panose="02010600030101010101" pitchFamily="2" charset="-122"/>
                        </a:rPr>
                        <a:t>交、直流</a:t>
                      </a:r>
                      <a:endParaRPr lang="zh-CN" sz="140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zh-CN" sz="1400" kern="0" dirty="0">
                          <a:effectLst/>
                          <a:latin typeface="宋体" panose="02010600030101010101" pitchFamily="2" charset="-122"/>
                          <a:ea typeface="宋体" panose="02010600030101010101" pitchFamily="2" charset="-122"/>
                        </a:rPr>
                        <a:t>交、直流</a:t>
                      </a:r>
                      <a:endParaRPr lang="zh-CN" sz="140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zh-CN" sz="1400" kern="0" dirty="0">
                          <a:effectLst/>
                          <a:latin typeface="宋体" panose="02010600030101010101" pitchFamily="2" charset="-122"/>
                          <a:ea typeface="宋体" panose="02010600030101010101" pitchFamily="2" charset="-122"/>
                        </a:rPr>
                        <a:t>交、直流</a:t>
                      </a:r>
                      <a:endParaRPr lang="zh-CN" sz="140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zh-CN" sz="1400" kern="0" dirty="0">
                          <a:effectLst/>
                          <a:latin typeface="宋体" panose="02010600030101010101" pitchFamily="2" charset="-122"/>
                          <a:ea typeface="宋体" panose="02010600030101010101" pitchFamily="2" charset="-122"/>
                        </a:rPr>
                        <a:t>直流</a:t>
                      </a:r>
                      <a:endParaRPr lang="zh-CN" sz="140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zh-CN" sz="1400" kern="0" dirty="0">
                          <a:effectLst/>
                          <a:latin typeface="宋体" panose="02010600030101010101" pitchFamily="2" charset="-122"/>
                          <a:ea typeface="宋体" panose="02010600030101010101" pitchFamily="2" charset="-122"/>
                        </a:rPr>
                        <a:t>交、直流</a:t>
                      </a:r>
                      <a:endParaRPr lang="zh-CN" sz="1400" kern="100" dirty="0">
                        <a:effectLst/>
                        <a:latin typeface="宋体" panose="02010600030101010101" pitchFamily="2" charset="-122"/>
                        <a:ea typeface="宋体" panose="02010600030101010101" pitchFamily="2" charset="-122"/>
                      </a:endParaRPr>
                    </a:p>
                  </a:txBody>
                  <a:tcPr marL="24129" marR="2412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body" idx="1"/>
          </p:nvPr>
        </p:nvSpPr>
        <p:spPr>
          <a:xfrm>
            <a:off x="288925" y="1268413"/>
            <a:ext cx="8569325" cy="5400675"/>
          </a:xfrm>
        </p:spPr>
        <p:txBody>
          <a:bodyPr/>
          <a:lstStyle/>
          <a:p>
            <a:pPr marL="0" indent="0" eaLnBrk="1" hangingPunct="1">
              <a:buNone/>
              <a:defRPr/>
            </a:pPr>
            <a:r>
              <a:rPr lang="en-US" altLang="zh-CN" sz="2400" b="1" dirty="0" smtClean="0">
                <a:solidFill>
                  <a:srgbClr val="CC3300"/>
                </a:solidFill>
                <a:latin typeface="宋体" panose="02010600030101010101" pitchFamily="2" charset="-122"/>
              </a:rPr>
              <a:t>4</a:t>
            </a:r>
            <a:r>
              <a:rPr lang="zh-CN" altLang="en-US" sz="2400" b="1" dirty="0" smtClean="0">
                <a:solidFill>
                  <a:srgbClr val="CC3300"/>
                </a:solidFill>
                <a:latin typeface="宋体" panose="02010600030101010101" pitchFamily="2" charset="-122"/>
              </a:rPr>
              <a:t>、焊条的选用原则：</a:t>
            </a:r>
            <a:endParaRPr lang="en-US" altLang="zh-CN" sz="2400" b="1" dirty="0" smtClean="0">
              <a:solidFill>
                <a:srgbClr val="CC3300"/>
              </a:solidFill>
              <a:latin typeface="宋体" panose="02010600030101010101" pitchFamily="2" charset="-122"/>
            </a:endParaRPr>
          </a:p>
          <a:p>
            <a:pPr marL="0" indent="0" eaLnBrk="1" hangingPunct="1">
              <a:buFontTx/>
              <a:buNone/>
              <a:defRPr/>
            </a:pPr>
            <a:r>
              <a:rPr lang="en-US" altLang="zh-CN" sz="2400" b="1" dirty="0">
                <a:solidFill>
                  <a:srgbClr val="CC3300"/>
                </a:solidFill>
                <a:latin typeface="宋体" panose="02010600030101010101" pitchFamily="2" charset="-122"/>
              </a:rPr>
              <a:t> </a:t>
            </a:r>
            <a:r>
              <a:rPr lang="en-US" altLang="zh-CN" sz="2400" b="1" dirty="0" smtClean="0">
                <a:solidFill>
                  <a:srgbClr val="CC3300"/>
                </a:solidFill>
                <a:latin typeface="宋体" panose="02010600030101010101" pitchFamily="2" charset="-122"/>
              </a:rPr>
              <a:t>    </a:t>
            </a:r>
            <a:r>
              <a:rPr lang="zh-CN" altLang="en-US" sz="2400" b="1" dirty="0" smtClean="0">
                <a:solidFill>
                  <a:srgbClr val="CC3300"/>
                </a:solidFill>
                <a:latin typeface="宋体" panose="02010600030101010101" pitchFamily="2" charset="-122"/>
              </a:rPr>
              <a:t>按强度等级和化学成分选用</a:t>
            </a:r>
          </a:p>
          <a:p>
            <a:pPr lvl="1">
              <a:lnSpc>
                <a:spcPct val="150000"/>
              </a:lnSpc>
              <a:defRPr/>
            </a:pPr>
            <a:r>
              <a:rPr lang="zh-CN" altLang="en-US" sz="2000" b="1" dirty="0" smtClean="0">
                <a:ea typeface="楷体_GB2312" pitchFamily="49" charset="-122"/>
              </a:rPr>
              <a:t>焊接一般结构．如</a:t>
            </a:r>
            <a:r>
              <a:rPr lang="zh-CN" altLang="en-US" sz="2000" b="1" dirty="0" smtClean="0">
                <a:solidFill>
                  <a:srgbClr val="FF0000"/>
                </a:solidFill>
                <a:ea typeface="楷体_GB2312" pitchFamily="49" charset="-122"/>
              </a:rPr>
              <a:t>低碳钢、低合金钢</a:t>
            </a:r>
            <a:r>
              <a:rPr lang="zh-CN" altLang="en-US" sz="2000" b="1" dirty="0" smtClean="0">
                <a:ea typeface="楷体_GB2312" pitchFamily="49" charset="-122"/>
              </a:rPr>
              <a:t>结构件时，</a:t>
            </a:r>
            <a:r>
              <a:rPr lang="zh-CN" altLang="en-US" sz="2000" b="1" dirty="0" smtClean="0">
                <a:solidFill>
                  <a:srgbClr val="000000"/>
                </a:solidFill>
                <a:ea typeface="楷体_GB2312" pitchFamily="49" charset="-122"/>
              </a:rPr>
              <a:t>一般选用与焊件强度等级相同的焊条，而不考虑化学成分相同或相近。</a:t>
            </a:r>
          </a:p>
          <a:p>
            <a:pPr lvl="1">
              <a:lnSpc>
                <a:spcPct val="150000"/>
              </a:lnSpc>
              <a:defRPr/>
            </a:pPr>
            <a:r>
              <a:rPr lang="zh-CN" altLang="en-US" sz="2000" b="1" dirty="0" smtClean="0">
                <a:ea typeface="楷体_GB2312" pitchFamily="49" charset="-122"/>
              </a:rPr>
              <a:t>焊接</a:t>
            </a:r>
            <a:r>
              <a:rPr lang="zh-CN" altLang="en-US" sz="2000" b="1" dirty="0" smtClean="0">
                <a:solidFill>
                  <a:srgbClr val="FF0000"/>
                </a:solidFill>
                <a:ea typeface="楷体_GB2312" pitchFamily="49" charset="-122"/>
              </a:rPr>
              <a:t>异种结构钢</a:t>
            </a:r>
            <a:r>
              <a:rPr lang="zh-CN" altLang="en-US" sz="2000" b="1" dirty="0" smtClean="0">
                <a:ea typeface="楷体_GB2312" pitchFamily="49" charset="-122"/>
              </a:rPr>
              <a:t>时，</a:t>
            </a:r>
            <a:r>
              <a:rPr lang="zh-CN" altLang="en-US" sz="2000" b="1" dirty="0" smtClean="0">
                <a:solidFill>
                  <a:srgbClr val="000000"/>
                </a:solidFill>
                <a:ea typeface="楷体_GB2312" pitchFamily="49" charset="-122"/>
              </a:rPr>
              <a:t>按强度等级低的钢种选用焊条。</a:t>
            </a:r>
          </a:p>
          <a:p>
            <a:pPr lvl="1">
              <a:lnSpc>
                <a:spcPct val="150000"/>
              </a:lnSpc>
              <a:defRPr/>
            </a:pPr>
            <a:r>
              <a:rPr lang="zh-CN" altLang="en-US" sz="2000" b="1" dirty="0" smtClean="0">
                <a:ea typeface="楷体_GB2312" pitchFamily="49" charset="-122"/>
              </a:rPr>
              <a:t>焊接</a:t>
            </a:r>
            <a:r>
              <a:rPr lang="zh-CN" altLang="en-US" sz="2000" b="1" dirty="0" smtClean="0">
                <a:solidFill>
                  <a:srgbClr val="FF0000"/>
                </a:solidFill>
                <a:ea typeface="楷体_GB2312" pitchFamily="49" charset="-122"/>
              </a:rPr>
              <a:t>特殊性能钢种</a:t>
            </a:r>
            <a:r>
              <a:rPr lang="zh-CN" altLang="en-US" sz="2000" b="1" dirty="0" smtClean="0">
                <a:ea typeface="楷体_GB2312" pitchFamily="49" charset="-122"/>
              </a:rPr>
              <a:t>，</a:t>
            </a:r>
            <a:r>
              <a:rPr lang="zh-CN" altLang="en-US" sz="2000" b="1" dirty="0" smtClean="0">
                <a:solidFill>
                  <a:srgbClr val="000000"/>
                </a:solidFill>
                <a:ea typeface="楷体_GB2312" pitchFamily="49" charset="-122"/>
              </a:rPr>
              <a:t>如不锈钢、耐热钢时，应选用与焊件化学成分相同或相近的特种焊条。</a:t>
            </a:r>
          </a:p>
          <a:p>
            <a:pPr lvl="1">
              <a:lnSpc>
                <a:spcPct val="150000"/>
              </a:lnSpc>
              <a:defRPr/>
            </a:pPr>
            <a:r>
              <a:rPr lang="zh-CN" altLang="en-US" sz="2000" b="1" dirty="0" smtClean="0">
                <a:ea typeface="楷体_GB2312" pitchFamily="49" charset="-122"/>
              </a:rPr>
              <a:t>焊件的</a:t>
            </a:r>
            <a:r>
              <a:rPr lang="zh-CN" altLang="en-US" sz="2000" b="1" dirty="0" smtClean="0">
                <a:solidFill>
                  <a:srgbClr val="FF0000"/>
                </a:solidFill>
                <a:ea typeface="楷体_GB2312" pitchFamily="49" charset="-122"/>
              </a:rPr>
              <a:t>碳、硫、磷质量分数较大</a:t>
            </a:r>
            <a:r>
              <a:rPr lang="zh-CN" altLang="en-US" sz="2000" b="1" dirty="0" smtClean="0">
                <a:solidFill>
                  <a:srgbClr val="000000"/>
                </a:solidFill>
                <a:ea typeface="楷体_GB2312" pitchFamily="49" charset="-122"/>
              </a:rPr>
              <a:t>时，应选用碱性焊条</a:t>
            </a:r>
            <a:r>
              <a:rPr lang="zh-CN" altLang="en-US" sz="2000" b="1" dirty="0" smtClean="0">
                <a:ea typeface="楷体_GB2312" pitchFamily="49" charset="-122"/>
              </a:rPr>
              <a:t>。</a:t>
            </a:r>
          </a:p>
          <a:p>
            <a:pPr lvl="1">
              <a:lnSpc>
                <a:spcPct val="150000"/>
              </a:lnSpc>
              <a:defRPr/>
            </a:pPr>
            <a:r>
              <a:rPr lang="zh-CN" altLang="en-US" sz="2000" b="1" dirty="0" smtClean="0">
                <a:ea typeface="楷体_GB2312" pitchFamily="49" charset="-122"/>
              </a:rPr>
              <a:t>焊接</a:t>
            </a:r>
            <a:r>
              <a:rPr lang="zh-CN" altLang="en-US" sz="2000" b="1" dirty="0" smtClean="0">
                <a:solidFill>
                  <a:srgbClr val="FF0000"/>
                </a:solidFill>
                <a:ea typeface="楷体_GB2312" pitchFamily="49" charset="-122"/>
              </a:rPr>
              <a:t>铸造碳钢或合金钢</a:t>
            </a:r>
            <a:r>
              <a:rPr lang="zh-CN" altLang="en-US" sz="2000" b="1" dirty="0" smtClean="0">
                <a:ea typeface="楷体_GB2312" pitchFamily="49" charset="-122"/>
              </a:rPr>
              <a:t>时，</a:t>
            </a:r>
            <a:r>
              <a:rPr lang="zh-CN" altLang="en-US" sz="2000" b="1" dirty="0" smtClean="0">
                <a:solidFill>
                  <a:srgbClr val="000000"/>
                </a:solidFill>
                <a:ea typeface="楷体_GB2312" pitchFamily="49" charset="-122"/>
              </a:rPr>
              <a:t>因为碳和合金元素较高，铸件厚度、刚度较大，形状复杂，应选用碱性焊条</a:t>
            </a:r>
            <a:r>
              <a:rPr lang="zh-CN" altLang="en-US" sz="2000" b="1" dirty="0" smtClean="0">
                <a:ea typeface="楷体_GB2312" pitchFamily="49" charset="-122"/>
              </a:rPr>
              <a:t>。</a:t>
            </a:r>
          </a:p>
          <a:p>
            <a:pPr marL="457200" lvl="1" indent="0" eaLnBrk="1" hangingPunct="1">
              <a:lnSpc>
                <a:spcPct val="150000"/>
              </a:lnSpc>
              <a:buFontTx/>
              <a:buNone/>
              <a:defRPr/>
            </a:pPr>
            <a:endParaRPr lang="zh-CN" altLang="en-US" sz="2000" b="1" dirty="0" smtClean="0">
              <a:ea typeface="楷体_GB2312" pitchFamily="49" charset="-122"/>
            </a:endParaRPr>
          </a:p>
        </p:txBody>
      </p:sp>
      <p:sp>
        <p:nvSpPr>
          <p:cNvPr id="45059" name="Rectangle 11"/>
          <p:cNvSpPr>
            <a:spLocks noChangeArrowheads="1"/>
          </p:cNvSpPr>
          <p:nvPr/>
        </p:nvSpPr>
        <p:spPr bwMode="auto">
          <a:xfrm>
            <a:off x="2481263" y="333375"/>
            <a:ext cx="64087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2"/>
                </a:solidFill>
                <a:ea typeface="楷体_GB2312" pitchFamily="49" charset="-122"/>
              </a:rPr>
              <a:t>第四节   焊条电弧焊</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idx="1"/>
          </p:nvPr>
        </p:nvSpPr>
        <p:spPr>
          <a:xfrm>
            <a:off x="457200" y="1371600"/>
            <a:ext cx="8153400" cy="5226050"/>
          </a:xfrm>
        </p:spPr>
        <p:txBody>
          <a:bodyPr/>
          <a:lstStyle/>
          <a:p>
            <a:pPr marL="0" indent="0">
              <a:buFontTx/>
              <a:buNone/>
            </a:pPr>
            <a:r>
              <a:rPr lang="zh-CN" altLang="en-US" sz="2000" b="1" dirty="0" smtClean="0">
                <a:solidFill>
                  <a:srgbClr val="CC3300"/>
                </a:solidFill>
                <a:ea typeface="楷体_GB2312" pitchFamily="49" charset="-122"/>
              </a:rPr>
              <a:t>   按焊件的工作条件选用</a:t>
            </a:r>
          </a:p>
          <a:p>
            <a:pPr lvl="1"/>
            <a:r>
              <a:rPr lang="zh-CN" altLang="en-US" sz="2000" b="1" dirty="0" smtClean="0">
                <a:ea typeface="楷体_GB2312" pitchFamily="49" charset="-122"/>
              </a:rPr>
              <a:t>焊接</a:t>
            </a:r>
            <a:r>
              <a:rPr lang="zh-CN" altLang="en-US" sz="2000" b="1" dirty="0" smtClean="0">
                <a:solidFill>
                  <a:srgbClr val="000000"/>
                </a:solidFill>
                <a:ea typeface="楷体_GB2312" pitchFamily="49" charset="-122"/>
              </a:rPr>
              <a:t>承受</a:t>
            </a:r>
            <a:r>
              <a:rPr lang="zh-CN" altLang="en-US" sz="2000" b="1" dirty="0" smtClean="0">
                <a:solidFill>
                  <a:srgbClr val="FF0000"/>
                </a:solidFill>
                <a:ea typeface="楷体_GB2312" pitchFamily="49" charset="-122"/>
              </a:rPr>
              <a:t>动载、交变载荷及冲击载荷</a:t>
            </a:r>
            <a:r>
              <a:rPr lang="zh-CN" altLang="en-US" sz="2000" b="1" dirty="0" smtClean="0">
                <a:ea typeface="楷体_GB2312" pitchFamily="49" charset="-122"/>
              </a:rPr>
              <a:t>的结构件时，</a:t>
            </a:r>
            <a:r>
              <a:rPr lang="zh-CN" altLang="en-US" sz="2000" b="1" dirty="0" smtClean="0">
                <a:solidFill>
                  <a:srgbClr val="000000"/>
                </a:solidFill>
                <a:ea typeface="楷体_GB2312" pitchFamily="49" charset="-122"/>
              </a:rPr>
              <a:t>应选用碱性焊条。</a:t>
            </a:r>
          </a:p>
          <a:p>
            <a:pPr lvl="1"/>
            <a:r>
              <a:rPr lang="zh-CN" altLang="en-US" sz="2000" b="1" dirty="0" smtClean="0">
                <a:ea typeface="楷体_GB2312" pitchFamily="49" charset="-122"/>
              </a:rPr>
              <a:t>焊接</a:t>
            </a:r>
            <a:r>
              <a:rPr lang="zh-CN" altLang="en-US" sz="2000" b="1" dirty="0" smtClean="0">
                <a:solidFill>
                  <a:srgbClr val="000000"/>
                </a:solidFill>
                <a:ea typeface="楷体_GB2312" pitchFamily="49" charset="-122"/>
              </a:rPr>
              <a:t>承受</a:t>
            </a:r>
            <a:r>
              <a:rPr lang="zh-CN" altLang="en-US" sz="2000" b="1" dirty="0" smtClean="0">
                <a:solidFill>
                  <a:srgbClr val="FF0000"/>
                </a:solidFill>
                <a:ea typeface="楷体_GB2312" pitchFamily="49" charset="-122"/>
              </a:rPr>
              <a:t>静载</a:t>
            </a:r>
            <a:r>
              <a:rPr lang="zh-CN" altLang="en-US" sz="2000" b="1" dirty="0" smtClean="0">
                <a:ea typeface="楷体_GB2312" pitchFamily="49" charset="-122"/>
              </a:rPr>
              <a:t>的结构件时，</a:t>
            </a:r>
            <a:r>
              <a:rPr lang="zh-CN" altLang="en-US" sz="2000" b="1" dirty="0" smtClean="0">
                <a:solidFill>
                  <a:srgbClr val="000000"/>
                </a:solidFill>
                <a:ea typeface="楷体_GB2312" pitchFamily="49" charset="-122"/>
              </a:rPr>
              <a:t>可选用酸性焊条</a:t>
            </a:r>
            <a:r>
              <a:rPr lang="zh-CN" altLang="en-US" sz="2000" b="1" dirty="0" smtClean="0">
                <a:ea typeface="楷体_GB2312" pitchFamily="49" charset="-122"/>
              </a:rPr>
              <a:t>。</a:t>
            </a:r>
          </a:p>
          <a:p>
            <a:pPr lvl="1"/>
            <a:r>
              <a:rPr lang="zh-CN" altLang="en-US" sz="2000" b="1" dirty="0" smtClean="0">
                <a:ea typeface="楷体_GB2312" pitchFamily="49" charset="-122"/>
              </a:rPr>
              <a:t>焊接</a:t>
            </a:r>
            <a:r>
              <a:rPr lang="zh-CN" altLang="en-US" sz="2000" b="1" dirty="0" smtClean="0">
                <a:solidFill>
                  <a:srgbClr val="000000"/>
                </a:solidFill>
                <a:ea typeface="楷体_GB2312" pitchFamily="49" charset="-122"/>
              </a:rPr>
              <a:t>表面带有</a:t>
            </a:r>
            <a:r>
              <a:rPr lang="zh-CN" altLang="en-US" sz="2000" b="1" dirty="0" smtClean="0">
                <a:solidFill>
                  <a:srgbClr val="FF0000"/>
                </a:solidFill>
                <a:ea typeface="楷体_GB2312" pitchFamily="49" charset="-122"/>
              </a:rPr>
              <a:t>油、锈、污等结构件</a:t>
            </a:r>
            <a:r>
              <a:rPr lang="zh-CN" altLang="en-US" sz="2000" b="1" dirty="0" smtClean="0">
                <a:ea typeface="楷体_GB2312" pitchFamily="49" charset="-122"/>
              </a:rPr>
              <a:t>时，</a:t>
            </a:r>
            <a:r>
              <a:rPr lang="zh-CN" altLang="en-US" sz="2000" b="1" dirty="0" smtClean="0">
                <a:solidFill>
                  <a:srgbClr val="000000"/>
                </a:solidFill>
                <a:ea typeface="楷体_GB2312" pitchFamily="49" charset="-122"/>
              </a:rPr>
              <a:t>应选用酸性焊条</a:t>
            </a:r>
            <a:r>
              <a:rPr lang="zh-CN" altLang="en-US" sz="2000" b="1" dirty="0" smtClean="0">
                <a:solidFill>
                  <a:srgbClr val="0000FF"/>
                </a:solidFill>
                <a:ea typeface="楷体_GB2312" pitchFamily="49" charset="-122"/>
              </a:rPr>
              <a:t>。</a:t>
            </a:r>
          </a:p>
          <a:p>
            <a:pPr lvl="1"/>
            <a:r>
              <a:rPr lang="zh-CN" altLang="en-US" sz="2000" b="1" dirty="0" smtClean="0">
                <a:ea typeface="楷体_GB2312" pitchFamily="49" charset="-122"/>
              </a:rPr>
              <a:t>焊接在</a:t>
            </a:r>
            <a:r>
              <a:rPr lang="zh-CN" altLang="en-US" sz="2000" b="1" dirty="0" smtClean="0">
                <a:solidFill>
                  <a:srgbClr val="FF0000"/>
                </a:solidFill>
                <a:ea typeface="楷体_GB2312" pitchFamily="49" charset="-122"/>
              </a:rPr>
              <a:t>特殊条件（腐蚀、高温）</a:t>
            </a:r>
            <a:r>
              <a:rPr lang="zh-CN" altLang="en-US" sz="2000" b="1" dirty="0" smtClean="0">
                <a:ea typeface="楷体_GB2312" pitchFamily="49" charset="-122"/>
              </a:rPr>
              <a:t>下工作的结构件时，</a:t>
            </a:r>
            <a:r>
              <a:rPr lang="zh-CN" altLang="en-US" sz="2000" b="1" dirty="0" smtClean="0">
                <a:solidFill>
                  <a:srgbClr val="000000"/>
                </a:solidFill>
                <a:ea typeface="楷体_GB2312" pitchFamily="49" charset="-122"/>
              </a:rPr>
              <a:t>应选用特殊用途焊条。</a:t>
            </a:r>
          </a:p>
          <a:p>
            <a:pPr marL="0" indent="0">
              <a:buFontTx/>
              <a:buNone/>
            </a:pPr>
            <a:r>
              <a:rPr lang="zh-CN" altLang="en-US" sz="2000" b="1" dirty="0" smtClean="0">
                <a:solidFill>
                  <a:srgbClr val="CC3300"/>
                </a:solidFill>
                <a:ea typeface="楷体_GB2312" pitchFamily="49" charset="-122"/>
              </a:rPr>
              <a:t>     按焊件的形状、刚度及焊接位置选用</a:t>
            </a:r>
          </a:p>
          <a:p>
            <a:pPr lvl="1"/>
            <a:r>
              <a:rPr lang="zh-CN" altLang="en-US" sz="2000" b="1" dirty="0" smtClean="0">
                <a:ea typeface="楷体_GB2312" pitchFamily="49" charset="-122"/>
              </a:rPr>
              <a:t>厚度、刚度大、形状复杂的结构件，应选用碱性焊条。</a:t>
            </a:r>
          </a:p>
          <a:p>
            <a:pPr lvl="1"/>
            <a:r>
              <a:rPr lang="zh-CN" altLang="en-US" sz="2000" b="1" dirty="0" smtClean="0">
                <a:ea typeface="楷体_GB2312" pitchFamily="49" charset="-122"/>
              </a:rPr>
              <a:t>厚度、刚度不大，形状一般，尤其是均可采用平焊的结构件，应选用适当的酸性焊条。</a:t>
            </a:r>
          </a:p>
          <a:p>
            <a:pPr lvl="1"/>
            <a:r>
              <a:rPr lang="zh-CN" altLang="en-US" sz="2000" b="1" dirty="0" smtClean="0">
                <a:ea typeface="楷体_GB2312" pitchFamily="49" charset="-122"/>
              </a:rPr>
              <a:t>除平焊外，立焊、横焊、仰焊等焊接位置的结构件应选用全位置焊条。</a:t>
            </a:r>
          </a:p>
          <a:p>
            <a:pPr lvl="2">
              <a:buFontTx/>
              <a:buNone/>
            </a:pPr>
            <a:endParaRPr lang="en-US" altLang="zh-CN" b="1" dirty="0" smtClean="0">
              <a:ea typeface="楷体_GB2312" pitchFamily="49" charset="-122"/>
            </a:endParaRPr>
          </a:p>
        </p:txBody>
      </p:sp>
      <p:sp>
        <p:nvSpPr>
          <p:cNvPr id="47107" name="Rectangle 11"/>
          <p:cNvSpPr>
            <a:spLocks noChangeArrowheads="1"/>
          </p:cNvSpPr>
          <p:nvPr/>
        </p:nvSpPr>
        <p:spPr bwMode="auto">
          <a:xfrm>
            <a:off x="2481263" y="333375"/>
            <a:ext cx="64087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2"/>
                </a:solidFill>
                <a:ea typeface="楷体_GB2312" pitchFamily="49" charset="-122"/>
              </a:rPr>
              <a:t>第四节   焊条电弧焊</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1"/>
          </p:nvPr>
        </p:nvSpPr>
        <p:spPr>
          <a:xfrm>
            <a:off x="306388" y="1147763"/>
            <a:ext cx="4752975" cy="504825"/>
          </a:xfrm>
        </p:spPr>
        <p:txBody>
          <a:bodyPr/>
          <a:lstStyle/>
          <a:p>
            <a:pPr eaLnBrk="1" hangingPunct="1">
              <a:lnSpc>
                <a:spcPct val="80000"/>
              </a:lnSpc>
              <a:buFontTx/>
              <a:buNone/>
            </a:pPr>
            <a:r>
              <a:rPr lang="en-US" altLang="zh-CN" sz="2400" dirty="0" smtClean="0">
                <a:solidFill>
                  <a:srgbClr val="C00000"/>
                </a:solidFill>
                <a:latin typeface="宋体" panose="02010600030101010101" pitchFamily="2" charset="-122"/>
              </a:rPr>
              <a:t> </a:t>
            </a:r>
            <a:r>
              <a:rPr lang="zh-CN" altLang="en-US" sz="2400" b="1" dirty="0" smtClean="0">
                <a:solidFill>
                  <a:srgbClr val="C00000"/>
                </a:solidFill>
                <a:latin typeface="宋体" panose="02010600030101010101" pitchFamily="2" charset="-122"/>
              </a:rPr>
              <a:t>一、埋弧焊焊接过程</a:t>
            </a:r>
          </a:p>
        </p:txBody>
      </p:sp>
      <p:sp>
        <p:nvSpPr>
          <p:cNvPr id="48131" name="Rectangle 11"/>
          <p:cNvSpPr>
            <a:spLocks noChangeArrowheads="1"/>
          </p:cNvSpPr>
          <p:nvPr/>
        </p:nvSpPr>
        <p:spPr bwMode="auto">
          <a:xfrm>
            <a:off x="3203575" y="260350"/>
            <a:ext cx="57626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2"/>
                </a:solidFill>
                <a:ea typeface="楷体_GB2312" pitchFamily="49" charset="-122"/>
              </a:rPr>
              <a:t>第五节   埋弧焊</a:t>
            </a:r>
          </a:p>
        </p:txBody>
      </p:sp>
      <p:sp>
        <p:nvSpPr>
          <p:cNvPr id="48133" name="Rectangle 12"/>
          <p:cNvSpPr>
            <a:spLocks noChangeArrowheads="1"/>
          </p:cNvSpPr>
          <p:nvPr/>
        </p:nvSpPr>
        <p:spPr bwMode="auto">
          <a:xfrm>
            <a:off x="324188" y="1720111"/>
            <a:ext cx="8167688"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rnd">
                <a:solidFill>
                  <a:srgbClr val="000000"/>
                </a:solidFill>
                <a:prstDash val="sysDot"/>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FontTx/>
              <a:buNone/>
            </a:pPr>
            <a:r>
              <a:rPr lang="zh-CN" altLang="en-US" sz="1800" b="1" dirty="0">
                <a:latin typeface="Times New Roman" panose="02020603050405020304" pitchFamily="18" charset="0"/>
                <a:ea typeface="黑体" panose="02010609060101010101" pitchFamily="49" charset="-122"/>
              </a:rPr>
              <a:t>        堆放焊剂→焊丝送入电弧区→选定弧长→电弧燃烧 →（焊机带动）焊丝匀速前移→</a:t>
            </a:r>
            <a:r>
              <a:rPr lang="zh-CN" altLang="en-US" sz="1800" b="1" dirty="0">
                <a:solidFill>
                  <a:srgbClr val="000000"/>
                </a:solidFill>
                <a:latin typeface="Times New Roman" panose="02020603050405020304" pitchFamily="18" charset="0"/>
                <a:ea typeface="黑体" panose="02010609060101010101" pitchFamily="49" charset="-122"/>
              </a:rPr>
              <a:t>实现焊接过程（同焊条电弧焊）</a:t>
            </a:r>
            <a:r>
              <a:rPr lang="zh-CN" altLang="en-US" sz="1800" b="1" dirty="0">
                <a:latin typeface="Times New Roman" panose="02020603050405020304" pitchFamily="18" charset="0"/>
                <a:ea typeface="黑体" panose="02010609060101010101" pitchFamily="49" charset="-122"/>
              </a:rPr>
              <a:t>。</a:t>
            </a:r>
            <a:r>
              <a:rPr lang="zh-CN" altLang="en-US" sz="1800" dirty="0">
                <a:latin typeface="Times New Roman" panose="02020603050405020304" pitchFamily="18" charset="0"/>
              </a:rPr>
              <a:t> </a:t>
            </a:r>
          </a:p>
        </p:txBody>
      </p:sp>
      <p:grpSp>
        <p:nvGrpSpPr>
          <p:cNvPr id="48134" name="组合 6"/>
          <p:cNvGrpSpPr>
            <a:grpSpLocks/>
          </p:cNvGrpSpPr>
          <p:nvPr/>
        </p:nvGrpSpPr>
        <p:grpSpPr bwMode="auto">
          <a:xfrm>
            <a:off x="204788" y="2943225"/>
            <a:ext cx="4435475" cy="2716213"/>
            <a:chOff x="3337719" y="1857011"/>
            <a:chExt cx="4247430" cy="2556612"/>
          </a:xfrm>
        </p:grpSpPr>
        <p:pic>
          <p:nvPicPr>
            <p:cNvPr id="48139" name="Picture 9"/>
            <p:cNvPicPr>
              <a:picLocks noChangeAspect="1" noChangeArrowheads="1"/>
            </p:cNvPicPr>
            <p:nvPr/>
          </p:nvPicPr>
          <p:blipFill>
            <a:blip r:embed="rId3">
              <a:lum bright="-6000" contrast="42000"/>
              <a:extLst>
                <a:ext uri="{28A0092B-C50C-407E-A947-70E740481C1C}">
                  <a14:useLocalDpi xmlns:a14="http://schemas.microsoft.com/office/drawing/2010/main" val="0"/>
                </a:ext>
              </a:extLst>
            </a:blip>
            <a:srcRect t="6310" r="4794"/>
            <a:stretch>
              <a:fillRect/>
            </a:stretch>
          </p:blipFill>
          <p:spPr bwMode="auto">
            <a:xfrm>
              <a:off x="3337719" y="1857011"/>
              <a:ext cx="4247430" cy="244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4531073" y="4074434"/>
              <a:ext cx="1839438" cy="339189"/>
            </a:xfrm>
            <a:prstGeom prst="rect">
              <a:avLst/>
            </a:prstGeom>
          </p:spPr>
          <p:txBody>
            <a:bodyPr wrap="none">
              <a:spAutoFit/>
            </a:bodyPr>
            <a:lstStyle/>
            <a:p>
              <a:pPr>
                <a:defRPr/>
              </a:pPr>
              <a:r>
                <a:rPr lang="zh-CN" altLang="zh-CN" sz="1600" b="1"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埋弧焊的纵截面图</a:t>
              </a:r>
              <a:endParaRPr lang="zh-CN" altLang="en-US" sz="1600" b="1" dirty="0">
                <a:solidFill>
                  <a:srgbClr val="0070C0"/>
                </a:solidFill>
                <a:latin typeface="黑体" panose="02010609060101010101" pitchFamily="49" charset="-122"/>
                <a:ea typeface="黑体" panose="02010609060101010101" pitchFamily="49" charset="-122"/>
              </a:endParaRPr>
            </a:p>
          </p:txBody>
        </p:sp>
      </p:grpSp>
      <p:sp>
        <p:nvSpPr>
          <p:cNvPr id="13" name="矩形 12"/>
          <p:cNvSpPr/>
          <p:nvPr/>
        </p:nvSpPr>
        <p:spPr>
          <a:xfrm>
            <a:off x="247650" y="5867400"/>
            <a:ext cx="4268788" cy="609600"/>
          </a:xfrm>
          <a:prstGeom prst="rect">
            <a:avLst/>
          </a:prstGeom>
        </p:spPr>
        <p:txBody>
          <a:bodyPr>
            <a:spAutoFit/>
          </a:bodyPr>
          <a:lstStyle/>
          <a:p>
            <a:pPr algn="ctr">
              <a:lnSpc>
                <a:spcPct val="120000"/>
              </a:lnSpc>
              <a:defRPr/>
            </a:pPr>
            <a:r>
              <a:rPr lang="en-US" altLang="zh-CN" sz="1400" kern="100" dirty="0">
                <a:latin typeface="+mn-lt"/>
                <a:ea typeface="黑体" panose="02010609060101010101" pitchFamily="49" charset="-122"/>
                <a:cs typeface="Times New Roman" panose="02020603050405020304" pitchFamily="18" charset="0"/>
              </a:rPr>
              <a:t>  1-</a:t>
            </a:r>
            <a:r>
              <a:rPr lang="zh-CN" altLang="zh-CN" sz="1400" kern="100" dirty="0">
                <a:latin typeface="+mn-lt"/>
                <a:ea typeface="黑体" panose="02010609060101010101" pitchFamily="49" charset="-122"/>
                <a:cs typeface="Times New Roman" panose="02020603050405020304" pitchFamily="18" charset="0"/>
              </a:rPr>
              <a:t>焊件</a:t>
            </a:r>
            <a:r>
              <a:rPr lang="zh-CN" altLang="en-US" sz="1400" kern="100" dirty="0">
                <a:latin typeface="+mn-lt"/>
                <a:ea typeface="黑体" panose="02010609060101010101" pitchFamily="49" charset="-122"/>
                <a:cs typeface="Times New Roman" panose="02020603050405020304" pitchFamily="18" charset="0"/>
              </a:rPr>
              <a:t>；</a:t>
            </a:r>
            <a:r>
              <a:rPr lang="en-US" altLang="zh-CN" sz="1400" kern="100" dirty="0">
                <a:latin typeface="+mn-lt"/>
                <a:ea typeface="黑体" panose="02010609060101010101" pitchFamily="49" charset="-122"/>
                <a:cs typeface="Times New Roman" panose="02020603050405020304" pitchFamily="18" charset="0"/>
              </a:rPr>
              <a:t>2-</a:t>
            </a:r>
            <a:r>
              <a:rPr lang="zh-CN" altLang="zh-CN" sz="1400" kern="100" dirty="0">
                <a:latin typeface="+mn-lt"/>
                <a:ea typeface="黑体" panose="02010609060101010101" pitchFamily="49" charset="-122"/>
                <a:cs typeface="Times New Roman" panose="02020603050405020304" pitchFamily="18" charset="0"/>
              </a:rPr>
              <a:t>熔池</a:t>
            </a:r>
            <a:r>
              <a:rPr lang="zh-CN" altLang="en-US" sz="1400" kern="100" dirty="0">
                <a:latin typeface="+mn-lt"/>
                <a:ea typeface="黑体" panose="02010609060101010101" pitchFamily="49" charset="-122"/>
                <a:cs typeface="Times New Roman" panose="02020603050405020304" pitchFamily="18" charset="0"/>
              </a:rPr>
              <a:t>；</a:t>
            </a:r>
            <a:r>
              <a:rPr lang="en-US" altLang="zh-CN" sz="1400" kern="100" dirty="0">
                <a:latin typeface="+mn-lt"/>
                <a:ea typeface="黑体" panose="02010609060101010101" pitchFamily="49" charset="-122"/>
                <a:cs typeface="Times New Roman" panose="02020603050405020304" pitchFamily="18" charset="0"/>
              </a:rPr>
              <a:t>3-</a:t>
            </a:r>
            <a:r>
              <a:rPr lang="zh-CN" altLang="zh-CN" sz="1400" kern="100" dirty="0">
                <a:latin typeface="+mn-lt"/>
                <a:ea typeface="黑体" panose="02010609060101010101" pitchFamily="49" charset="-122"/>
                <a:cs typeface="Times New Roman" panose="02020603050405020304" pitchFamily="18" charset="0"/>
              </a:rPr>
              <a:t>熔滴</a:t>
            </a:r>
            <a:r>
              <a:rPr lang="zh-CN" altLang="en-US" sz="1400" kern="100" dirty="0">
                <a:latin typeface="+mn-lt"/>
                <a:ea typeface="黑体" panose="02010609060101010101" pitchFamily="49" charset="-122"/>
                <a:cs typeface="Times New Roman" panose="02020603050405020304" pitchFamily="18" charset="0"/>
              </a:rPr>
              <a:t>；</a:t>
            </a:r>
            <a:r>
              <a:rPr lang="en-US" altLang="zh-CN" sz="1400" kern="100" dirty="0">
                <a:latin typeface="+mn-lt"/>
                <a:ea typeface="黑体" panose="02010609060101010101" pitchFamily="49" charset="-122"/>
                <a:cs typeface="Times New Roman" panose="02020603050405020304" pitchFamily="18" charset="0"/>
              </a:rPr>
              <a:t> 4-</a:t>
            </a:r>
            <a:r>
              <a:rPr lang="zh-CN" altLang="zh-CN" sz="1400" kern="100" dirty="0">
                <a:latin typeface="+mn-lt"/>
                <a:ea typeface="黑体" panose="02010609060101010101" pitchFamily="49" charset="-122"/>
                <a:cs typeface="Times New Roman" panose="02020603050405020304" pitchFamily="18" charset="0"/>
              </a:rPr>
              <a:t>焊剂</a:t>
            </a:r>
            <a:r>
              <a:rPr lang="zh-CN" altLang="en-US" sz="1400" kern="100" dirty="0">
                <a:latin typeface="+mn-lt"/>
                <a:ea typeface="黑体" panose="02010609060101010101" pitchFamily="49" charset="-122"/>
                <a:cs typeface="Times New Roman" panose="02020603050405020304" pitchFamily="18" charset="0"/>
              </a:rPr>
              <a:t>；</a:t>
            </a:r>
            <a:r>
              <a:rPr lang="en-US" altLang="zh-CN" sz="1400" kern="100" dirty="0">
                <a:latin typeface="+mn-lt"/>
                <a:ea typeface="黑体" panose="02010609060101010101" pitchFamily="49" charset="-122"/>
                <a:cs typeface="Times New Roman" panose="02020603050405020304" pitchFamily="18" charset="0"/>
              </a:rPr>
              <a:t>5-</a:t>
            </a:r>
            <a:r>
              <a:rPr lang="zh-CN" altLang="zh-CN" sz="1400" kern="100" dirty="0">
                <a:latin typeface="+mn-lt"/>
                <a:ea typeface="黑体" panose="02010609060101010101" pitchFamily="49" charset="-122"/>
                <a:cs typeface="Times New Roman" panose="02020603050405020304" pitchFamily="18" charset="0"/>
              </a:rPr>
              <a:t>焊剂斗</a:t>
            </a:r>
            <a:r>
              <a:rPr lang="zh-CN" altLang="en-US" sz="1400" kern="100" dirty="0">
                <a:latin typeface="+mn-lt"/>
                <a:ea typeface="黑体" panose="02010609060101010101" pitchFamily="49" charset="-122"/>
                <a:cs typeface="Times New Roman" panose="02020603050405020304" pitchFamily="18" charset="0"/>
              </a:rPr>
              <a:t>；</a:t>
            </a:r>
            <a:endParaRPr lang="en-US" altLang="zh-CN" sz="1400" kern="100" dirty="0">
              <a:latin typeface="+mn-lt"/>
              <a:ea typeface="黑体" panose="02010609060101010101" pitchFamily="49" charset="-122"/>
              <a:cs typeface="Times New Roman" panose="02020603050405020304" pitchFamily="18" charset="0"/>
            </a:endParaRPr>
          </a:p>
          <a:p>
            <a:pPr algn="ctr">
              <a:lnSpc>
                <a:spcPct val="120000"/>
              </a:lnSpc>
              <a:defRPr/>
            </a:pPr>
            <a:r>
              <a:rPr lang="en-US" altLang="zh-CN" sz="1400" kern="100" dirty="0">
                <a:latin typeface="+mn-lt"/>
                <a:ea typeface="黑体" panose="02010609060101010101" pitchFamily="49" charset="-122"/>
                <a:cs typeface="Times New Roman" panose="02020603050405020304" pitchFamily="18" charset="0"/>
              </a:rPr>
              <a:t>6-</a:t>
            </a:r>
            <a:r>
              <a:rPr lang="zh-CN" altLang="zh-CN" sz="1400" kern="100" dirty="0">
                <a:latin typeface="+mn-lt"/>
                <a:ea typeface="黑体" panose="02010609060101010101" pitchFamily="49" charset="-122"/>
                <a:cs typeface="Times New Roman" panose="02020603050405020304" pitchFamily="18" charset="0"/>
              </a:rPr>
              <a:t>导电嘴</a:t>
            </a:r>
            <a:r>
              <a:rPr lang="zh-CN" altLang="en-US" sz="1400" kern="100" dirty="0">
                <a:latin typeface="+mn-lt"/>
                <a:ea typeface="黑体" panose="02010609060101010101" pitchFamily="49" charset="-122"/>
                <a:cs typeface="Times New Roman" panose="02020603050405020304" pitchFamily="18" charset="0"/>
              </a:rPr>
              <a:t>；</a:t>
            </a:r>
            <a:r>
              <a:rPr lang="en-US" altLang="zh-CN" sz="1400" kern="100" dirty="0">
                <a:latin typeface="+mn-lt"/>
                <a:ea typeface="黑体" panose="02010609060101010101" pitchFamily="49" charset="-122"/>
                <a:cs typeface="Times New Roman" panose="02020603050405020304" pitchFamily="18" charset="0"/>
              </a:rPr>
              <a:t>7-</a:t>
            </a:r>
            <a:r>
              <a:rPr lang="zh-CN" altLang="zh-CN" sz="1400" kern="100" dirty="0">
                <a:latin typeface="+mn-lt"/>
                <a:ea typeface="黑体" panose="02010609060101010101" pitchFamily="49" charset="-122"/>
                <a:cs typeface="Times New Roman" panose="02020603050405020304" pitchFamily="18" charset="0"/>
              </a:rPr>
              <a:t>焊丝</a:t>
            </a:r>
            <a:r>
              <a:rPr lang="zh-CN" altLang="en-US" sz="1400" kern="100" dirty="0">
                <a:latin typeface="+mn-lt"/>
                <a:ea typeface="黑体" panose="02010609060101010101" pitchFamily="49" charset="-122"/>
                <a:cs typeface="Times New Roman" panose="02020603050405020304" pitchFamily="18" charset="0"/>
              </a:rPr>
              <a:t>；</a:t>
            </a:r>
            <a:r>
              <a:rPr lang="en-US" altLang="zh-CN" sz="1400" kern="100" dirty="0">
                <a:latin typeface="+mn-lt"/>
                <a:ea typeface="黑体" panose="02010609060101010101" pitchFamily="49" charset="-122"/>
                <a:cs typeface="Times New Roman" panose="02020603050405020304" pitchFamily="18" charset="0"/>
              </a:rPr>
              <a:t>8-</a:t>
            </a:r>
            <a:r>
              <a:rPr lang="zh-CN" altLang="zh-CN" sz="1400" kern="100" dirty="0">
                <a:latin typeface="+mn-lt"/>
                <a:ea typeface="黑体" panose="02010609060101010101" pitchFamily="49" charset="-122"/>
                <a:cs typeface="Times New Roman" panose="02020603050405020304" pitchFamily="18" charset="0"/>
              </a:rPr>
              <a:t>熔渣</a:t>
            </a:r>
            <a:r>
              <a:rPr lang="zh-CN" altLang="en-US" sz="1400" kern="100" dirty="0">
                <a:latin typeface="+mn-lt"/>
                <a:ea typeface="黑体" panose="02010609060101010101" pitchFamily="49" charset="-122"/>
                <a:cs typeface="Times New Roman" panose="02020603050405020304" pitchFamily="18" charset="0"/>
              </a:rPr>
              <a:t>；</a:t>
            </a:r>
            <a:r>
              <a:rPr lang="en-US" altLang="zh-CN" sz="1400" kern="100" dirty="0">
                <a:latin typeface="+mn-lt"/>
                <a:ea typeface="黑体" panose="02010609060101010101" pitchFamily="49" charset="-122"/>
                <a:cs typeface="Times New Roman" panose="02020603050405020304" pitchFamily="18" charset="0"/>
              </a:rPr>
              <a:t>9-</a:t>
            </a:r>
            <a:r>
              <a:rPr lang="zh-CN" altLang="zh-CN" sz="1400" kern="100" dirty="0">
                <a:latin typeface="+mn-lt"/>
                <a:ea typeface="黑体" panose="02010609060101010101" pitchFamily="49" charset="-122"/>
                <a:cs typeface="Times New Roman" panose="02020603050405020304" pitchFamily="18" charset="0"/>
              </a:rPr>
              <a:t>渣壳</a:t>
            </a:r>
            <a:r>
              <a:rPr lang="zh-CN" altLang="en-US" sz="1400" kern="100" dirty="0">
                <a:latin typeface="+mn-lt"/>
                <a:ea typeface="黑体" panose="02010609060101010101" pitchFamily="49" charset="-122"/>
                <a:cs typeface="Times New Roman" panose="02020603050405020304" pitchFamily="18" charset="0"/>
              </a:rPr>
              <a:t>；</a:t>
            </a:r>
            <a:r>
              <a:rPr lang="en-US" altLang="zh-CN" sz="1400" kern="100" dirty="0">
                <a:latin typeface="+mn-lt"/>
                <a:ea typeface="黑体" panose="02010609060101010101" pitchFamily="49" charset="-122"/>
                <a:cs typeface="Times New Roman" panose="02020603050405020304" pitchFamily="18" charset="0"/>
              </a:rPr>
              <a:t>10-</a:t>
            </a:r>
            <a:r>
              <a:rPr lang="zh-CN" altLang="zh-CN" sz="1400" kern="100" dirty="0">
                <a:latin typeface="+mn-lt"/>
                <a:ea typeface="黑体" panose="02010609060101010101" pitchFamily="49" charset="-122"/>
                <a:cs typeface="Times New Roman" panose="02020603050405020304" pitchFamily="18" charset="0"/>
              </a:rPr>
              <a:t>焊缝 </a:t>
            </a:r>
            <a:endParaRPr lang="zh-CN" altLang="en-US" sz="1400" dirty="0">
              <a:latin typeface="+mn-lt"/>
              <a:ea typeface="黑体" panose="02010609060101010101" pitchFamily="49" charset="-122"/>
            </a:endParaRPr>
          </a:p>
        </p:txBody>
      </p:sp>
      <p:pic>
        <p:nvPicPr>
          <p:cNvPr id="48136" name="Picture 10" descr="扫描001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6325" y="2636838"/>
            <a:ext cx="3270250" cy="33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5781675" y="5881688"/>
            <a:ext cx="1825625" cy="338137"/>
          </a:xfrm>
          <a:prstGeom prst="rect">
            <a:avLst/>
          </a:prstGeom>
        </p:spPr>
        <p:txBody>
          <a:bodyPr wrap="none">
            <a:spAutoFit/>
          </a:bodyPr>
          <a:lstStyle/>
          <a:p>
            <a:pPr>
              <a:defRPr/>
            </a:pPr>
            <a:r>
              <a:rPr lang="zh-CN" altLang="zh-CN" sz="1600" b="1"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埋弧焊过程示意图</a:t>
            </a:r>
            <a:endParaRPr lang="zh-CN" altLang="en-US" sz="1600" b="1" dirty="0">
              <a:solidFill>
                <a:srgbClr val="0070C0"/>
              </a:solidFill>
              <a:latin typeface="黑体" panose="02010609060101010101" pitchFamily="49" charset="-122"/>
              <a:ea typeface="黑体" panose="02010609060101010101" pitchFamily="49" charset="-122"/>
            </a:endParaRPr>
          </a:p>
        </p:txBody>
      </p:sp>
      <p:sp>
        <p:nvSpPr>
          <p:cNvPr id="16" name="矩形 15"/>
          <p:cNvSpPr/>
          <p:nvPr/>
        </p:nvSpPr>
        <p:spPr>
          <a:xfrm>
            <a:off x="4706938" y="6237288"/>
            <a:ext cx="4162425" cy="523875"/>
          </a:xfrm>
          <a:prstGeom prst="rect">
            <a:avLst/>
          </a:prstGeom>
        </p:spPr>
        <p:txBody>
          <a:bodyPr wrap="none">
            <a:spAutoFit/>
          </a:bodyPr>
          <a:lstStyle/>
          <a:p>
            <a:pPr>
              <a:defRPr/>
            </a:pPr>
            <a:r>
              <a:rPr lang="en-US" altLang="zh-CN" sz="1400" kern="100" dirty="0">
                <a:latin typeface="+mn-lt"/>
                <a:ea typeface="黑体" panose="02010609060101010101" pitchFamily="49" charset="-122"/>
                <a:cs typeface="Times New Roman" panose="02020603050405020304" pitchFamily="18" charset="0"/>
              </a:rPr>
              <a:t>1-</a:t>
            </a:r>
            <a:r>
              <a:rPr lang="zh-CN" altLang="zh-CN" sz="1400" kern="100" dirty="0">
                <a:latin typeface="+mn-lt"/>
                <a:ea typeface="黑体" panose="02010609060101010101" pitchFamily="49" charset="-122"/>
                <a:cs typeface="Times New Roman" panose="02020603050405020304" pitchFamily="18" charset="0"/>
              </a:rPr>
              <a:t>焊丝</a:t>
            </a:r>
            <a:r>
              <a:rPr lang="zh-CN" altLang="en-US" sz="1400" kern="100" dirty="0">
                <a:latin typeface="+mn-lt"/>
                <a:ea typeface="黑体" panose="02010609060101010101" pitchFamily="49" charset="-122"/>
                <a:cs typeface="Times New Roman" panose="02020603050405020304" pitchFamily="18" charset="0"/>
              </a:rPr>
              <a:t>；</a:t>
            </a:r>
            <a:r>
              <a:rPr lang="en-US" altLang="zh-CN" sz="1400" kern="100" dirty="0">
                <a:latin typeface="+mn-lt"/>
                <a:ea typeface="黑体" panose="02010609060101010101" pitchFamily="49" charset="-122"/>
                <a:cs typeface="Times New Roman" panose="02020603050405020304" pitchFamily="18" charset="0"/>
              </a:rPr>
              <a:t>2-</a:t>
            </a:r>
            <a:r>
              <a:rPr lang="zh-CN" altLang="zh-CN" sz="1400" kern="100" dirty="0">
                <a:latin typeface="+mn-lt"/>
                <a:ea typeface="黑体" panose="02010609060101010101" pitchFamily="49" charset="-122"/>
                <a:cs typeface="Times New Roman" panose="02020603050405020304" pitchFamily="18" charset="0"/>
              </a:rPr>
              <a:t>导电嘴</a:t>
            </a:r>
            <a:r>
              <a:rPr lang="zh-CN" altLang="en-US" sz="1400" kern="100" dirty="0">
                <a:latin typeface="+mn-lt"/>
                <a:ea typeface="黑体" panose="02010609060101010101" pitchFamily="49" charset="-122"/>
                <a:cs typeface="Times New Roman" panose="02020603050405020304" pitchFamily="18" charset="0"/>
              </a:rPr>
              <a:t>；</a:t>
            </a:r>
            <a:r>
              <a:rPr lang="en-US" altLang="zh-CN" sz="1400" kern="100" dirty="0">
                <a:latin typeface="+mn-lt"/>
                <a:ea typeface="黑体" panose="02010609060101010101" pitchFamily="49" charset="-122"/>
                <a:cs typeface="Times New Roman" panose="02020603050405020304" pitchFamily="18" charset="0"/>
              </a:rPr>
              <a:t>3-</a:t>
            </a:r>
            <a:r>
              <a:rPr lang="zh-CN" altLang="zh-CN" sz="1400" kern="100" dirty="0">
                <a:latin typeface="+mn-lt"/>
                <a:ea typeface="黑体" panose="02010609060101010101" pitchFamily="49" charset="-122"/>
                <a:cs typeface="Times New Roman" panose="02020603050405020304" pitchFamily="18" charset="0"/>
              </a:rPr>
              <a:t>焊缝</a:t>
            </a:r>
            <a:r>
              <a:rPr lang="zh-CN" altLang="en-US" sz="1400" kern="100" dirty="0">
                <a:latin typeface="+mn-lt"/>
                <a:ea typeface="黑体" panose="02010609060101010101" pitchFamily="49" charset="-122"/>
                <a:cs typeface="Times New Roman" panose="02020603050405020304" pitchFamily="18" charset="0"/>
              </a:rPr>
              <a:t>；</a:t>
            </a:r>
            <a:r>
              <a:rPr lang="en-US" altLang="zh-CN" sz="1400" kern="100" dirty="0">
                <a:latin typeface="+mn-lt"/>
                <a:ea typeface="黑体" panose="02010609060101010101" pitchFamily="49" charset="-122"/>
                <a:cs typeface="Times New Roman" panose="02020603050405020304" pitchFamily="18" charset="0"/>
              </a:rPr>
              <a:t>4-</a:t>
            </a:r>
            <a:r>
              <a:rPr lang="zh-CN" altLang="zh-CN" sz="1400" kern="100" dirty="0">
                <a:latin typeface="+mn-lt"/>
                <a:ea typeface="黑体" panose="02010609060101010101" pitchFamily="49" charset="-122"/>
                <a:cs typeface="Times New Roman" panose="02020603050405020304" pitchFamily="18" charset="0"/>
              </a:rPr>
              <a:t>渣壳</a:t>
            </a:r>
            <a:r>
              <a:rPr lang="zh-CN" altLang="en-US" sz="1400" kern="100" dirty="0">
                <a:latin typeface="+mn-lt"/>
                <a:ea typeface="黑体" panose="02010609060101010101" pitchFamily="49" charset="-122"/>
                <a:cs typeface="Times New Roman" panose="02020603050405020304" pitchFamily="18" charset="0"/>
              </a:rPr>
              <a:t>；</a:t>
            </a:r>
            <a:r>
              <a:rPr lang="en-US" altLang="zh-CN" sz="1400" kern="100" dirty="0">
                <a:latin typeface="+mn-lt"/>
                <a:ea typeface="黑体" panose="02010609060101010101" pitchFamily="49" charset="-122"/>
                <a:cs typeface="Times New Roman" panose="02020603050405020304" pitchFamily="18" charset="0"/>
              </a:rPr>
              <a:t>5-</a:t>
            </a:r>
            <a:r>
              <a:rPr lang="zh-CN" altLang="zh-CN" sz="1400" kern="100" dirty="0">
                <a:latin typeface="+mn-lt"/>
                <a:ea typeface="黑体" panose="02010609060101010101" pitchFamily="49" charset="-122"/>
                <a:cs typeface="Times New Roman" panose="02020603050405020304" pitchFamily="18" charset="0"/>
              </a:rPr>
              <a:t>熔敷金属</a:t>
            </a:r>
            <a:r>
              <a:rPr lang="zh-CN" altLang="en-US" sz="1400" kern="100" dirty="0">
                <a:latin typeface="+mn-lt"/>
                <a:ea typeface="黑体" panose="02010609060101010101" pitchFamily="49" charset="-122"/>
                <a:cs typeface="Times New Roman" panose="02020603050405020304" pitchFamily="18" charset="0"/>
              </a:rPr>
              <a:t>；</a:t>
            </a:r>
            <a:endParaRPr lang="en-US" altLang="zh-CN" sz="1400" kern="100" dirty="0">
              <a:latin typeface="+mn-lt"/>
              <a:ea typeface="黑体" panose="02010609060101010101" pitchFamily="49" charset="-122"/>
              <a:cs typeface="Times New Roman" panose="02020603050405020304" pitchFamily="18" charset="0"/>
            </a:endParaRPr>
          </a:p>
          <a:p>
            <a:pPr>
              <a:defRPr/>
            </a:pPr>
            <a:r>
              <a:rPr lang="en-US" altLang="zh-CN" sz="1400" dirty="0">
                <a:latin typeface="+mn-lt"/>
                <a:ea typeface="黑体" panose="02010609060101010101" pitchFamily="49" charset="-122"/>
              </a:rPr>
              <a:t>6-</a:t>
            </a:r>
            <a:r>
              <a:rPr lang="zh-CN" altLang="zh-CN" sz="1400" dirty="0">
                <a:latin typeface="+mn-lt"/>
                <a:ea typeface="黑体" panose="02010609060101010101" pitchFamily="49" charset="-122"/>
              </a:rPr>
              <a:t>焊剂</a:t>
            </a:r>
            <a:r>
              <a:rPr lang="zh-CN" altLang="en-US" sz="1400" dirty="0">
                <a:latin typeface="+mn-lt"/>
                <a:ea typeface="黑体" panose="02010609060101010101" pitchFamily="49" charset="-122"/>
              </a:rPr>
              <a:t>；</a:t>
            </a:r>
            <a:r>
              <a:rPr lang="en-US" altLang="zh-CN" sz="1400" dirty="0">
                <a:latin typeface="+mn-lt"/>
                <a:ea typeface="黑体" panose="02010609060101010101" pitchFamily="49" charset="-122"/>
              </a:rPr>
              <a:t>7-</a:t>
            </a:r>
            <a:r>
              <a:rPr lang="zh-CN" altLang="zh-CN" sz="1400" dirty="0">
                <a:latin typeface="+mn-lt"/>
                <a:ea typeface="黑体" panose="02010609060101010101" pitchFamily="49" charset="-122"/>
              </a:rPr>
              <a:t>母材</a:t>
            </a:r>
            <a:r>
              <a:rPr lang="zh-CN" altLang="en-US" sz="1400" dirty="0">
                <a:latin typeface="+mn-lt"/>
                <a:ea typeface="黑体" panose="02010609060101010101" pitchFamily="49" charset="-122"/>
              </a:rPr>
              <a:t>；</a:t>
            </a:r>
            <a:r>
              <a:rPr lang="en-US" altLang="zh-CN" sz="1400" dirty="0">
                <a:latin typeface="+mn-lt"/>
                <a:ea typeface="黑体" panose="02010609060101010101" pitchFamily="49" charset="-122"/>
              </a:rPr>
              <a:t>8-</a:t>
            </a:r>
            <a:r>
              <a:rPr lang="zh-CN" altLang="zh-CN" sz="1400" dirty="0">
                <a:latin typeface="+mn-lt"/>
                <a:ea typeface="黑体" panose="02010609060101010101" pitchFamily="49" charset="-122"/>
              </a:rPr>
              <a:t>坡口</a:t>
            </a:r>
            <a:r>
              <a:rPr lang="zh-CN" altLang="en-US" sz="1400" dirty="0">
                <a:latin typeface="+mn-lt"/>
                <a:ea typeface="黑体" panose="02010609060101010101" pitchFamily="49" charset="-122"/>
              </a:rPr>
              <a:t>；</a:t>
            </a:r>
            <a:r>
              <a:rPr lang="en-US" altLang="zh-CN" sz="1400" dirty="0">
                <a:latin typeface="+mn-lt"/>
                <a:ea typeface="黑体" panose="02010609060101010101" pitchFamily="49" charset="-122"/>
              </a:rPr>
              <a:t>9-</a:t>
            </a:r>
            <a:r>
              <a:rPr lang="zh-CN" altLang="zh-CN" sz="1400" dirty="0">
                <a:latin typeface="+mn-lt"/>
                <a:ea typeface="黑体" panose="02010609060101010101" pitchFamily="49" charset="-122"/>
              </a:rPr>
              <a:t>软管</a:t>
            </a:r>
            <a:r>
              <a:rPr lang="zh-CN" altLang="en-US" sz="1400" dirty="0">
                <a:latin typeface="+mn-lt"/>
                <a:ea typeface="黑体" panose="02010609060101010101" pitchFamily="49" charset="-122"/>
              </a:rPr>
              <a:t>；</a:t>
            </a:r>
            <a:r>
              <a:rPr lang="en-US" altLang="zh-CN" sz="1400" dirty="0">
                <a:latin typeface="+mn-lt"/>
                <a:ea typeface="黑体" panose="02010609060101010101" pitchFamily="49" charset="-122"/>
              </a:rPr>
              <a:t>10-</a:t>
            </a:r>
            <a:r>
              <a:rPr lang="zh-CN" altLang="zh-CN" sz="1400" dirty="0">
                <a:latin typeface="+mn-lt"/>
                <a:ea typeface="黑体" panose="02010609060101010101" pitchFamily="49" charset="-122"/>
              </a:rPr>
              <a:t>焊剂漏斗</a:t>
            </a:r>
            <a:endParaRPr lang="zh-CN" altLang="en-US" sz="1400" dirty="0">
              <a:latin typeface="+mn-lt"/>
              <a:ea typeface="黑体" panose="02010609060101010101" pitchFamily="49"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8"/>
          <p:cNvSpPr txBox="1">
            <a:spLocks noChangeArrowheads="1"/>
          </p:cNvSpPr>
          <p:nvPr/>
        </p:nvSpPr>
        <p:spPr bwMode="auto">
          <a:xfrm>
            <a:off x="3871913" y="1773238"/>
            <a:ext cx="1676400" cy="481012"/>
          </a:xfrm>
          <a:prstGeom prst="rect">
            <a:avLst/>
          </a:prstGeom>
          <a:noFill/>
          <a:ln w="38100">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96000"/>
              </a:lnSpc>
              <a:spcBef>
                <a:spcPct val="50000"/>
              </a:spcBef>
              <a:buFontTx/>
              <a:buNone/>
            </a:pPr>
            <a:r>
              <a:rPr lang="zh-CN" altLang="en-US" sz="2400" b="1">
                <a:latin typeface="Times New Roman" panose="02020603050405020304" pitchFamily="18" charset="0"/>
                <a:ea typeface="楷体_GB2312" pitchFamily="49" charset="-122"/>
              </a:rPr>
              <a:t>焊接材料</a:t>
            </a:r>
          </a:p>
        </p:txBody>
      </p:sp>
      <p:sp>
        <p:nvSpPr>
          <p:cNvPr id="50179" name="Text Box 9"/>
          <p:cNvSpPr txBox="1">
            <a:spLocks noChangeArrowheads="1"/>
          </p:cNvSpPr>
          <p:nvPr/>
        </p:nvSpPr>
        <p:spPr bwMode="auto">
          <a:xfrm>
            <a:off x="5243513" y="3068638"/>
            <a:ext cx="1200150" cy="481012"/>
          </a:xfrm>
          <a:prstGeom prst="rect">
            <a:avLst/>
          </a:prstGeom>
          <a:noFill/>
          <a:ln w="38100">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96000"/>
              </a:lnSpc>
              <a:spcBef>
                <a:spcPct val="50000"/>
              </a:spcBef>
              <a:buFontTx/>
              <a:buNone/>
            </a:pPr>
            <a:r>
              <a:rPr lang="zh-CN" altLang="en-US" sz="2400" b="1">
                <a:latin typeface="楷体_GB2312" pitchFamily="49" charset="-122"/>
                <a:ea typeface="楷体_GB2312" pitchFamily="49" charset="-122"/>
              </a:rPr>
              <a:t>焊  剂</a:t>
            </a:r>
          </a:p>
        </p:txBody>
      </p:sp>
      <p:sp>
        <p:nvSpPr>
          <p:cNvPr id="50180" name="Text Box 10"/>
          <p:cNvSpPr txBox="1">
            <a:spLocks noChangeArrowheads="1"/>
          </p:cNvSpPr>
          <p:nvPr/>
        </p:nvSpPr>
        <p:spPr bwMode="auto">
          <a:xfrm>
            <a:off x="3033713" y="4287838"/>
            <a:ext cx="1177925" cy="481012"/>
          </a:xfrm>
          <a:prstGeom prst="rect">
            <a:avLst/>
          </a:prstGeom>
          <a:noFill/>
          <a:ln w="38100">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96000"/>
              </a:lnSpc>
              <a:spcBef>
                <a:spcPct val="50000"/>
              </a:spcBef>
              <a:buFontTx/>
              <a:buNone/>
            </a:pPr>
            <a:r>
              <a:rPr lang="zh-CN" altLang="en-US" sz="2400" b="1">
                <a:latin typeface="楷体_GB2312" pitchFamily="49" charset="-122"/>
                <a:ea typeface="楷体_GB2312" pitchFamily="49" charset="-122"/>
              </a:rPr>
              <a:t>焊  丝</a:t>
            </a:r>
          </a:p>
        </p:txBody>
      </p:sp>
      <p:cxnSp>
        <p:nvCxnSpPr>
          <p:cNvPr id="50181" name="AutoShape 11"/>
          <p:cNvCxnSpPr>
            <a:cxnSpLocks noChangeShapeType="1"/>
            <a:stCxn id="50178" idx="2"/>
            <a:endCxn id="50180" idx="0"/>
          </p:cNvCxnSpPr>
          <p:nvPr/>
        </p:nvCxnSpPr>
        <p:spPr bwMode="auto">
          <a:xfrm rot="5400000">
            <a:off x="3168650" y="2727325"/>
            <a:ext cx="1995488" cy="1087438"/>
          </a:xfrm>
          <a:prstGeom prst="bentConnector3">
            <a:avLst>
              <a:gd name="adj1" fmla="val 49958"/>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0182" name="AutoShape 12"/>
          <p:cNvCxnSpPr>
            <a:cxnSpLocks noChangeShapeType="1"/>
            <a:stCxn id="50178" idx="2"/>
            <a:endCxn id="50179" idx="0"/>
          </p:cNvCxnSpPr>
          <p:nvPr/>
        </p:nvCxnSpPr>
        <p:spPr bwMode="auto">
          <a:xfrm rot="16200000" flipH="1">
            <a:off x="4888707" y="2094706"/>
            <a:ext cx="776288" cy="1133475"/>
          </a:xfrm>
          <a:prstGeom prst="bentConnector3">
            <a:avLst>
              <a:gd name="adj1" fmla="val 49898"/>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0183" name="Text Box 13"/>
          <p:cNvSpPr txBox="1">
            <a:spLocks noChangeArrowheads="1"/>
          </p:cNvSpPr>
          <p:nvPr/>
        </p:nvSpPr>
        <p:spPr bwMode="auto">
          <a:xfrm>
            <a:off x="4481513" y="4135438"/>
            <a:ext cx="1066800" cy="831850"/>
          </a:xfrm>
          <a:prstGeom prst="rect">
            <a:avLst/>
          </a:prstGeom>
          <a:noFill/>
          <a:ln w="38100">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96000"/>
              </a:lnSpc>
              <a:spcBef>
                <a:spcPct val="50000"/>
              </a:spcBef>
              <a:buFontTx/>
              <a:buNone/>
            </a:pPr>
            <a:r>
              <a:rPr lang="zh-CN" altLang="en-US" sz="2400" b="1">
                <a:latin typeface="楷体_GB2312" pitchFamily="49" charset="-122"/>
                <a:ea typeface="楷体_GB2312" pitchFamily="49" charset="-122"/>
              </a:rPr>
              <a:t>熔 炼焊 剂</a:t>
            </a:r>
          </a:p>
        </p:txBody>
      </p:sp>
      <p:sp>
        <p:nvSpPr>
          <p:cNvPr id="50184" name="Text Box 14"/>
          <p:cNvSpPr txBox="1">
            <a:spLocks noChangeArrowheads="1"/>
          </p:cNvSpPr>
          <p:nvPr/>
        </p:nvSpPr>
        <p:spPr bwMode="auto">
          <a:xfrm>
            <a:off x="6081713" y="4135438"/>
            <a:ext cx="1066800" cy="831850"/>
          </a:xfrm>
          <a:prstGeom prst="rect">
            <a:avLst/>
          </a:prstGeom>
          <a:noFill/>
          <a:ln w="38100">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96000"/>
              </a:lnSpc>
              <a:spcBef>
                <a:spcPct val="50000"/>
              </a:spcBef>
              <a:buFontTx/>
              <a:buNone/>
            </a:pPr>
            <a:r>
              <a:rPr lang="zh-CN" altLang="en-US" sz="2400" b="1">
                <a:latin typeface="楷体_GB2312" pitchFamily="49" charset="-122"/>
                <a:ea typeface="楷体_GB2312" pitchFamily="49" charset="-122"/>
              </a:rPr>
              <a:t>陶 瓷焊 剂</a:t>
            </a:r>
            <a:endParaRPr lang="zh-CN" altLang="en-US" sz="2000" b="1" baseline="-25000">
              <a:latin typeface="楷体_GB2312" pitchFamily="49" charset="-122"/>
              <a:ea typeface="楷体_GB2312" pitchFamily="49" charset="-122"/>
            </a:endParaRPr>
          </a:p>
        </p:txBody>
      </p:sp>
      <p:cxnSp>
        <p:nvCxnSpPr>
          <p:cNvPr id="50185" name="AutoShape 15"/>
          <p:cNvCxnSpPr>
            <a:cxnSpLocks noChangeShapeType="1"/>
            <a:stCxn id="50179" idx="2"/>
            <a:endCxn id="50183" idx="0"/>
          </p:cNvCxnSpPr>
          <p:nvPr/>
        </p:nvCxnSpPr>
        <p:spPr bwMode="auto">
          <a:xfrm rot="5400000">
            <a:off x="5155407" y="3428206"/>
            <a:ext cx="547688" cy="828675"/>
          </a:xfrm>
          <a:prstGeom prst="bentConnector3">
            <a:avLst>
              <a:gd name="adj1" fmla="val 49856"/>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0186" name="AutoShape 16"/>
          <p:cNvCxnSpPr>
            <a:cxnSpLocks noChangeShapeType="1"/>
            <a:stCxn id="50179" idx="2"/>
            <a:endCxn id="50184" idx="0"/>
          </p:cNvCxnSpPr>
          <p:nvPr/>
        </p:nvCxnSpPr>
        <p:spPr bwMode="auto">
          <a:xfrm rot="16200000" flipH="1">
            <a:off x="5955507" y="3456781"/>
            <a:ext cx="547688" cy="771525"/>
          </a:xfrm>
          <a:prstGeom prst="bentConnector3">
            <a:avLst>
              <a:gd name="adj1" fmla="val 49856"/>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0187" name="AutoShape 17"/>
          <p:cNvSpPr>
            <a:spLocks noChangeArrowheads="1"/>
          </p:cNvSpPr>
          <p:nvPr/>
        </p:nvSpPr>
        <p:spPr bwMode="auto">
          <a:xfrm>
            <a:off x="1509713" y="2916238"/>
            <a:ext cx="1676400" cy="990600"/>
          </a:xfrm>
          <a:prstGeom prst="cloudCallout">
            <a:avLst>
              <a:gd name="adj1" fmla="val 40532"/>
              <a:gd name="adj2" fmla="val 11362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96000"/>
              </a:lnSpc>
              <a:spcBef>
                <a:spcPct val="0"/>
              </a:spcBef>
              <a:buFontTx/>
              <a:buNone/>
            </a:pPr>
            <a:r>
              <a:rPr lang="zh-CN" altLang="en-US" sz="2400" b="1">
                <a:solidFill>
                  <a:srgbClr val="FF0000"/>
                </a:solidFill>
                <a:latin typeface="楷体_GB2312" pitchFamily="49" charset="-122"/>
                <a:ea typeface="楷体_GB2312" pitchFamily="49" charset="-122"/>
              </a:rPr>
              <a:t>相当于焊 芯</a:t>
            </a:r>
          </a:p>
        </p:txBody>
      </p:sp>
      <p:sp>
        <p:nvSpPr>
          <p:cNvPr id="50188" name="AutoShape 18"/>
          <p:cNvSpPr>
            <a:spLocks noChangeArrowheads="1"/>
          </p:cNvSpPr>
          <p:nvPr/>
        </p:nvSpPr>
        <p:spPr bwMode="auto">
          <a:xfrm>
            <a:off x="6310313" y="2001838"/>
            <a:ext cx="1676400" cy="990600"/>
          </a:xfrm>
          <a:prstGeom prst="cloudCallout">
            <a:avLst>
              <a:gd name="adj1" fmla="val -48866"/>
              <a:gd name="adj2" fmla="val 8028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96000"/>
              </a:lnSpc>
              <a:spcBef>
                <a:spcPct val="0"/>
              </a:spcBef>
              <a:buFontTx/>
              <a:buNone/>
            </a:pPr>
            <a:r>
              <a:rPr lang="zh-CN" altLang="en-US" sz="2400" b="1">
                <a:solidFill>
                  <a:srgbClr val="FF0000"/>
                </a:solidFill>
                <a:latin typeface="楷体_GB2312" pitchFamily="49" charset="-122"/>
                <a:ea typeface="楷体_GB2312" pitchFamily="49" charset="-122"/>
              </a:rPr>
              <a:t>相当于药 皮</a:t>
            </a:r>
          </a:p>
        </p:txBody>
      </p:sp>
      <p:sp>
        <p:nvSpPr>
          <p:cNvPr id="50189" name="Text Box 19"/>
          <p:cNvSpPr txBox="1">
            <a:spLocks noChangeArrowheads="1"/>
          </p:cNvSpPr>
          <p:nvPr/>
        </p:nvSpPr>
        <p:spPr bwMode="auto">
          <a:xfrm>
            <a:off x="900113" y="5202238"/>
            <a:ext cx="8077200"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buClr>
                <a:schemeClr val="tx2"/>
              </a:buClr>
              <a:buSzPct val="75000"/>
              <a:buFont typeface="Wingdings" panose="05000000000000000000" pitchFamily="2" charset="2"/>
              <a:buNone/>
            </a:pPr>
            <a:r>
              <a:rPr kumimoji="1" lang="zh-CN" altLang="en-US" sz="2400" b="1">
                <a:solidFill>
                  <a:srgbClr val="008000"/>
                </a:solidFill>
                <a:latin typeface="Times New Roman" panose="02020603050405020304" pitchFamily="18" charset="0"/>
                <a:ea typeface="楷体_GB2312" pitchFamily="49" charset="-122"/>
              </a:rPr>
              <a:t>熔炼焊剂：</a:t>
            </a:r>
            <a:r>
              <a:rPr kumimoji="1" lang="zh-CN" altLang="en-US" sz="2400" b="1">
                <a:solidFill>
                  <a:srgbClr val="000000"/>
                </a:solidFill>
                <a:latin typeface="楷体_GB2312" pitchFamily="49" charset="-122"/>
                <a:ea typeface="楷体_GB2312" pitchFamily="49" charset="-122"/>
              </a:rPr>
              <a:t>在熔炼炉中制备，成分均匀，适于大量生产；</a:t>
            </a:r>
          </a:p>
          <a:p>
            <a:pPr algn="just" eaLnBrk="1" hangingPunct="1">
              <a:lnSpc>
                <a:spcPct val="140000"/>
              </a:lnSpc>
              <a:buClr>
                <a:schemeClr val="tx2"/>
              </a:buClr>
              <a:buSzPct val="75000"/>
              <a:buFont typeface="Wingdings" panose="05000000000000000000" pitchFamily="2" charset="2"/>
              <a:buNone/>
            </a:pPr>
            <a:r>
              <a:rPr kumimoji="1" lang="zh-CN" altLang="en-US" sz="2400" b="1">
                <a:solidFill>
                  <a:srgbClr val="008000"/>
                </a:solidFill>
                <a:latin typeface="楷体_GB2312" pitchFamily="49" charset="-122"/>
                <a:ea typeface="楷体_GB2312" pitchFamily="49" charset="-122"/>
              </a:rPr>
              <a:t>陶瓷焊剂：</a:t>
            </a:r>
            <a:r>
              <a:rPr kumimoji="1" lang="zh-CN" altLang="en-US" sz="2400" b="1">
                <a:solidFill>
                  <a:srgbClr val="000000"/>
                </a:solidFill>
                <a:latin typeface="楷体_GB2312" pitchFamily="49" charset="-122"/>
                <a:ea typeface="楷体_GB2312" pitchFamily="49" charset="-122"/>
              </a:rPr>
              <a:t>利用粉末冶金工艺制备，颗粒强度低。</a:t>
            </a:r>
          </a:p>
        </p:txBody>
      </p:sp>
      <p:sp>
        <p:nvSpPr>
          <p:cNvPr id="50190" name="Text Box 21"/>
          <p:cNvSpPr txBox="1">
            <a:spLocks noChangeArrowheads="1"/>
          </p:cNvSpPr>
          <p:nvPr/>
        </p:nvSpPr>
        <p:spPr bwMode="auto">
          <a:xfrm>
            <a:off x="609600" y="1298575"/>
            <a:ext cx="3124200"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buClr>
                <a:srgbClr val="FF0000"/>
              </a:buClr>
              <a:buSzPct val="75000"/>
              <a:buFont typeface="Wingdings" panose="05000000000000000000" pitchFamily="2" charset="2"/>
              <a:buChar char="Ø"/>
            </a:pPr>
            <a:r>
              <a:rPr kumimoji="1" lang="en-US" altLang="zh-CN" sz="2400" b="1">
                <a:latin typeface="宋体" panose="02010600030101010101" pitchFamily="2" charset="-122"/>
              </a:rPr>
              <a:t> </a:t>
            </a:r>
            <a:r>
              <a:rPr kumimoji="1" lang="zh-CN" altLang="en-US" sz="2800" b="1">
                <a:solidFill>
                  <a:srgbClr val="FF0000"/>
                </a:solidFill>
                <a:latin typeface="楷体_GB2312" pitchFamily="49" charset="-122"/>
                <a:ea typeface="楷体_GB2312" pitchFamily="49" charset="-122"/>
              </a:rPr>
              <a:t>焊丝与焊剂</a:t>
            </a:r>
            <a:endParaRPr kumimoji="1" lang="zh-CN" altLang="en-US" sz="2400" b="1">
              <a:solidFill>
                <a:srgbClr val="FF0000"/>
              </a:solidFill>
              <a:latin typeface="楷体_GB2312" pitchFamily="49" charset="-122"/>
              <a:ea typeface="楷体_GB2312" pitchFamily="49" charset="-122"/>
            </a:endParaRPr>
          </a:p>
        </p:txBody>
      </p:sp>
      <p:sp>
        <p:nvSpPr>
          <p:cNvPr id="50191" name="Rectangle 11"/>
          <p:cNvSpPr>
            <a:spLocks noChangeArrowheads="1"/>
          </p:cNvSpPr>
          <p:nvPr/>
        </p:nvSpPr>
        <p:spPr bwMode="auto">
          <a:xfrm>
            <a:off x="2771775" y="258763"/>
            <a:ext cx="57626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2"/>
                </a:solidFill>
                <a:ea typeface="楷体_GB2312" pitchFamily="49" charset="-122"/>
              </a:rPr>
              <a:t>第五节   埋弧焊</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463" y="1422747"/>
            <a:ext cx="4267200" cy="369332"/>
          </a:xfrm>
          <a:prstGeom prst="rect">
            <a:avLst/>
          </a:prstGeom>
        </p:spPr>
        <p:txBody>
          <a:bodyPr>
            <a:spAutoFit/>
          </a:bodyPr>
          <a:lstStyle/>
          <a:p>
            <a:pPr>
              <a:defRPr/>
            </a:pPr>
            <a:r>
              <a:rPr lang="zh-CN" altLang="zh-CN" b="1" kern="100" dirty="0" smtClean="0">
                <a:solidFill>
                  <a:srgbClr val="006699"/>
                </a:solidFill>
                <a:latin typeface="黑体" panose="02010609060101010101" pitchFamily="49" charset="-122"/>
                <a:ea typeface="黑体" panose="02010609060101010101" pitchFamily="49" charset="-122"/>
                <a:cs typeface="Times New Roman" panose="02020603050405020304" pitchFamily="18" charset="0"/>
              </a:rPr>
              <a:t>埋</a:t>
            </a:r>
            <a:r>
              <a:rPr lang="zh-CN" altLang="zh-CN" b="1" kern="100" dirty="0">
                <a:solidFill>
                  <a:srgbClr val="006699"/>
                </a:solidFill>
                <a:latin typeface="黑体" panose="02010609060101010101" pitchFamily="49" charset="-122"/>
                <a:ea typeface="黑体" panose="02010609060101010101" pitchFamily="49" charset="-122"/>
                <a:cs typeface="Times New Roman" panose="02020603050405020304" pitchFamily="18" charset="0"/>
              </a:rPr>
              <a:t>弧焊的焊丝与焊剂</a:t>
            </a:r>
            <a:endParaRPr lang="zh-CN" altLang="en-US" dirty="0">
              <a:solidFill>
                <a:srgbClr val="006699"/>
              </a:solidFill>
              <a:latin typeface="黑体" panose="02010609060101010101" pitchFamily="49" charset="-122"/>
              <a:ea typeface="黑体" panose="02010609060101010101" pitchFamily="49" charset="-122"/>
            </a:endParaRPr>
          </a:p>
        </p:txBody>
      </p:sp>
      <p:sp>
        <p:nvSpPr>
          <p:cNvPr id="5" name="矩形 4"/>
          <p:cNvSpPr/>
          <p:nvPr/>
        </p:nvSpPr>
        <p:spPr>
          <a:xfrm>
            <a:off x="2987824" y="2201932"/>
            <a:ext cx="2873375" cy="338137"/>
          </a:xfrm>
          <a:prstGeom prst="rect">
            <a:avLst/>
          </a:prstGeom>
        </p:spPr>
        <p:txBody>
          <a:bodyPr wrap="none">
            <a:spAutoFit/>
          </a:bodyPr>
          <a:lstStyle/>
          <a:p>
            <a:pPr>
              <a:defRPr/>
            </a:pPr>
            <a:r>
              <a:rPr lang="zh-CN" altLang="zh-CN" sz="1600" b="1" kern="100" dirty="0">
                <a:latin typeface="黑体" panose="02010609060101010101" pitchFamily="49" charset="-122"/>
                <a:ea typeface="黑体" panose="02010609060101010101" pitchFamily="49" charset="-122"/>
                <a:cs typeface="Times New Roman" panose="02020603050405020304" pitchFamily="18" charset="0"/>
              </a:rPr>
              <a:t>国产焊剂作用范围及配用焊丝</a:t>
            </a:r>
            <a:endParaRPr lang="zh-CN" altLang="en-US" sz="1600" dirty="0">
              <a:latin typeface="黑体" panose="02010609060101010101" pitchFamily="49" charset="-122"/>
              <a:ea typeface="黑体" panose="02010609060101010101" pitchFamily="49" charset="-122"/>
            </a:endParaRPr>
          </a:p>
        </p:txBody>
      </p:sp>
      <p:pic>
        <p:nvPicPr>
          <p:cNvPr id="6" name="图片 4"/>
          <p:cNvPicPr>
            <a:picLocks noChangeAspect="1"/>
          </p:cNvPicPr>
          <p:nvPr/>
        </p:nvPicPr>
        <p:blipFill>
          <a:blip r:embed="rId2" cstate="print">
            <a:extLst>
              <a:ext uri="{28A0092B-C50C-407E-A947-70E740481C1C}">
                <a14:useLocalDpi xmlns:a14="http://schemas.microsoft.com/office/drawing/2010/main" val="0"/>
              </a:ext>
            </a:extLst>
          </a:blip>
          <a:srcRect b="8018"/>
          <a:stretch>
            <a:fillRect/>
          </a:stretch>
        </p:blipFill>
        <p:spPr bwMode="auto">
          <a:xfrm>
            <a:off x="683568" y="2954615"/>
            <a:ext cx="7967662"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38377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6"/>
          <p:cNvSpPr txBox="1">
            <a:spLocks noChangeArrowheads="1"/>
          </p:cNvSpPr>
          <p:nvPr/>
        </p:nvSpPr>
        <p:spPr bwMode="auto">
          <a:xfrm>
            <a:off x="395288" y="1196975"/>
            <a:ext cx="4892675"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buClr>
                <a:srgbClr val="FF0000"/>
              </a:buClr>
              <a:buSzPct val="75000"/>
              <a:buFontTx/>
              <a:buNone/>
            </a:pPr>
            <a:r>
              <a:rPr kumimoji="1" lang="zh-CN" altLang="en-US" sz="2800" b="1" dirty="0">
                <a:solidFill>
                  <a:srgbClr val="FF0000"/>
                </a:solidFill>
                <a:latin typeface="楷体_GB2312" pitchFamily="49" charset="-122"/>
                <a:ea typeface="楷体_GB2312" pitchFamily="49" charset="-122"/>
              </a:rPr>
              <a:t>二、埋</a:t>
            </a:r>
            <a:r>
              <a:rPr kumimoji="1" lang="zh-CN" altLang="en-US" sz="2800" b="1" dirty="0" smtClean="0">
                <a:solidFill>
                  <a:srgbClr val="FF0000"/>
                </a:solidFill>
                <a:latin typeface="楷体_GB2312" pitchFamily="49" charset="-122"/>
                <a:ea typeface="楷体_GB2312" pitchFamily="49" charset="-122"/>
              </a:rPr>
              <a:t>弧焊</a:t>
            </a:r>
            <a:r>
              <a:rPr kumimoji="1" lang="zh-CN" altLang="en-US" sz="2800" b="1" dirty="0">
                <a:solidFill>
                  <a:srgbClr val="FF0000"/>
                </a:solidFill>
                <a:latin typeface="楷体_GB2312" pitchFamily="49" charset="-122"/>
                <a:ea typeface="楷体_GB2312" pitchFamily="49" charset="-122"/>
              </a:rPr>
              <a:t>的特点</a:t>
            </a:r>
            <a:endParaRPr kumimoji="1" lang="zh-CN" altLang="en-US" sz="2400" b="1" dirty="0">
              <a:solidFill>
                <a:srgbClr val="FF0000"/>
              </a:solidFill>
              <a:latin typeface="楷体_GB2312" pitchFamily="49" charset="-122"/>
              <a:ea typeface="楷体_GB2312" pitchFamily="49" charset="-122"/>
            </a:endParaRPr>
          </a:p>
        </p:txBody>
      </p:sp>
      <p:sp>
        <p:nvSpPr>
          <p:cNvPr id="52227" name="Rectangle 11"/>
          <p:cNvSpPr>
            <a:spLocks noChangeArrowheads="1"/>
          </p:cNvSpPr>
          <p:nvPr/>
        </p:nvSpPr>
        <p:spPr bwMode="auto">
          <a:xfrm>
            <a:off x="3203575" y="260350"/>
            <a:ext cx="57626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2"/>
                </a:solidFill>
                <a:ea typeface="楷体_GB2312" pitchFamily="49" charset="-122"/>
              </a:rPr>
              <a:t>第五节   埋弧焊</a:t>
            </a:r>
          </a:p>
        </p:txBody>
      </p:sp>
      <p:sp>
        <p:nvSpPr>
          <p:cNvPr id="52228" name="矩形 2"/>
          <p:cNvSpPr>
            <a:spLocks noChangeArrowheads="1"/>
          </p:cNvSpPr>
          <p:nvPr/>
        </p:nvSpPr>
        <p:spPr bwMode="auto">
          <a:xfrm>
            <a:off x="250825" y="1895475"/>
            <a:ext cx="7993063" cy="459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5000"/>
              </a:lnSpc>
            </a:pPr>
            <a:r>
              <a:rPr lang="en-US" altLang="zh-CN" b="1">
                <a:latin typeface="宋体" panose="02010600030101010101" pitchFamily="2" charset="-122"/>
              </a:rPr>
              <a:t>(1)</a:t>
            </a:r>
            <a:r>
              <a:rPr lang="zh-CN" altLang="en-US" b="1">
                <a:solidFill>
                  <a:srgbClr val="FF0000"/>
                </a:solidFill>
                <a:latin typeface="宋体" panose="02010600030101010101" pitchFamily="2" charset="-122"/>
              </a:rPr>
              <a:t>生产率高。</a:t>
            </a:r>
            <a:r>
              <a:rPr lang="zh-CN" altLang="en-US" b="1">
                <a:latin typeface="宋体" panose="02010600030101010101" pitchFamily="2" charset="-122"/>
              </a:rPr>
              <a:t>埋弧焊的电流可达到</a:t>
            </a:r>
            <a:r>
              <a:rPr lang="en-US" altLang="zh-CN" b="1">
                <a:latin typeface="宋体" panose="02010600030101010101" pitchFamily="2" charset="-122"/>
              </a:rPr>
              <a:t>1000A</a:t>
            </a:r>
            <a:r>
              <a:rPr lang="zh-CN" altLang="en-US" b="1">
                <a:latin typeface="宋体" panose="02010600030101010101" pitchFamily="2" charset="-122"/>
              </a:rPr>
              <a:t>以上，比焊条电弧焊高</a:t>
            </a:r>
            <a:r>
              <a:rPr lang="en-US" altLang="zh-CN" b="1">
                <a:latin typeface="宋体" panose="02010600030101010101" pitchFamily="2" charset="-122"/>
              </a:rPr>
              <a:t>6</a:t>
            </a:r>
            <a:r>
              <a:rPr lang="zh-CN" altLang="en-US" b="1">
                <a:latin typeface="宋体" panose="02010600030101010101" pitchFamily="2" charset="-122"/>
              </a:rPr>
              <a:t>～</a:t>
            </a:r>
            <a:r>
              <a:rPr lang="en-US" altLang="zh-CN" b="1">
                <a:latin typeface="宋体" panose="02010600030101010101" pitchFamily="2" charset="-122"/>
              </a:rPr>
              <a:t>8</a:t>
            </a:r>
            <a:r>
              <a:rPr lang="zh-CN" altLang="en-US" b="1">
                <a:latin typeface="宋体" panose="02010600030101010101" pitchFamily="2" charset="-122"/>
              </a:rPr>
              <a:t>倍。同时节省了更换焊条的时间，比焊条电弧焊提高生产率</a:t>
            </a:r>
            <a:r>
              <a:rPr lang="en-US" altLang="zh-CN" b="1">
                <a:latin typeface="宋体" panose="02010600030101010101" pitchFamily="2" charset="-122"/>
              </a:rPr>
              <a:t>5</a:t>
            </a:r>
            <a:r>
              <a:rPr lang="zh-CN" altLang="en-US" b="1">
                <a:latin typeface="宋体" panose="02010600030101010101" pitchFamily="2" charset="-122"/>
              </a:rPr>
              <a:t>～</a:t>
            </a:r>
            <a:r>
              <a:rPr lang="en-US" altLang="zh-CN" b="1">
                <a:latin typeface="宋体" panose="02010600030101010101" pitchFamily="2" charset="-122"/>
              </a:rPr>
              <a:t>10</a:t>
            </a:r>
            <a:r>
              <a:rPr lang="zh-CN" altLang="en-US" b="1">
                <a:latin typeface="宋体" panose="02010600030101010101" pitchFamily="2" charset="-122"/>
              </a:rPr>
              <a:t>倍。</a:t>
            </a:r>
          </a:p>
          <a:p>
            <a:pPr algn="just">
              <a:lnSpc>
                <a:spcPct val="125000"/>
              </a:lnSpc>
            </a:pPr>
            <a:r>
              <a:rPr lang="en-US" altLang="zh-CN" b="1">
                <a:latin typeface="宋体" panose="02010600030101010101" pitchFamily="2" charset="-122"/>
              </a:rPr>
              <a:t>(2)</a:t>
            </a:r>
            <a:r>
              <a:rPr lang="zh-CN" altLang="en-US" b="1">
                <a:solidFill>
                  <a:srgbClr val="FF0000"/>
                </a:solidFill>
                <a:latin typeface="宋体" panose="02010600030101010101" pitchFamily="2" charset="-122"/>
              </a:rPr>
              <a:t>焊接质量高且稳定</a:t>
            </a:r>
            <a:r>
              <a:rPr lang="zh-CN" altLang="en-US" b="1">
                <a:latin typeface="宋体" panose="02010600030101010101" pitchFamily="2" charset="-122"/>
              </a:rPr>
              <a:t>。埋弧焊焊剂供给充足，电弧区保护严密，熔池保持液态时间较长，冶金过程进行得较为完善，气体与杂质易于浮出。同时焊接参数自动控制调整，焊接质量高且稳定，焊缝成形美观。</a:t>
            </a:r>
          </a:p>
          <a:p>
            <a:pPr algn="just">
              <a:lnSpc>
                <a:spcPct val="125000"/>
              </a:lnSpc>
            </a:pPr>
            <a:r>
              <a:rPr lang="en-US" altLang="zh-CN" b="1">
                <a:latin typeface="宋体" panose="02010600030101010101" pitchFamily="2" charset="-122"/>
              </a:rPr>
              <a:t>(3)</a:t>
            </a:r>
            <a:r>
              <a:rPr lang="zh-CN" altLang="en-US" b="1">
                <a:solidFill>
                  <a:srgbClr val="FF0000"/>
                </a:solidFill>
                <a:latin typeface="宋体" panose="02010600030101010101" pitchFamily="2" charset="-122"/>
              </a:rPr>
              <a:t>节省金属材料</a:t>
            </a:r>
            <a:r>
              <a:rPr lang="zh-CN" altLang="en-US" b="1">
                <a:latin typeface="宋体" panose="02010600030101010101" pitchFamily="2" charset="-122"/>
              </a:rPr>
              <a:t>。埋弧焊热量集中，熔深大，</a:t>
            </a:r>
            <a:r>
              <a:rPr lang="en-US" altLang="zh-CN" b="1">
                <a:latin typeface="宋体" panose="02010600030101010101" pitchFamily="2" charset="-122"/>
              </a:rPr>
              <a:t>20</a:t>
            </a:r>
            <a:r>
              <a:rPr lang="zh-CN" altLang="en-US" b="1">
                <a:latin typeface="宋体" panose="02010600030101010101" pitchFamily="2" charset="-122"/>
              </a:rPr>
              <a:t>～</a:t>
            </a:r>
            <a:r>
              <a:rPr lang="en-US" altLang="zh-CN" b="1">
                <a:latin typeface="宋体" panose="02010600030101010101" pitchFamily="2" charset="-122"/>
              </a:rPr>
              <a:t>25 mm</a:t>
            </a:r>
            <a:r>
              <a:rPr lang="zh-CN" altLang="en-US" b="1">
                <a:latin typeface="宋体" panose="02010600030101010101" pitchFamily="2" charset="-122"/>
              </a:rPr>
              <a:t>以下的工件可不开坡口进行焊接，而且没有焊条头的浪费，飞溅很小，所以能节省大量金属材料。</a:t>
            </a:r>
          </a:p>
          <a:p>
            <a:pPr algn="just">
              <a:lnSpc>
                <a:spcPct val="125000"/>
              </a:lnSpc>
            </a:pPr>
            <a:r>
              <a:rPr lang="en-US" altLang="zh-CN" b="1">
                <a:latin typeface="宋体" panose="02010600030101010101" pitchFamily="2" charset="-122"/>
              </a:rPr>
              <a:t>(4)</a:t>
            </a:r>
            <a:r>
              <a:rPr lang="zh-CN" altLang="en-US" b="1">
                <a:solidFill>
                  <a:srgbClr val="FF0000"/>
                </a:solidFill>
                <a:latin typeface="宋体" panose="02010600030101010101" pitchFamily="2" charset="-122"/>
              </a:rPr>
              <a:t>改善了劳动条件。</a:t>
            </a:r>
            <a:r>
              <a:rPr lang="zh-CN" altLang="en-US" b="1">
                <a:latin typeface="宋体" panose="02010600030101010101" pitchFamily="2" charset="-122"/>
              </a:rPr>
              <a:t>埋弧焊看不到弧光，焊接烟雾也很少，可实现自动焊接，劳动条件得到很大改善。</a:t>
            </a:r>
            <a:endParaRPr lang="zh-CN" altLang="en-US" b="1">
              <a:latin typeface="宋体" panose="02010600030101010101" pitchFamily="2" charset="-122"/>
              <a:cs typeface="Times New Roman" panose="02020603050405020304" pitchFamily="18" charset="0"/>
            </a:endParaRPr>
          </a:p>
          <a:p>
            <a:pPr algn="just">
              <a:lnSpc>
                <a:spcPct val="125000"/>
              </a:lnSpc>
            </a:pPr>
            <a:r>
              <a:rPr lang="zh-CN" altLang="en-US" b="1">
                <a:solidFill>
                  <a:srgbClr val="000000"/>
                </a:solidFill>
                <a:latin typeface="宋体" panose="02010600030101010101" pitchFamily="2" charset="-122"/>
                <a:cs typeface="Times New Roman" panose="02020603050405020304" pitchFamily="18" charset="0"/>
              </a:rPr>
              <a:t>（</a:t>
            </a:r>
            <a:r>
              <a:rPr lang="en-US" altLang="zh-CN" b="1">
                <a:solidFill>
                  <a:srgbClr val="000000"/>
                </a:solidFill>
                <a:latin typeface="宋体" panose="02010600030101010101" pitchFamily="2" charset="-122"/>
                <a:cs typeface="Times New Roman" panose="02020603050405020304" pitchFamily="18" charset="0"/>
              </a:rPr>
              <a:t>5</a:t>
            </a:r>
            <a:r>
              <a:rPr lang="zh-CN" altLang="en-US" b="1">
                <a:solidFill>
                  <a:srgbClr val="000000"/>
                </a:solidFill>
                <a:latin typeface="宋体" panose="02010600030101010101" pitchFamily="2" charset="-122"/>
                <a:cs typeface="Times New Roman" panose="02020603050405020304" pitchFamily="18" charset="0"/>
              </a:rPr>
              <a:t>）设备费用高，工艺装备复杂，对接头加工与装配要求严格。</a:t>
            </a:r>
            <a:r>
              <a:rPr lang="zh-CN" altLang="en-US" b="1">
                <a:solidFill>
                  <a:srgbClr val="FF0000"/>
                </a:solidFill>
                <a:latin typeface="宋体" panose="02010600030101010101" pitchFamily="2" charset="-122"/>
                <a:cs typeface="Times New Roman" panose="02020603050405020304" pitchFamily="18" charset="0"/>
              </a:rPr>
              <a:t>适用于批量生产长的直线焊缝和较大直径的环形焊缝。</a:t>
            </a:r>
            <a:r>
              <a:rPr lang="zh-CN" altLang="en-US" b="1">
                <a:solidFill>
                  <a:srgbClr val="000000"/>
                </a:solidFill>
                <a:latin typeface="宋体" panose="02010600030101010101" pitchFamily="2" charset="-122"/>
                <a:cs typeface="Times New Roman" panose="02020603050405020304" pitchFamily="18" charset="0"/>
              </a:rPr>
              <a:t>当工件厚度增加和批量生产时，其优点尤为显著。</a:t>
            </a:r>
            <a:r>
              <a:rPr lang="zh-CN" altLang="en-US" b="1">
                <a:solidFill>
                  <a:srgbClr val="000000"/>
                </a:solidFill>
                <a:latin typeface="宋体" panose="02010600030101010101" pitchFamily="2" charset="-122"/>
              </a:rPr>
              <a:t>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type="body" idx="1"/>
          </p:nvPr>
        </p:nvSpPr>
        <p:spPr>
          <a:xfrm>
            <a:off x="395288" y="1339850"/>
            <a:ext cx="8497887" cy="2736850"/>
          </a:xfrm>
        </p:spPr>
        <p:txBody>
          <a:bodyPr/>
          <a:lstStyle/>
          <a:p>
            <a:pPr marL="0" indent="0" eaLnBrk="1" hangingPunct="1">
              <a:lnSpc>
                <a:spcPct val="80000"/>
              </a:lnSpc>
              <a:buFontTx/>
              <a:buNone/>
              <a:defRPr/>
            </a:pPr>
            <a:r>
              <a:rPr lang="zh-CN" altLang="en-US" sz="2800" b="1" dirty="0" smtClean="0">
                <a:solidFill>
                  <a:srgbClr val="FF0000"/>
                </a:solidFill>
                <a:latin typeface="楷体_GB2312" pitchFamily="49" charset="-122"/>
                <a:ea typeface="楷体_GB2312" pitchFamily="49" charset="-122"/>
              </a:rPr>
              <a:t>三、埋弧焊工艺</a:t>
            </a:r>
          </a:p>
          <a:p>
            <a:pPr eaLnBrk="1" hangingPunct="1">
              <a:lnSpc>
                <a:spcPct val="80000"/>
              </a:lnSpc>
              <a:buFontTx/>
              <a:buNone/>
              <a:defRPr/>
            </a:pPr>
            <a:r>
              <a:rPr lang="zh-CN" altLang="en-US" sz="2400" b="1" dirty="0" smtClean="0">
                <a:latin typeface="楷体_GB2312" pitchFamily="49" charset="-122"/>
                <a:ea typeface="楷体_GB2312" pitchFamily="49" charset="-122"/>
              </a:rPr>
              <a:t>（</a:t>
            </a:r>
            <a:r>
              <a:rPr lang="en-US" altLang="zh-CN" sz="2400" b="1" dirty="0" smtClean="0">
                <a:latin typeface="楷体_GB2312" pitchFamily="49" charset="-122"/>
                <a:ea typeface="楷体_GB2312" pitchFamily="49" charset="-122"/>
              </a:rPr>
              <a:t>1</a:t>
            </a:r>
            <a:r>
              <a:rPr lang="zh-CN" altLang="en-US" sz="2400" b="1" dirty="0" smtClean="0">
                <a:latin typeface="楷体_GB2312" pitchFamily="49" charset="-122"/>
                <a:ea typeface="楷体_GB2312" pitchFamily="49" charset="-122"/>
              </a:rPr>
              <a:t>）</a:t>
            </a:r>
            <a:r>
              <a:rPr lang="zh-CN" altLang="en-US" sz="2400" b="1" dirty="0">
                <a:solidFill>
                  <a:srgbClr val="0000FF"/>
                </a:solidFill>
                <a:latin typeface="楷体_GB2312" pitchFamily="49" charset="-122"/>
                <a:ea typeface="楷体_GB2312" pitchFamily="49" charset="-122"/>
              </a:rPr>
              <a:t>仔细</a:t>
            </a:r>
            <a:r>
              <a:rPr lang="zh-CN" altLang="en-US" sz="2400" b="1" dirty="0" smtClean="0">
                <a:solidFill>
                  <a:srgbClr val="0000FF"/>
                </a:solidFill>
                <a:latin typeface="楷体_GB2312" pitchFamily="49" charset="-122"/>
                <a:ea typeface="楷体_GB2312" pitchFamily="49" charset="-122"/>
              </a:rPr>
              <a:t>下料、</a:t>
            </a:r>
            <a:r>
              <a:rPr lang="zh-CN" altLang="en-US" sz="2400" b="1" dirty="0" smtClean="0">
                <a:latin typeface="楷体_GB2312" pitchFamily="49" charset="-122"/>
                <a:ea typeface="楷体_GB2312" pitchFamily="49" charset="-122"/>
              </a:rPr>
              <a:t>准备坡口和装配（点焊固定）</a:t>
            </a:r>
          </a:p>
          <a:p>
            <a:pPr eaLnBrk="1" hangingPunct="1">
              <a:lnSpc>
                <a:spcPct val="80000"/>
              </a:lnSpc>
              <a:buFontTx/>
              <a:buNone/>
              <a:defRPr/>
            </a:pPr>
            <a:r>
              <a:rPr lang="zh-CN" altLang="en-US" sz="2400" b="1" dirty="0" smtClean="0">
                <a:latin typeface="楷体_GB2312" pitchFamily="49" charset="-122"/>
                <a:ea typeface="楷体_GB2312" pitchFamily="49" charset="-122"/>
              </a:rPr>
              <a:t>（</a:t>
            </a:r>
            <a:r>
              <a:rPr lang="en-US" altLang="zh-CN" sz="2400" b="1" dirty="0" smtClean="0">
                <a:latin typeface="楷体_GB2312" pitchFamily="49" charset="-122"/>
                <a:ea typeface="楷体_GB2312" pitchFamily="49" charset="-122"/>
              </a:rPr>
              <a:t>2</a:t>
            </a:r>
            <a:r>
              <a:rPr lang="zh-CN" altLang="en-US" sz="2400" b="1" dirty="0" smtClean="0">
                <a:latin typeface="楷体_GB2312" pitchFamily="49" charset="-122"/>
                <a:ea typeface="楷体_GB2312" pitchFamily="49" charset="-122"/>
              </a:rPr>
              <a:t>）</a:t>
            </a:r>
            <a:r>
              <a:rPr lang="zh-CN" altLang="en-US" sz="2400" b="1" dirty="0" smtClean="0">
                <a:solidFill>
                  <a:srgbClr val="0000FF"/>
                </a:solidFill>
                <a:latin typeface="楷体_GB2312" pitchFamily="49" charset="-122"/>
                <a:ea typeface="楷体_GB2312" pitchFamily="49" charset="-122"/>
              </a:rPr>
              <a:t>焊缝</a:t>
            </a:r>
            <a:r>
              <a:rPr lang="zh-CN" altLang="en-US" sz="2400" b="1" dirty="0" smtClean="0">
                <a:latin typeface="楷体_GB2312" pitchFamily="49" charset="-122"/>
                <a:ea typeface="楷体_GB2312" pitchFamily="49" charset="-122"/>
              </a:rPr>
              <a:t>两侧</a:t>
            </a:r>
            <a:r>
              <a:rPr lang="en-US" altLang="zh-CN" sz="2400" b="1" dirty="0" smtClean="0">
                <a:latin typeface="楷体_GB2312" pitchFamily="49" charset="-122"/>
                <a:ea typeface="楷体_GB2312" pitchFamily="49" charset="-122"/>
              </a:rPr>
              <a:t>50</a:t>
            </a:r>
            <a:r>
              <a:rPr lang="zh-CN" altLang="en-US" sz="2400" b="1" dirty="0" smtClean="0">
                <a:latin typeface="楷体_GB2312" pitchFamily="49" charset="-122"/>
                <a:ea typeface="楷体_GB2312" pitchFamily="49" charset="-122"/>
              </a:rPr>
              <a:t>～</a:t>
            </a:r>
            <a:r>
              <a:rPr lang="en-US" altLang="zh-CN" sz="2400" b="1" dirty="0" smtClean="0">
                <a:latin typeface="楷体_GB2312" pitchFamily="49" charset="-122"/>
                <a:ea typeface="楷体_GB2312" pitchFamily="49" charset="-122"/>
              </a:rPr>
              <a:t>60mm</a:t>
            </a:r>
            <a:r>
              <a:rPr lang="zh-CN" altLang="en-US" sz="2400" b="1" dirty="0" smtClean="0">
                <a:latin typeface="楷体_GB2312" pitchFamily="49" charset="-122"/>
                <a:ea typeface="楷体_GB2312" pitchFamily="49" charset="-122"/>
              </a:rPr>
              <a:t>以内去除油污、铁锈</a:t>
            </a:r>
          </a:p>
          <a:p>
            <a:pPr eaLnBrk="1" hangingPunct="1">
              <a:lnSpc>
                <a:spcPct val="80000"/>
              </a:lnSpc>
              <a:buFontTx/>
              <a:buNone/>
              <a:defRPr/>
            </a:pPr>
            <a:r>
              <a:rPr lang="zh-CN" altLang="en-US" sz="2400" b="1" dirty="0" smtClean="0">
                <a:latin typeface="楷体_GB2312" pitchFamily="49" charset="-122"/>
                <a:ea typeface="楷体_GB2312" pitchFamily="49" charset="-122"/>
              </a:rPr>
              <a:t>（</a:t>
            </a:r>
            <a:r>
              <a:rPr lang="en-US" altLang="zh-CN" sz="2400" b="1" dirty="0" smtClean="0">
                <a:latin typeface="楷体_GB2312" pitchFamily="49" charset="-122"/>
                <a:ea typeface="楷体_GB2312" pitchFamily="49" charset="-122"/>
              </a:rPr>
              <a:t>3</a:t>
            </a:r>
            <a:r>
              <a:rPr lang="zh-CN" altLang="en-US" sz="2400" b="1" dirty="0" smtClean="0">
                <a:latin typeface="楷体_GB2312" pitchFamily="49" charset="-122"/>
                <a:ea typeface="楷体_GB2312" pitchFamily="49" charset="-122"/>
              </a:rPr>
              <a:t>）</a:t>
            </a:r>
            <a:r>
              <a:rPr lang="zh-CN" altLang="en-US" sz="2400" b="1" dirty="0" smtClean="0">
                <a:solidFill>
                  <a:srgbClr val="0000FF"/>
                </a:solidFill>
                <a:latin typeface="楷体_GB2312" pitchFamily="49" charset="-122"/>
                <a:ea typeface="楷体_GB2312" pitchFamily="49" charset="-122"/>
              </a:rPr>
              <a:t>工件厚</a:t>
            </a:r>
            <a:r>
              <a:rPr lang="en-US" altLang="zh-CN" sz="2400" b="1" dirty="0" smtClean="0">
                <a:latin typeface="楷体_GB2312" pitchFamily="49" charset="-122"/>
                <a:ea typeface="楷体_GB2312" pitchFamily="49" charset="-122"/>
              </a:rPr>
              <a:t>S&lt;20</a:t>
            </a:r>
            <a:r>
              <a:rPr lang="zh-CN" altLang="en-US" sz="2400" b="1" dirty="0" smtClean="0">
                <a:latin typeface="楷体_GB2312" pitchFamily="49" charset="-122"/>
                <a:ea typeface="楷体_GB2312" pitchFamily="49" charset="-122"/>
              </a:rPr>
              <a:t>～</a:t>
            </a:r>
            <a:r>
              <a:rPr lang="en-US" altLang="zh-CN" sz="2400" b="1" dirty="0" smtClean="0">
                <a:latin typeface="楷体_GB2312" pitchFamily="49" charset="-122"/>
                <a:ea typeface="楷体_GB2312" pitchFamily="49" charset="-122"/>
              </a:rPr>
              <a:t>25mm</a:t>
            </a:r>
            <a:r>
              <a:rPr lang="zh-CN" altLang="en-US" sz="2400" b="1" dirty="0" smtClean="0">
                <a:latin typeface="楷体_GB2312" pitchFamily="49" charset="-122"/>
                <a:ea typeface="楷体_GB2312" pitchFamily="49" charset="-122"/>
              </a:rPr>
              <a:t>时单面焊，</a:t>
            </a:r>
            <a:r>
              <a:rPr lang="en-US" altLang="zh-CN" sz="2400" b="1" dirty="0" smtClean="0">
                <a:latin typeface="楷体_GB2312" pitchFamily="49" charset="-122"/>
                <a:ea typeface="楷体_GB2312" pitchFamily="49" charset="-122"/>
              </a:rPr>
              <a:t>S&gt;20</a:t>
            </a:r>
            <a:r>
              <a:rPr lang="zh-CN" altLang="en-US" sz="2400" b="1" dirty="0" smtClean="0">
                <a:latin typeface="楷体_GB2312" pitchFamily="49" charset="-122"/>
                <a:ea typeface="楷体_GB2312" pitchFamily="49" charset="-122"/>
              </a:rPr>
              <a:t>～</a:t>
            </a:r>
            <a:r>
              <a:rPr lang="en-US" altLang="zh-CN" sz="2400" b="1" dirty="0" smtClean="0">
                <a:latin typeface="楷体_GB2312" pitchFamily="49" charset="-122"/>
                <a:ea typeface="楷体_GB2312" pitchFamily="49" charset="-122"/>
              </a:rPr>
              <a:t>25mm</a:t>
            </a:r>
            <a:r>
              <a:rPr lang="zh-CN" altLang="en-US" sz="2400" b="1" dirty="0" smtClean="0">
                <a:latin typeface="楷体_GB2312" pitchFamily="49" charset="-122"/>
                <a:ea typeface="楷体_GB2312" pitchFamily="49" charset="-122"/>
              </a:rPr>
              <a:t>时双面焊（或开坡口单面焊接）</a:t>
            </a:r>
          </a:p>
          <a:p>
            <a:pPr eaLnBrk="1" hangingPunct="1">
              <a:lnSpc>
                <a:spcPct val="80000"/>
              </a:lnSpc>
              <a:buFontTx/>
              <a:buNone/>
              <a:defRPr/>
            </a:pPr>
            <a:r>
              <a:rPr lang="zh-CN" altLang="en-US" sz="2400" b="1" dirty="0" smtClean="0">
                <a:latin typeface="楷体_GB2312" pitchFamily="49" charset="-122"/>
                <a:ea typeface="楷体_GB2312" pitchFamily="49" charset="-122"/>
              </a:rPr>
              <a:t>（</a:t>
            </a:r>
            <a:r>
              <a:rPr lang="en-US" altLang="zh-CN" sz="2400" b="1" dirty="0" smtClean="0">
                <a:latin typeface="楷体_GB2312" pitchFamily="49" charset="-122"/>
                <a:ea typeface="楷体_GB2312" pitchFamily="49" charset="-122"/>
              </a:rPr>
              <a:t>4</a:t>
            </a:r>
            <a:r>
              <a:rPr lang="zh-CN" altLang="en-US" sz="2400" b="1" dirty="0" smtClean="0">
                <a:latin typeface="楷体_GB2312" pitchFamily="49" charset="-122"/>
                <a:ea typeface="楷体_GB2312" pitchFamily="49" charset="-122"/>
              </a:rPr>
              <a:t>）焊接前在焊缝两端焊上</a:t>
            </a:r>
            <a:r>
              <a:rPr lang="zh-CN" altLang="en-US" sz="2400" b="1" dirty="0" smtClean="0">
                <a:solidFill>
                  <a:srgbClr val="0000FF"/>
                </a:solidFill>
                <a:latin typeface="楷体_GB2312" pitchFamily="49" charset="-122"/>
                <a:ea typeface="楷体_GB2312" pitchFamily="49" charset="-122"/>
              </a:rPr>
              <a:t>引弧板与引出板</a:t>
            </a:r>
            <a:r>
              <a:rPr lang="zh-CN" altLang="en-US" sz="2400" b="1" dirty="0" smtClean="0">
                <a:latin typeface="楷体_GB2312" pitchFamily="49" charset="-122"/>
                <a:ea typeface="楷体_GB2312" pitchFamily="49" charset="-122"/>
              </a:rPr>
              <a:t>，保证引弧处和断弧处质量）</a:t>
            </a:r>
          </a:p>
        </p:txBody>
      </p:sp>
      <p:sp>
        <p:nvSpPr>
          <p:cNvPr id="54275" name="Rectangle 11"/>
          <p:cNvSpPr>
            <a:spLocks noChangeArrowheads="1"/>
          </p:cNvSpPr>
          <p:nvPr/>
        </p:nvSpPr>
        <p:spPr bwMode="auto">
          <a:xfrm>
            <a:off x="3130550" y="260350"/>
            <a:ext cx="57626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2"/>
                </a:solidFill>
                <a:ea typeface="楷体_GB2312" pitchFamily="49" charset="-122"/>
              </a:rPr>
              <a:t>第五节   埋弧焊</a:t>
            </a:r>
          </a:p>
        </p:txBody>
      </p:sp>
      <p:sp>
        <p:nvSpPr>
          <p:cNvPr id="9" name="矩形 8"/>
          <p:cNvSpPr/>
          <p:nvPr/>
        </p:nvSpPr>
        <p:spPr>
          <a:xfrm>
            <a:off x="2627313" y="5732463"/>
            <a:ext cx="2897187" cy="339725"/>
          </a:xfrm>
          <a:prstGeom prst="rect">
            <a:avLst/>
          </a:prstGeom>
        </p:spPr>
        <p:txBody>
          <a:bodyPr>
            <a:spAutoFit/>
          </a:bodyPr>
          <a:lstStyle/>
          <a:p>
            <a:pPr>
              <a:defRPr/>
            </a:pPr>
            <a:r>
              <a:rPr lang="zh-CN" altLang="zh-CN" sz="1600" b="1" kern="100" dirty="0">
                <a:solidFill>
                  <a:srgbClr val="006699"/>
                </a:solidFill>
                <a:latin typeface="黑体" panose="02010609060101010101" pitchFamily="49" charset="-122"/>
                <a:ea typeface="黑体" panose="02010609060101010101" pitchFamily="49" charset="-122"/>
                <a:cs typeface="Times New Roman" panose="02020603050405020304" pitchFamily="18" charset="0"/>
              </a:rPr>
              <a:t>埋弧焊的引弧板与引出板</a:t>
            </a:r>
            <a:endParaRPr lang="zh-CN" altLang="en-US" sz="1600" b="1" dirty="0">
              <a:solidFill>
                <a:srgbClr val="006699"/>
              </a:solidFill>
              <a:latin typeface="黑体" panose="02010609060101010101" pitchFamily="49" charset="-122"/>
              <a:ea typeface="黑体" panose="02010609060101010101" pitchFamily="49" charset="-122"/>
            </a:endParaRPr>
          </a:p>
        </p:txBody>
      </p:sp>
      <p:pic>
        <p:nvPicPr>
          <p:cNvPr id="54277" name="图片 20" descr="E:\教材与专著\《金属工艺学》\《金属工艺学》高教版\金工上册（图）tif\37.tif"/>
          <p:cNvPicPr>
            <a:picLocks noChangeAspect="1" noChangeArrowheads="1"/>
          </p:cNvPicPr>
          <p:nvPr/>
        </p:nvPicPr>
        <p:blipFill>
          <a:blip r:embed="rId3" cstate="print">
            <a:extLst>
              <a:ext uri="{28A0092B-C50C-407E-A947-70E740481C1C}">
                <a14:useLocalDpi xmlns:a14="http://schemas.microsoft.com/office/drawing/2010/main" val="0"/>
              </a:ext>
            </a:extLst>
          </a:blip>
          <a:srcRect l="61584" t="7874" r="7961" b="84831"/>
          <a:stretch>
            <a:fillRect/>
          </a:stretch>
        </p:blipFill>
        <p:spPr bwMode="auto">
          <a:xfrm>
            <a:off x="1979613" y="4137025"/>
            <a:ext cx="3810000" cy="153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body" idx="1"/>
          </p:nvPr>
        </p:nvSpPr>
        <p:spPr>
          <a:xfrm>
            <a:off x="179388" y="1281113"/>
            <a:ext cx="8712200" cy="2232025"/>
          </a:xfrm>
        </p:spPr>
        <p:txBody>
          <a:bodyPr/>
          <a:lstStyle/>
          <a:p>
            <a:pPr eaLnBrk="1" hangingPunct="1">
              <a:lnSpc>
                <a:spcPct val="80000"/>
              </a:lnSpc>
              <a:buFontTx/>
              <a:buNone/>
            </a:pPr>
            <a:r>
              <a:rPr lang="zh-CN" altLang="en-US" sz="2400" b="1" dirty="0" smtClean="0">
                <a:latin typeface="楷体_GB2312" pitchFamily="49" charset="-122"/>
                <a:ea typeface="楷体_GB2312" pitchFamily="49" charset="-122"/>
              </a:rPr>
              <a:t>（</a:t>
            </a:r>
            <a:r>
              <a:rPr lang="en-US" altLang="zh-CN" sz="2400" b="1" dirty="0" smtClean="0">
                <a:latin typeface="楷体_GB2312" pitchFamily="49" charset="-122"/>
                <a:ea typeface="楷体_GB2312" pitchFamily="49" charset="-122"/>
              </a:rPr>
              <a:t>5</a:t>
            </a:r>
            <a:r>
              <a:rPr lang="zh-CN" altLang="en-US" sz="2400" b="1" dirty="0" smtClean="0">
                <a:latin typeface="楷体_GB2312" pitchFamily="49" charset="-122"/>
                <a:ea typeface="楷体_GB2312" pitchFamily="49" charset="-122"/>
              </a:rPr>
              <a:t>）为防止烧穿和保持焊缝成型，在焊缝下面</a:t>
            </a:r>
            <a:r>
              <a:rPr lang="zh-CN" altLang="en-US" sz="2400" b="1" dirty="0" smtClean="0">
                <a:solidFill>
                  <a:srgbClr val="0000FF"/>
                </a:solidFill>
                <a:latin typeface="楷体_GB2312" pitchFamily="49" charset="-122"/>
                <a:ea typeface="楷体_GB2312" pitchFamily="49" charset="-122"/>
              </a:rPr>
              <a:t>放置焊剂垫和垫板</a:t>
            </a:r>
            <a:endParaRPr lang="zh-CN" altLang="en-US" sz="2400" b="1" dirty="0" smtClean="0">
              <a:latin typeface="楷体_GB2312" pitchFamily="49" charset="-122"/>
              <a:ea typeface="楷体_GB2312" pitchFamily="49" charset="-122"/>
            </a:endParaRPr>
          </a:p>
          <a:p>
            <a:pPr eaLnBrk="1" hangingPunct="1">
              <a:lnSpc>
                <a:spcPct val="80000"/>
              </a:lnSpc>
              <a:buFontTx/>
              <a:buNone/>
            </a:pPr>
            <a:r>
              <a:rPr lang="zh-CN" altLang="en-US" sz="2400" b="1" dirty="0" smtClean="0">
                <a:latin typeface="楷体_GB2312" pitchFamily="49" charset="-122"/>
                <a:ea typeface="楷体_GB2312" pitchFamily="49" charset="-122"/>
              </a:rPr>
              <a:t>（</a:t>
            </a:r>
            <a:r>
              <a:rPr lang="en-US" altLang="zh-CN" sz="2400" b="1" dirty="0" smtClean="0">
                <a:latin typeface="楷体_GB2312" pitchFamily="49" charset="-122"/>
                <a:ea typeface="楷体_GB2312" pitchFamily="49" charset="-122"/>
              </a:rPr>
              <a:t>6</a:t>
            </a:r>
            <a:r>
              <a:rPr lang="zh-CN" altLang="en-US" sz="2400" b="1" dirty="0" smtClean="0">
                <a:latin typeface="楷体_GB2312" pitchFamily="49" charset="-122"/>
                <a:ea typeface="楷体_GB2312" pitchFamily="49" charset="-122"/>
              </a:rPr>
              <a:t>）大直径（＞</a:t>
            </a:r>
            <a:r>
              <a:rPr lang="en-US" altLang="zh-CN" sz="2400" b="1" dirty="0" smtClean="0">
                <a:latin typeface="楷体_GB2312" pitchFamily="49" charset="-122"/>
                <a:ea typeface="楷体_GB2312" pitchFamily="49" charset="-122"/>
              </a:rPr>
              <a:t>250mm</a:t>
            </a:r>
            <a:r>
              <a:rPr lang="zh-CN" altLang="en-US" sz="2400" b="1" dirty="0" smtClean="0">
                <a:latin typeface="楷体_GB2312" pitchFamily="49" charset="-122"/>
                <a:ea typeface="楷体_GB2312" pitchFamily="49" charset="-122"/>
              </a:rPr>
              <a:t>）筒体环焊缝时，为防止熔池金属流失，焊丝位置</a:t>
            </a:r>
            <a:r>
              <a:rPr lang="zh-CN" altLang="en-US" sz="2400" b="1" dirty="0" smtClean="0">
                <a:solidFill>
                  <a:srgbClr val="0000FF"/>
                </a:solidFill>
                <a:latin typeface="楷体_GB2312" pitchFamily="49" charset="-122"/>
                <a:ea typeface="楷体_GB2312" pitchFamily="49" charset="-122"/>
              </a:rPr>
              <a:t>应逆旋转方向偏离</a:t>
            </a:r>
            <a:r>
              <a:rPr lang="zh-CN" altLang="en-US" sz="2400" b="1" dirty="0" smtClean="0">
                <a:latin typeface="楷体_GB2312" pitchFamily="49" charset="-122"/>
                <a:ea typeface="楷体_GB2312" pitchFamily="49" charset="-122"/>
              </a:rPr>
              <a:t>焊件中心线</a:t>
            </a:r>
            <a:r>
              <a:rPr lang="zh-CN" altLang="en-US" sz="2400" b="1" dirty="0" smtClean="0">
                <a:solidFill>
                  <a:srgbClr val="0000FF"/>
                </a:solidFill>
                <a:latin typeface="楷体_GB2312" pitchFamily="49" charset="-122"/>
                <a:ea typeface="楷体_GB2312" pitchFamily="49" charset="-122"/>
              </a:rPr>
              <a:t>一定距离</a:t>
            </a:r>
            <a:r>
              <a:rPr lang="en-US" altLang="zh-CN" sz="2400" b="1" dirty="0" smtClean="0">
                <a:solidFill>
                  <a:srgbClr val="0000FF"/>
                </a:solidFill>
                <a:latin typeface="楷体_GB2312" pitchFamily="49" charset="-122"/>
                <a:ea typeface="楷体_GB2312" pitchFamily="49" charset="-122"/>
              </a:rPr>
              <a:t>a</a:t>
            </a:r>
            <a:r>
              <a:rPr lang="zh-CN" altLang="en-US" sz="2400" b="1" dirty="0" smtClean="0">
                <a:latin typeface="楷体_GB2312" pitchFamily="49" charset="-122"/>
                <a:ea typeface="楷体_GB2312" pitchFamily="49" charset="-122"/>
              </a:rPr>
              <a:t>。其大小视筒体直径与焊接速度等而定。</a:t>
            </a:r>
          </a:p>
        </p:txBody>
      </p:sp>
      <p:sp>
        <p:nvSpPr>
          <p:cNvPr id="56323" name="Rectangle 11"/>
          <p:cNvSpPr>
            <a:spLocks noChangeArrowheads="1"/>
          </p:cNvSpPr>
          <p:nvPr/>
        </p:nvSpPr>
        <p:spPr bwMode="auto">
          <a:xfrm>
            <a:off x="2916238" y="260350"/>
            <a:ext cx="57626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2"/>
                </a:solidFill>
                <a:ea typeface="楷体_GB2312" pitchFamily="49" charset="-122"/>
              </a:rPr>
              <a:t>第五节   埋弧焊</a:t>
            </a:r>
          </a:p>
        </p:txBody>
      </p:sp>
      <p:sp>
        <p:nvSpPr>
          <p:cNvPr id="7" name="矩形 6"/>
          <p:cNvSpPr/>
          <p:nvPr/>
        </p:nvSpPr>
        <p:spPr>
          <a:xfrm>
            <a:off x="1714500" y="6043613"/>
            <a:ext cx="1620838" cy="338137"/>
          </a:xfrm>
          <a:prstGeom prst="rect">
            <a:avLst/>
          </a:prstGeom>
        </p:spPr>
        <p:txBody>
          <a:bodyPr wrap="none">
            <a:spAutoFit/>
          </a:bodyPr>
          <a:lstStyle/>
          <a:p>
            <a:pPr>
              <a:defRPr/>
            </a:pPr>
            <a:r>
              <a:rPr lang="zh-CN" altLang="zh-CN" sz="1600" b="1"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埋弧焊的焊剂垫</a:t>
            </a:r>
            <a:endParaRPr lang="zh-CN" altLang="en-US" sz="1600" b="1" dirty="0">
              <a:solidFill>
                <a:srgbClr val="0070C0"/>
              </a:solidFill>
              <a:latin typeface="黑体" panose="02010609060101010101" pitchFamily="49" charset="-122"/>
              <a:ea typeface="黑体" panose="02010609060101010101" pitchFamily="49" charset="-122"/>
            </a:endParaRPr>
          </a:p>
        </p:txBody>
      </p:sp>
      <p:sp>
        <p:nvSpPr>
          <p:cNvPr id="8" name="矩形 7"/>
          <p:cNvSpPr/>
          <p:nvPr/>
        </p:nvSpPr>
        <p:spPr>
          <a:xfrm>
            <a:off x="5141913" y="6008688"/>
            <a:ext cx="1825625" cy="339725"/>
          </a:xfrm>
          <a:prstGeom prst="rect">
            <a:avLst/>
          </a:prstGeom>
        </p:spPr>
        <p:txBody>
          <a:bodyPr wrap="none">
            <a:spAutoFit/>
          </a:bodyPr>
          <a:lstStyle/>
          <a:p>
            <a:pPr>
              <a:defRPr/>
            </a:pPr>
            <a:r>
              <a:rPr lang="zh-CN" altLang="zh-CN" sz="1600" b="1"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环缝埋弧焊示意图</a:t>
            </a:r>
            <a:endParaRPr lang="zh-CN" altLang="en-US" sz="1600" b="1" dirty="0">
              <a:solidFill>
                <a:srgbClr val="0070C0"/>
              </a:solidFill>
              <a:latin typeface="黑体" panose="02010609060101010101" pitchFamily="49" charset="-122"/>
              <a:ea typeface="黑体" panose="02010609060101010101" pitchFamily="49" charset="-122"/>
            </a:endParaRPr>
          </a:p>
        </p:txBody>
      </p:sp>
      <p:pic>
        <p:nvPicPr>
          <p:cNvPr id="56326" name="图片 18" descr="E:\教材与专著\《金属工艺学》\《金属工艺学》高教版\金工上册（图）tif\37.tif"/>
          <p:cNvPicPr>
            <a:picLocks noChangeAspect="1" noChangeArrowheads="1"/>
          </p:cNvPicPr>
          <p:nvPr/>
        </p:nvPicPr>
        <p:blipFill>
          <a:blip r:embed="rId3" cstate="print">
            <a:extLst>
              <a:ext uri="{28A0092B-C50C-407E-A947-70E740481C1C}">
                <a14:useLocalDpi xmlns:a14="http://schemas.microsoft.com/office/drawing/2010/main" val="0"/>
              </a:ext>
            </a:extLst>
          </a:blip>
          <a:srcRect l="2779" t="33096" r="73068" b="44565"/>
          <a:stretch>
            <a:fillRect/>
          </a:stretch>
        </p:blipFill>
        <p:spPr bwMode="auto">
          <a:xfrm>
            <a:off x="1619250" y="3244850"/>
            <a:ext cx="1811338" cy="27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图片 19" descr="E:\教材与专著\《金属工艺学》\《金属工艺学》高教版\金工上册（图）tif\37.tif"/>
          <p:cNvPicPr>
            <a:picLocks noChangeAspect="1" noChangeArrowheads="1"/>
          </p:cNvPicPr>
          <p:nvPr/>
        </p:nvPicPr>
        <p:blipFill>
          <a:blip r:embed="rId3" cstate="print">
            <a:extLst>
              <a:ext uri="{28A0092B-C50C-407E-A947-70E740481C1C}">
                <a14:useLocalDpi xmlns:a14="http://schemas.microsoft.com/office/drawing/2010/main" val="0"/>
              </a:ext>
            </a:extLst>
          </a:blip>
          <a:srcRect l="58958" t="20609" r="20738" b="60721"/>
          <a:stretch>
            <a:fillRect/>
          </a:stretch>
        </p:blipFill>
        <p:spPr bwMode="auto">
          <a:xfrm>
            <a:off x="5008563" y="3244850"/>
            <a:ext cx="1970087" cy="271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4450"/>
            <a:ext cx="8229600" cy="1139825"/>
          </a:xfrm>
        </p:spPr>
        <p:txBody>
          <a:bodyPr/>
          <a:lstStyle/>
          <a:p>
            <a:pPr eaLnBrk="1" hangingPunct="1"/>
            <a:r>
              <a:rPr lang="zh-CN" altLang="en-US" smtClean="0"/>
              <a:t>电弧焊</a:t>
            </a:r>
          </a:p>
        </p:txBody>
      </p:sp>
      <p:sp>
        <p:nvSpPr>
          <p:cNvPr id="8195" name="Rectangle 3"/>
          <p:cNvSpPr>
            <a:spLocks noGrp="1" noChangeArrowheads="1"/>
          </p:cNvSpPr>
          <p:nvPr>
            <p:ph type="body" sz="half" idx="1"/>
          </p:nvPr>
        </p:nvSpPr>
        <p:spPr>
          <a:xfrm>
            <a:off x="34925" y="1268413"/>
            <a:ext cx="5113338" cy="4537075"/>
          </a:xfrm>
        </p:spPr>
        <p:txBody>
          <a:bodyPr/>
          <a:lstStyle/>
          <a:p>
            <a:pPr eaLnBrk="1" hangingPunct="1">
              <a:lnSpc>
                <a:spcPct val="90000"/>
              </a:lnSpc>
            </a:pPr>
            <a:r>
              <a:rPr lang="zh-CN" altLang="en-US" sz="2800" b="1" dirty="0" smtClean="0">
                <a:solidFill>
                  <a:srgbClr val="993300"/>
                </a:solidFill>
                <a:ea typeface="楷体_GB2312" pitchFamily="49" charset="-122"/>
              </a:rPr>
              <a:t>焊接电弧</a:t>
            </a:r>
            <a:endParaRPr lang="zh-CN" altLang="en-US" sz="2800" b="1" dirty="0" smtClean="0">
              <a:ea typeface="楷体_GB2312" pitchFamily="49" charset="-122"/>
            </a:endParaRPr>
          </a:p>
          <a:p>
            <a:pPr lvl="1" eaLnBrk="1" hangingPunct="1">
              <a:lnSpc>
                <a:spcPct val="130000"/>
              </a:lnSpc>
            </a:pPr>
            <a:r>
              <a:rPr lang="zh-CN" altLang="en-US" sz="2400" b="1" dirty="0" smtClean="0">
                <a:solidFill>
                  <a:srgbClr val="008000"/>
                </a:solidFill>
                <a:ea typeface="楷体_GB2312" pitchFamily="49" charset="-122"/>
              </a:rPr>
              <a:t>定义：</a:t>
            </a:r>
            <a:r>
              <a:rPr lang="zh-CN" altLang="en-US" sz="2400" b="1" dirty="0" smtClean="0">
                <a:ea typeface="楷体_GB2312" pitchFamily="49" charset="-122"/>
              </a:rPr>
              <a:t>在具有一定电压的两极间或电极与母材间的气体介质中产生的强烈而持久的</a:t>
            </a:r>
            <a:r>
              <a:rPr lang="zh-CN" altLang="en-US" sz="2400" b="1" dirty="0" smtClean="0">
                <a:solidFill>
                  <a:srgbClr val="FF0000"/>
                </a:solidFill>
                <a:ea typeface="楷体_GB2312" pitchFamily="49" charset="-122"/>
              </a:rPr>
              <a:t>放电现象</a:t>
            </a:r>
            <a:r>
              <a:rPr lang="zh-CN" altLang="en-US" sz="2400" b="1" dirty="0" smtClean="0">
                <a:ea typeface="楷体_GB2312" pitchFamily="49" charset="-122"/>
              </a:rPr>
              <a:t>，称为焊接电弧。</a:t>
            </a:r>
          </a:p>
          <a:p>
            <a:pPr lvl="1" eaLnBrk="1" hangingPunct="1">
              <a:lnSpc>
                <a:spcPct val="130000"/>
              </a:lnSpc>
            </a:pPr>
            <a:r>
              <a:rPr lang="zh-CN" altLang="en-US" sz="2400" b="1" dirty="0" smtClean="0">
                <a:solidFill>
                  <a:srgbClr val="008000"/>
                </a:solidFill>
                <a:ea typeface="楷体_GB2312" pitchFamily="49" charset="-122"/>
              </a:rPr>
              <a:t>组成：</a:t>
            </a:r>
            <a:r>
              <a:rPr lang="zh-CN" altLang="en-US" sz="2400" b="1" dirty="0" smtClean="0">
                <a:ea typeface="楷体_GB2312" pitchFamily="49" charset="-122"/>
              </a:rPr>
              <a:t>由阴极区、阳极区和弧柱三部分组成。</a:t>
            </a:r>
          </a:p>
          <a:p>
            <a:pPr lvl="1" eaLnBrk="1" hangingPunct="1">
              <a:lnSpc>
                <a:spcPct val="130000"/>
              </a:lnSpc>
            </a:pPr>
            <a:r>
              <a:rPr lang="zh-CN" altLang="en-US" sz="2400" b="1" dirty="0" smtClean="0">
                <a:solidFill>
                  <a:srgbClr val="008000"/>
                </a:solidFill>
                <a:ea typeface="楷体_GB2312" pitchFamily="49" charset="-122"/>
              </a:rPr>
              <a:t>特性：</a:t>
            </a:r>
            <a:r>
              <a:rPr lang="zh-CN" altLang="en-US" sz="2400" b="1" dirty="0" smtClean="0">
                <a:solidFill>
                  <a:srgbClr val="000000"/>
                </a:solidFill>
                <a:ea typeface="楷体_GB2312" pitchFamily="49" charset="-122"/>
              </a:rPr>
              <a:t>焊接电弧的热量与</a:t>
            </a:r>
            <a:r>
              <a:rPr lang="zh-CN" altLang="en-US" sz="2400" b="1" dirty="0" smtClean="0">
                <a:solidFill>
                  <a:srgbClr val="FF0000"/>
                </a:solidFill>
                <a:ea typeface="楷体_GB2312" pitchFamily="49" charset="-122"/>
              </a:rPr>
              <a:t>焊接电流的平方和电压的乘积</a:t>
            </a:r>
            <a:r>
              <a:rPr lang="zh-CN" altLang="en-US" sz="2400" b="1" dirty="0" smtClean="0">
                <a:solidFill>
                  <a:srgbClr val="000000"/>
                </a:solidFill>
                <a:ea typeface="楷体_GB2312" pitchFamily="49" charset="-122"/>
              </a:rPr>
              <a:t>成正比，电流愈大，产生的总热量愈大。</a:t>
            </a:r>
          </a:p>
        </p:txBody>
      </p:sp>
      <p:sp>
        <p:nvSpPr>
          <p:cNvPr id="8196" name="Rectangle 11"/>
          <p:cNvSpPr>
            <a:spLocks noChangeArrowheads="1"/>
          </p:cNvSpPr>
          <p:nvPr/>
        </p:nvSpPr>
        <p:spPr bwMode="auto">
          <a:xfrm>
            <a:off x="2915816" y="93904"/>
            <a:ext cx="475297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solidFill>
                  <a:schemeClr val="tx2"/>
                </a:solidFill>
                <a:ea typeface="楷体_GB2312" pitchFamily="49" charset="-122"/>
              </a:rPr>
              <a:t>第一</a:t>
            </a:r>
            <a:r>
              <a:rPr lang="zh-CN" altLang="en-US" b="1" dirty="0" smtClean="0">
                <a:solidFill>
                  <a:schemeClr val="tx2"/>
                </a:solidFill>
                <a:ea typeface="楷体_GB2312" pitchFamily="49" charset="-122"/>
              </a:rPr>
              <a:t>章 电弧焊</a:t>
            </a:r>
            <a:endParaRPr lang="en-US" altLang="zh-CN" b="1" dirty="0" smtClean="0">
              <a:solidFill>
                <a:schemeClr val="tx2"/>
              </a:solidFill>
              <a:ea typeface="楷体_GB2312" pitchFamily="49" charset="-122"/>
            </a:endParaRPr>
          </a:p>
          <a:p>
            <a:pPr eaLnBrk="1" hangingPunct="1">
              <a:spcBef>
                <a:spcPct val="0"/>
              </a:spcBef>
              <a:buFontTx/>
              <a:buNone/>
            </a:pPr>
            <a:r>
              <a:rPr lang="zh-CN" altLang="en-US" b="1" dirty="0" smtClean="0">
                <a:solidFill>
                  <a:schemeClr val="tx2"/>
                </a:solidFill>
                <a:ea typeface="楷体_GB2312" pitchFamily="49" charset="-122"/>
              </a:rPr>
              <a:t>    第一</a:t>
            </a:r>
            <a:r>
              <a:rPr lang="zh-CN" altLang="en-US" b="1" dirty="0">
                <a:solidFill>
                  <a:schemeClr val="tx2"/>
                </a:solidFill>
                <a:ea typeface="楷体_GB2312" pitchFamily="49" charset="-122"/>
              </a:rPr>
              <a:t>节   焊接电弧</a:t>
            </a:r>
          </a:p>
        </p:txBody>
      </p:sp>
      <p:grpSp>
        <p:nvGrpSpPr>
          <p:cNvPr id="8197" name="Group 13"/>
          <p:cNvGrpSpPr>
            <a:grpSpLocks/>
          </p:cNvGrpSpPr>
          <p:nvPr/>
        </p:nvGrpSpPr>
        <p:grpSpPr bwMode="auto">
          <a:xfrm>
            <a:off x="5184775" y="2060575"/>
            <a:ext cx="3779838" cy="2978150"/>
            <a:chOff x="3266" y="1282"/>
            <a:chExt cx="2381" cy="1876"/>
          </a:xfrm>
        </p:grpSpPr>
        <p:pic>
          <p:nvPicPr>
            <p:cNvPr id="8198" name="Picture 10" descr="41"/>
            <p:cNvPicPr>
              <a:picLocks noChangeAspect="1" noChangeArrowheads="1"/>
            </p:cNvPicPr>
            <p:nvPr/>
          </p:nvPicPr>
          <p:blipFill>
            <a:blip r:embed="rId3" cstate="print">
              <a:extLst>
                <a:ext uri="{28A0092B-C50C-407E-A947-70E740481C1C}">
                  <a14:useLocalDpi xmlns:a14="http://schemas.microsoft.com/office/drawing/2010/main" val="0"/>
                </a:ext>
              </a:extLst>
            </a:blip>
            <a:srcRect l="2394" t="1511" r="2106" b="2519"/>
            <a:stretch>
              <a:fillRect/>
            </a:stretch>
          </p:blipFill>
          <p:spPr bwMode="auto">
            <a:xfrm>
              <a:off x="3266" y="1282"/>
              <a:ext cx="2381" cy="1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Text Box 12"/>
            <p:cNvSpPr txBox="1">
              <a:spLocks noChangeArrowheads="1"/>
            </p:cNvSpPr>
            <p:nvPr/>
          </p:nvSpPr>
          <p:spPr bwMode="auto">
            <a:xfrm>
              <a:off x="3858" y="2908"/>
              <a:ext cx="1245"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latin typeface="楷体_GB2312" pitchFamily="49" charset="-122"/>
                  <a:ea typeface="楷体_GB2312" pitchFamily="49" charset="-122"/>
                </a:rPr>
                <a:t>图</a:t>
              </a:r>
              <a:r>
                <a:rPr lang="en-US" altLang="zh-CN" sz="2000" b="1">
                  <a:latin typeface="楷体_GB2312" pitchFamily="49" charset="-122"/>
                  <a:ea typeface="楷体_GB2312" pitchFamily="49" charset="-122"/>
                </a:rPr>
                <a:t>4-1 </a:t>
              </a:r>
              <a:r>
                <a:rPr lang="zh-CN" altLang="en-US" sz="2000" b="1">
                  <a:latin typeface="楷体_GB2312" pitchFamily="49" charset="-122"/>
                  <a:ea typeface="楷体_GB2312" pitchFamily="49" charset="-122"/>
                </a:rPr>
                <a:t>焊接电弧</a:t>
              </a: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2339975" y="0"/>
            <a:ext cx="6019800" cy="1190625"/>
          </a:xfrm>
        </p:spPr>
        <p:txBody>
          <a:bodyPr/>
          <a:lstStyle/>
          <a:p>
            <a:pPr algn="ctr" eaLnBrk="1" hangingPunct="1"/>
            <a:r>
              <a:rPr lang="zh-CN" altLang="en-US" sz="3200" smtClean="0">
                <a:ea typeface="楷体_GB2312" pitchFamily="49" charset="-122"/>
              </a:rPr>
              <a:t>第六节  气体保护焊</a:t>
            </a:r>
          </a:p>
        </p:txBody>
      </p:sp>
      <p:sp>
        <p:nvSpPr>
          <p:cNvPr id="61443" name="Rectangle 3"/>
          <p:cNvSpPr>
            <a:spLocks noGrp="1" noChangeArrowheads="1"/>
          </p:cNvSpPr>
          <p:nvPr>
            <p:ph type="body" idx="1"/>
          </p:nvPr>
        </p:nvSpPr>
        <p:spPr>
          <a:xfrm>
            <a:off x="323850" y="1341438"/>
            <a:ext cx="8435975" cy="2476500"/>
          </a:xfrm>
        </p:spPr>
        <p:txBody>
          <a:bodyPr/>
          <a:lstStyle/>
          <a:p>
            <a:pPr marL="0" indent="0" eaLnBrk="1" hangingPunct="1">
              <a:lnSpc>
                <a:spcPct val="90000"/>
              </a:lnSpc>
              <a:buFontTx/>
              <a:buNone/>
              <a:defRPr/>
            </a:pPr>
            <a:r>
              <a:rPr lang="zh-CN" altLang="en-US" sz="2800" b="1" dirty="0" smtClean="0">
                <a:solidFill>
                  <a:srgbClr val="CC3300"/>
                </a:solidFill>
                <a:latin typeface="楷体_GB2312" pitchFamily="49" charset="-122"/>
                <a:ea typeface="楷体_GB2312" pitchFamily="49" charset="-122"/>
              </a:rPr>
              <a:t>一、氩弧焊</a:t>
            </a:r>
            <a:r>
              <a:rPr lang="zh-CN" altLang="en-US" sz="2800" b="1" dirty="0" smtClean="0">
                <a:latin typeface="楷体_GB2312" pitchFamily="49" charset="-122"/>
                <a:ea typeface="楷体_GB2312" pitchFamily="49" charset="-122"/>
              </a:rPr>
              <a:t> </a:t>
            </a:r>
            <a:r>
              <a:rPr lang="zh-CN" altLang="en-US" sz="2400" b="1" dirty="0" smtClean="0">
                <a:latin typeface="楷体_GB2312" pitchFamily="49" charset="-122"/>
                <a:ea typeface="楷体_GB2312" pitchFamily="49" charset="-122"/>
              </a:rPr>
              <a:t>以氩气（惰性气体）作为保护气体的电弧焊。</a:t>
            </a:r>
          </a:p>
          <a:p>
            <a:pPr eaLnBrk="1" hangingPunct="1">
              <a:lnSpc>
                <a:spcPct val="90000"/>
              </a:lnSpc>
              <a:buFontTx/>
              <a:buNone/>
              <a:defRPr/>
            </a:pPr>
            <a:r>
              <a:rPr lang="zh-CN" altLang="en-US" sz="2400" b="1" dirty="0" smtClean="0">
                <a:latin typeface="楷体_GB2312" pitchFamily="49" charset="-122"/>
                <a:ea typeface="楷体_GB2312" pitchFamily="49" charset="-122"/>
              </a:rPr>
              <a:t> </a:t>
            </a:r>
            <a:r>
              <a:rPr lang="zh-CN" altLang="en-US" sz="2000" b="1" dirty="0" smtClean="0">
                <a:latin typeface="楷体_GB2312" pitchFamily="49" charset="-122"/>
                <a:ea typeface="楷体_GB2312" pitchFamily="49" charset="-122"/>
              </a:rPr>
              <a:t>种类：</a:t>
            </a:r>
            <a:endParaRPr lang="en-US" altLang="zh-CN" sz="2000" b="1" dirty="0" smtClean="0">
              <a:latin typeface="楷体_GB2312" pitchFamily="49" charset="-122"/>
              <a:ea typeface="楷体_GB2312" pitchFamily="49" charset="-122"/>
            </a:endParaRPr>
          </a:p>
          <a:p>
            <a:pPr eaLnBrk="1" hangingPunct="1">
              <a:lnSpc>
                <a:spcPct val="90000"/>
              </a:lnSpc>
              <a:buFontTx/>
              <a:buNone/>
              <a:defRPr/>
            </a:pPr>
            <a:r>
              <a:rPr lang="en-US" altLang="zh-CN" sz="2400" b="1" dirty="0" smtClean="0">
                <a:latin typeface="宋体" panose="02010600030101010101" pitchFamily="2" charset="-122"/>
                <a:ea typeface="楷体_GB2312" pitchFamily="49" charset="-122"/>
              </a:rPr>
              <a:t> </a:t>
            </a:r>
            <a:r>
              <a:rPr lang="zh-CN" altLang="en-US" sz="2000" b="1" dirty="0" smtClean="0">
                <a:latin typeface="宋体" panose="02010600030101010101" pitchFamily="2" charset="-122"/>
                <a:ea typeface="宋体" panose="02010600030101010101" pitchFamily="2" charset="-122"/>
              </a:rPr>
              <a:t>（</a:t>
            </a:r>
            <a:r>
              <a:rPr lang="en-US" altLang="zh-CN" sz="2000" b="1" dirty="0" smtClean="0">
                <a:latin typeface="宋体" panose="02010600030101010101" pitchFamily="2" charset="-122"/>
                <a:ea typeface="宋体" panose="02010600030101010101" pitchFamily="2" charset="-122"/>
              </a:rPr>
              <a:t>1</a:t>
            </a:r>
            <a:r>
              <a:rPr lang="zh-CN" altLang="en-US" sz="2000" b="1" dirty="0" smtClean="0">
                <a:latin typeface="宋体" panose="02010600030101010101" pitchFamily="2" charset="-122"/>
                <a:ea typeface="宋体" panose="02010600030101010101" pitchFamily="2" charset="-122"/>
              </a:rPr>
              <a:t>）</a:t>
            </a:r>
            <a:r>
              <a:rPr lang="zh-CN" altLang="en-US" sz="2000" b="1" dirty="0" smtClean="0">
                <a:solidFill>
                  <a:srgbClr val="008000"/>
                </a:solidFill>
                <a:latin typeface="宋体" panose="02010600030101010101" pitchFamily="2" charset="-122"/>
                <a:ea typeface="宋体" panose="02010600030101010101" pitchFamily="2" charset="-122"/>
              </a:rPr>
              <a:t>不熔化（钨极）极氩弧焊：</a:t>
            </a:r>
            <a:r>
              <a:rPr lang="zh-CN" altLang="en-US" sz="2000" b="1" dirty="0" smtClean="0">
                <a:latin typeface="宋体" panose="02010600030101010101" pitchFamily="2" charset="-122"/>
                <a:ea typeface="宋体" panose="02010600030101010101" pitchFamily="2" charset="-122"/>
              </a:rPr>
              <a:t>电极为铈钨棒</a:t>
            </a:r>
            <a:r>
              <a:rPr lang="zh-CN" altLang="en-US" sz="2000" b="1" dirty="0" smtClean="0">
                <a:solidFill>
                  <a:srgbClr val="FF0000"/>
                </a:solidFill>
                <a:latin typeface="宋体" panose="02010600030101010101" pitchFamily="2" charset="-122"/>
                <a:ea typeface="宋体" panose="02010600030101010101" pitchFamily="2" charset="-122"/>
              </a:rPr>
              <a:t>不熔化</a:t>
            </a:r>
            <a:r>
              <a:rPr lang="zh-CN" altLang="en-US" sz="2000" b="1" dirty="0" smtClean="0">
                <a:latin typeface="宋体" panose="02010600030101010101" pitchFamily="2" charset="-122"/>
                <a:ea typeface="宋体" panose="02010600030101010101" pitchFamily="2" charset="-122"/>
              </a:rPr>
              <a:t>，较厚工件需填充焊丝，通过的电流有限，焊接厚度</a:t>
            </a:r>
            <a:r>
              <a:rPr lang="en-US" altLang="zh-CN" sz="2000" b="1" dirty="0" smtClean="0">
                <a:latin typeface="宋体" panose="02010600030101010101" pitchFamily="2" charset="-122"/>
                <a:ea typeface="宋体" panose="02010600030101010101" pitchFamily="2" charset="-122"/>
              </a:rPr>
              <a:t>6mm</a:t>
            </a:r>
            <a:r>
              <a:rPr lang="zh-CN" altLang="en-US" sz="2000" b="1" dirty="0" smtClean="0">
                <a:latin typeface="宋体" panose="02010600030101010101" pitchFamily="2" charset="-122"/>
                <a:ea typeface="宋体" panose="02010600030101010101" pitchFamily="2" charset="-122"/>
              </a:rPr>
              <a:t>以下的工件。</a:t>
            </a:r>
          </a:p>
          <a:p>
            <a:pPr eaLnBrk="1" hangingPunct="1">
              <a:lnSpc>
                <a:spcPct val="90000"/>
              </a:lnSpc>
              <a:buFontTx/>
              <a:buNone/>
              <a:defRPr/>
            </a:pPr>
            <a:r>
              <a:rPr lang="zh-CN" altLang="en-US" sz="2000" b="1" dirty="0" smtClean="0">
                <a:latin typeface="宋体" panose="02010600030101010101" pitchFamily="2" charset="-122"/>
                <a:ea typeface="宋体" panose="02010600030101010101" pitchFamily="2" charset="-122"/>
              </a:rPr>
              <a:t> （</a:t>
            </a:r>
            <a:r>
              <a:rPr lang="en-US" altLang="zh-CN" sz="2000" b="1" dirty="0" smtClean="0">
                <a:latin typeface="宋体" panose="02010600030101010101" pitchFamily="2" charset="-122"/>
                <a:ea typeface="宋体" panose="02010600030101010101" pitchFamily="2" charset="-122"/>
              </a:rPr>
              <a:t>2</a:t>
            </a:r>
            <a:r>
              <a:rPr lang="zh-CN" altLang="en-US" sz="2000" b="1" dirty="0" smtClean="0">
                <a:latin typeface="宋体" panose="02010600030101010101" pitchFamily="2" charset="-122"/>
                <a:ea typeface="宋体" panose="02010600030101010101" pitchFamily="2" charset="-122"/>
              </a:rPr>
              <a:t>）</a:t>
            </a:r>
            <a:r>
              <a:rPr lang="zh-CN" altLang="en-US" sz="2000" b="1" dirty="0" smtClean="0">
                <a:solidFill>
                  <a:srgbClr val="008000"/>
                </a:solidFill>
                <a:latin typeface="宋体" panose="02010600030101010101" pitchFamily="2" charset="-122"/>
                <a:ea typeface="宋体" panose="02010600030101010101" pitchFamily="2" charset="-122"/>
              </a:rPr>
              <a:t>熔化极氩弧焊：</a:t>
            </a:r>
            <a:r>
              <a:rPr lang="zh-CN" altLang="en-US" sz="2000" b="1" dirty="0" smtClean="0">
                <a:latin typeface="宋体" panose="02010600030101010101" pitchFamily="2" charset="-122"/>
                <a:ea typeface="宋体" panose="02010600030101010101" pitchFamily="2" charset="-122"/>
              </a:rPr>
              <a:t>连续送进焊丝（电极），不需填充金属，可用较大电流，焊接厚度为</a:t>
            </a:r>
            <a:r>
              <a:rPr lang="en-US" altLang="zh-CN" sz="2000" b="1" dirty="0" smtClean="0">
                <a:latin typeface="宋体" panose="02010600030101010101" pitchFamily="2" charset="-122"/>
                <a:ea typeface="宋体" panose="02010600030101010101" pitchFamily="2" charset="-122"/>
              </a:rPr>
              <a:t>25mm</a:t>
            </a:r>
            <a:r>
              <a:rPr lang="zh-CN" altLang="en-US" sz="2000" b="1" dirty="0" smtClean="0">
                <a:latin typeface="宋体" panose="02010600030101010101" pitchFamily="2" charset="-122"/>
                <a:ea typeface="宋体" panose="02010600030101010101" pitchFamily="2" charset="-122"/>
              </a:rPr>
              <a:t>以下的工件。</a:t>
            </a:r>
          </a:p>
        </p:txBody>
      </p:sp>
      <p:sp>
        <p:nvSpPr>
          <p:cNvPr id="5" name="矩形 4"/>
          <p:cNvSpPr/>
          <p:nvPr/>
        </p:nvSpPr>
        <p:spPr>
          <a:xfrm>
            <a:off x="755576" y="5781799"/>
            <a:ext cx="2031325" cy="369332"/>
          </a:xfrm>
          <a:prstGeom prst="rect">
            <a:avLst/>
          </a:prstGeom>
        </p:spPr>
        <p:txBody>
          <a:bodyPr wrap="none">
            <a:spAutoFit/>
          </a:bodyPr>
          <a:lstStyle/>
          <a:p>
            <a:pPr>
              <a:defRPr/>
            </a:pPr>
            <a:r>
              <a:rPr lang="zh-CN" altLang="en-US" kern="100" dirty="0" smtClean="0">
                <a:solidFill>
                  <a:srgbClr val="0070C0"/>
                </a:solidFill>
                <a:latin typeface="黑体" panose="02010609060101010101" pitchFamily="49" charset="-122"/>
                <a:ea typeface="黑体" panose="02010609060101010101" pitchFamily="49" charset="-122"/>
                <a:cs typeface="Times New Roman" panose="02020603050405020304" pitchFamily="18" charset="0"/>
              </a:rPr>
              <a:t>钨</a:t>
            </a:r>
            <a:r>
              <a:rPr lang="zh-CN" altLang="en-US"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极</a:t>
            </a:r>
            <a:r>
              <a:rPr lang="zh-CN" altLang="zh-CN" sz="1800" kern="100" dirty="0" smtClean="0">
                <a:solidFill>
                  <a:srgbClr val="0070C0"/>
                </a:solidFill>
                <a:latin typeface="黑体" panose="02010609060101010101" pitchFamily="49" charset="-122"/>
                <a:ea typeface="黑体" panose="02010609060101010101" pitchFamily="49" charset="-122"/>
                <a:cs typeface="Times New Roman" panose="02020603050405020304" pitchFamily="18" charset="0"/>
              </a:rPr>
              <a:t>氩</a:t>
            </a:r>
            <a:r>
              <a:rPr lang="zh-CN" altLang="zh-CN" sz="1800"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弧焊示意图</a:t>
            </a:r>
            <a:endParaRPr lang="zh-CN" altLang="en-US" sz="1800" dirty="0">
              <a:solidFill>
                <a:srgbClr val="0070C0"/>
              </a:solidFill>
              <a:latin typeface="黑体" panose="02010609060101010101" pitchFamily="49" charset="-122"/>
              <a:ea typeface="黑体" panose="02010609060101010101" pitchFamily="49" charset="-122"/>
            </a:endParaRPr>
          </a:p>
        </p:txBody>
      </p:sp>
      <p:sp>
        <p:nvSpPr>
          <p:cNvPr id="6" name="矩形 5"/>
          <p:cNvSpPr/>
          <p:nvPr/>
        </p:nvSpPr>
        <p:spPr>
          <a:xfrm>
            <a:off x="3488308" y="3878387"/>
            <a:ext cx="1598613" cy="2516073"/>
          </a:xfrm>
          <a:prstGeom prst="rect">
            <a:avLst/>
          </a:prstGeom>
        </p:spPr>
        <p:txBody>
          <a:bodyPr>
            <a:spAutoFit/>
          </a:bodyPr>
          <a:lstStyle/>
          <a:p>
            <a:pPr>
              <a:lnSpc>
                <a:spcPct val="125000"/>
              </a:lnSpc>
              <a:spcAft>
                <a:spcPts val="0"/>
              </a:spcAft>
              <a:defRPr/>
            </a:pPr>
            <a:r>
              <a:rPr lang="en-US" altLang="zh-CN" sz="1400" kern="100" dirty="0">
                <a:latin typeface="黑体" panose="02010609060101010101" pitchFamily="49" charset="-122"/>
                <a:ea typeface="黑体" panose="02010609060101010101" pitchFamily="49" charset="-122"/>
              </a:rPr>
              <a:t>1</a:t>
            </a:r>
            <a:r>
              <a:rPr lang="zh-CN" altLang="zh-CN" sz="1400" kern="100" dirty="0">
                <a:latin typeface="黑体" panose="02010609060101010101" pitchFamily="49" charset="-122"/>
                <a:ea typeface="黑体" panose="02010609060101010101" pitchFamily="49" charset="-122"/>
              </a:rPr>
              <a:t>—焊丝或电极；</a:t>
            </a:r>
            <a:r>
              <a:rPr lang="en-US" altLang="zh-CN" sz="1400" kern="100" dirty="0">
                <a:latin typeface="黑体" panose="02010609060101010101" pitchFamily="49" charset="-122"/>
                <a:ea typeface="黑体" panose="02010609060101010101" pitchFamily="49" charset="-122"/>
              </a:rPr>
              <a:t> 2</a:t>
            </a:r>
            <a:r>
              <a:rPr lang="zh-CN" altLang="zh-CN" sz="1400" kern="100" dirty="0">
                <a:latin typeface="黑体" panose="02010609060101010101" pitchFamily="49" charset="-122"/>
                <a:ea typeface="黑体" panose="02010609060101010101" pitchFamily="49" charset="-122"/>
              </a:rPr>
              <a:t>—导电嘴；</a:t>
            </a:r>
            <a:endParaRPr lang="en-US" altLang="zh-CN" sz="1400" kern="100" dirty="0">
              <a:latin typeface="黑体" panose="02010609060101010101" pitchFamily="49" charset="-122"/>
              <a:ea typeface="黑体" panose="02010609060101010101" pitchFamily="49" charset="-122"/>
            </a:endParaRPr>
          </a:p>
          <a:p>
            <a:pPr>
              <a:lnSpc>
                <a:spcPct val="125000"/>
              </a:lnSpc>
              <a:spcAft>
                <a:spcPts val="0"/>
              </a:spcAft>
              <a:defRPr/>
            </a:pPr>
            <a:r>
              <a:rPr lang="en-US" altLang="zh-CN" sz="1400" kern="100" dirty="0">
                <a:latin typeface="黑体" panose="02010609060101010101" pitchFamily="49" charset="-122"/>
                <a:ea typeface="黑体" panose="02010609060101010101" pitchFamily="49" charset="-122"/>
              </a:rPr>
              <a:t>3</a:t>
            </a:r>
            <a:r>
              <a:rPr lang="zh-CN" altLang="zh-CN" sz="1400" kern="100" dirty="0">
                <a:latin typeface="黑体" panose="02010609060101010101" pitchFamily="49" charset="-122"/>
                <a:ea typeface="黑体" panose="02010609060101010101" pitchFamily="49" charset="-122"/>
              </a:rPr>
              <a:t>—喷嘴；</a:t>
            </a:r>
            <a:endParaRPr lang="en-US" altLang="zh-CN" sz="1400" kern="100" dirty="0">
              <a:latin typeface="黑体" panose="02010609060101010101" pitchFamily="49" charset="-122"/>
              <a:ea typeface="黑体" panose="02010609060101010101" pitchFamily="49" charset="-122"/>
            </a:endParaRPr>
          </a:p>
          <a:p>
            <a:pPr>
              <a:lnSpc>
                <a:spcPct val="125000"/>
              </a:lnSpc>
              <a:spcAft>
                <a:spcPts val="0"/>
              </a:spcAft>
              <a:defRPr/>
            </a:pPr>
            <a:r>
              <a:rPr lang="en-US" altLang="zh-CN" sz="1400" kern="100" dirty="0">
                <a:latin typeface="黑体" panose="02010609060101010101" pitchFamily="49" charset="-122"/>
                <a:ea typeface="黑体" panose="02010609060101010101" pitchFamily="49" charset="-122"/>
              </a:rPr>
              <a:t>4</a:t>
            </a:r>
            <a:r>
              <a:rPr lang="zh-CN" altLang="zh-CN" sz="1400" kern="100" dirty="0">
                <a:latin typeface="黑体" panose="02010609060101010101" pitchFamily="49" charset="-122"/>
                <a:ea typeface="黑体" panose="02010609060101010101" pitchFamily="49" charset="-122"/>
              </a:rPr>
              <a:t>—进气管；</a:t>
            </a:r>
            <a:r>
              <a:rPr lang="en-US" altLang="zh-CN" sz="1400" kern="100" dirty="0">
                <a:latin typeface="黑体" panose="02010609060101010101" pitchFamily="49" charset="-122"/>
                <a:ea typeface="黑体" panose="02010609060101010101" pitchFamily="49" charset="-122"/>
              </a:rPr>
              <a:t> </a:t>
            </a:r>
          </a:p>
          <a:p>
            <a:pPr>
              <a:lnSpc>
                <a:spcPct val="125000"/>
              </a:lnSpc>
              <a:spcAft>
                <a:spcPts val="0"/>
              </a:spcAft>
              <a:defRPr/>
            </a:pPr>
            <a:r>
              <a:rPr lang="en-US" altLang="zh-CN" sz="1400" kern="100" dirty="0">
                <a:latin typeface="黑体" panose="02010609060101010101" pitchFamily="49" charset="-122"/>
                <a:ea typeface="黑体" panose="02010609060101010101" pitchFamily="49" charset="-122"/>
              </a:rPr>
              <a:t>5</a:t>
            </a:r>
            <a:r>
              <a:rPr lang="zh-CN" altLang="zh-CN" sz="1400" kern="100" dirty="0">
                <a:latin typeface="黑体" panose="02010609060101010101" pitchFamily="49" charset="-122"/>
                <a:ea typeface="黑体" panose="02010609060101010101" pitchFamily="49" charset="-122"/>
              </a:rPr>
              <a:t>—氩气流；</a:t>
            </a:r>
          </a:p>
          <a:p>
            <a:pPr>
              <a:lnSpc>
                <a:spcPct val="125000"/>
              </a:lnSpc>
              <a:defRPr/>
            </a:pPr>
            <a:r>
              <a:rPr lang="en-US" altLang="zh-CN" sz="1400" kern="100" dirty="0">
                <a:latin typeface="黑体" panose="02010609060101010101" pitchFamily="49" charset="-122"/>
                <a:ea typeface="黑体" panose="02010609060101010101" pitchFamily="49" charset="-122"/>
              </a:rPr>
              <a:t>6</a:t>
            </a:r>
            <a:r>
              <a:rPr lang="zh-CN" altLang="zh-CN" sz="1400" kern="100" dirty="0">
                <a:latin typeface="黑体" panose="02010609060101010101" pitchFamily="49" charset="-122"/>
                <a:ea typeface="黑体" panose="02010609060101010101" pitchFamily="49" charset="-122"/>
                <a:cs typeface="Times New Roman" panose="02020603050405020304" pitchFamily="18" charset="0"/>
              </a:rPr>
              <a:t>—电弧；</a:t>
            </a:r>
            <a:r>
              <a:rPr lang="en-US" altLang="zh-CN" sz="1400" kern="100" dirty="0">
                <a:latin typeface="黑体" panose="02010609060101010101" pitchFamily="49" charset="-122"/>
                <a:ea typeface="黑体" panose="02010609060101010101" pitchFamily="49" charset="-122"/>
              </a:rPr>
              <a:t> </a:t>
            </a:r>
          </a:p>
          <a:p>
            <a:pPr>
              <a:lnSpc>
                <a:spcPct val="125000"/>
              </a:lnSpc>
              <a:defRPr/>
            </a:pPr>
            <a:r>
              <a:rPr lang="en-US" altLang="zh-CN" sz="1400" kern="100" dirty="0">
                <a:latin typeface="黑体" panose="02010609060101010101" pitchFamily="49" charset="-122"/>
                <a:ea typeface="黑体" panose="02010609060101010101" pitchFamily="49" charset="-122"/>
              </a:rPr>
              <a:t>7</a:t>
            </a:r>
            <a:r>
              <a:rPr lang="zh-CN" altLang="zh-CN" sz="1400" kern="100" dirty="0">
                <a:latin typeface="黑体" panose="02010609060101010101" pitchFamily="49" charset="-122"/>
                <a:ea typeface="黑体" panose="02010609060101010101" pitchFamily="49" charset="-122"/>
                <a:cs typeface="Times New Roman" panose="02020603050405020304" pitchFamily="18" charset="0"/>
              </a:rPr>
              <a:t>—工件；</a:t>
            </a:r>
            <a:endParaRPr lang="en-US" altLang="zh-CN" sz="1400" kern="1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defRPr/>
            </a:pPr>
            <a:r>
              <a:rPr lang="en-US" altLang="zh-CN" sz="1400" kern="100" dirty="0">
                <a:latin typeface="黑体" panose="02010609060101010101" pitchFamily="49" charset="-122"/>
                <a:ea typeface="黑体" panose="02010609060101010101" pitchFamily="49" charset="-122"/>
              </a:rPr>
              <a:t>8</a:t>
            </a:r>
            <a:r>
              <a:rPr lang="zh-CN" altLang="zh-CN" sz="1400" kern="100" dirty="0">
                <a:latin typeface="黑体" panose="02010609060101010101" pitchFamily="49" charset="-122"/>
                <a:ea typeface="黑体" panose="02010609060101010101" pitchFamily="49" charset="-122"/>
                <a:cs typeface="Times New Roman" panose="02020603050405020304" pitchFamily="18" charset="0"/>
              </a:rPr>
              <a:t>—填充</a:t>
            </a:r>
            <a:r>
              <a:rPr lang="zh-CN" altLang="zh-CN" sz="1400" kern="100" dirty="0" smtClean="0">
                <a:latin typeface="黑体" panose="02010609060101010101" pitchFamily="49" charset="-122"/>
                <a:ea typeface="黑体" panose="02010609060101010101" pitchFamily="49" charset="-122"/>
                <a:cs typeface="Times New Roman" panose="02020603050405020304" pitchFamily="18" charset="0"/>
              </a:rPr>
              <a:t>焊丝</a:t>
            </a:r>
            <a:endParaRPr lang="en-US" altLang="zh-CN" sz="1400" kern="100" dirty="0" smtClean="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defRPr/>
            </a:pPr>
            <a:r>
              <a:rPr lang="en-US" altLang="zh-CN" sz="1400" kern="100" dirty="0">
                <a:latin typeface="黑体" panose="02010609060101010101" pitchFamily="49" charset="-122"/>
                <a:ea typeface="黑体" panose="02010609060101010101" pitchFamily="49" charset="-122"/>
              </a:rPr>
              <a:t>9</a:t>
            </a:r>
            <a:r>
              <a:rPr lang="zh-CN" altLang="zh-CN" sz="1400" kern="100" dirty="0">
                <a:latin typeface="黑体" panose="02010609060101010101" pitchFamily="49" charset="-122"/>
                <a:ea typeface="黑体" panose="02010609060101010101" pitchFamily="49" charset="-122"/>
                <a:cs typeface="Times New Roman" panose="02020603050405020304" pitchFamily="18" charset="0"/>
              </a:rPr>
              <a:t>—送丝辊</a:t>
            </a:r>
            <a:r>
              <a:rPr lang="zh-CN" altLang="zh-CN" sz="1400" kern="100" dirty="0" smtClean="0">
                <a:latin typeface="黑体" panose="02010609060101010101" pitchFamily="49" charset="-122"/>
                <a:ea typeface="黑体" panose="02010609060101010101" pitchFamily="49" charset="-122"/>
                <a:cs typeface="Times New Roman" panose="02020603050405020304" pitchFamily="18" charset="0"/>
              </a:rPr>
              <a:t>轮</a:t>
            </a:r>
            <a:endParaRPr lang="zh-CN" altLang="en-US" sz="1400" dirty="0">
              <a:latin typeface="黑体" panose="02010609060101010101" pitchFamily="49" charset="-122"/>
              <a:ea typeface="黑体" panose="02010609060101010101" pitchFamily="49" charset="-122"/>
            </a:endParaRPr>
          </a:p>
        </p:txBody>
      </p:sp>
      <p:pic>
        <p:nvPicPr>
          <p:cNvPr id="7" name="图片 22" descr="E:\教材与专著\《金属工艺学》\《金属工艺学》高教版\金工上册（图）tif\37.tif"/>
          <p:cNvPicPr>
            <a:picLocks noChangeAspect="1" noChangeArrowheads="1"/>
          </p:cNvPicPr>
          <p:nvPr/>
        </p:nvPicPr>
        <p:blipFill>
          <a:blip r:embed="rId3" cstate="print">
            <a:extLst>
              <a:ext uri="{28A0092B-C50C-407E-A947-70E740481C1C}">
                <a14:useLocalDpi xmlns:a14="http://schemas.microsoft.com/office/drawing/2010/main" val="0"/>
              </a:ext>
            </a:extLst>
          </a:blip>
          <a:srcRect l="44055" t="48747" r="30771" b="39868"/>
          <a:stretch>
            <a:fillRect/>
          </a:stretch>
        </p:blipFill>
        <p:spPr bwMode="auto">
          <a:xfrm>
            <a:off x="264369" y="3667614"/>
            <a:ext cx="3011487"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5627638" y="6077521"/>
            <a:ext cx="2262187" cy="368300"/>
          </a:xfrm>
          <a:prstGeom prst="rect">
            <a:avLst/>
          </a:prstGeom>
        </p:spPr>
        <p:txBody>
          <a:bodyPr wrap="none">
            <a:spAutoFit/>
          </a:bodyPr>
          <a:lstStyle/>
          <a:p>
            <a:pPr>
              <a:defRPr/>
            </a:pPr>
            <a:r>
              <a:rPr lang="zh-CN" altLang="en-US" sz="1800"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熔化极</a:t>
            </a:r>
            <a:r>
              <a:rPr lang="zh-CN" altLang="zh-CN" sz="1800"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氩弧焊示意图</a:t>
            </a:r>
            <a:endParaRPr lang="zh-CN" altLang="en-US" sz="1800" dirty="0">
              <a:solidFill>
                <a:srgbClr val="0070C0"/>
              </a:solidFill>
              <a:latin typeface="黑体" panose="02010609060101010101" pitchFamily="49" charset="-122"/>
              <a:ea typeface="黑体" panose="02010609060101010101" pitchFamily="49" charset="-122"/>
            </a:endParaRPr>
          </a:p>
        </p:txBody>
      </p:sp>
      <p:pic>
        <p:nvPicPr>
          <p:cNvPr id="10" name="图片 23" descr="E:\教材与专著\《金属工艺学》\《金属工艺学》高教版\金工上册（图）tif\37.tif"/>
          <p:cNvPicPr>
            <a:picLocks noChangeAspect="1" noChangeArrowheads="1"/>
          </p:cNvPicPr>
          <p:nvPr/>
        </p:nvPicPr>
        <p:blipFill>
          <a:blip r:embed="rId3" cstate="print">
            <a:extLst>
              <a:ext uri="{28A0092B-C50C-407E-A947-70E740481C1C}">
                <a14:useLocalDpi xmlns:a14="http://schemas.microsoft.com/office/drawing/2010/main" val="0"/>
              </a:ext>
            </a:extLst>
          </a:blip>
          <a:srcRect l="71555" t="48141" r="7669" b="39755"/>
          <a:stretch>
            <a:fillRect/>
          </a:stretch>
        </p:blipFill>
        <p:spPr bwMode="auto">
          <a:xfrm>
            <a:off x="5086300" y="3501008"/>
            <a:ext cx="3086100"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2339975" y="0"/>
            <a:ext cx="6019800" cy="1190625"/>
          </a:xfrm>
        </p:spPr>
        <p:txBody>
          <a:bodyPr/>
          <a:lstStyle/>
          <a:p>
            <a:pPr algn="ctr" eaLnBrk="1" hangingPunct="1"/>
            <a:r>
              <a:rPr lang="zh-CN" altLang="en-US" sz="3200" smtClean="0">
                <a:ea typeface="楷体_GB2312" pitchFamily="49" charset="-122"/>
              </a:rPr>
              <a:t>第六节  气体保护焊</a:t>
            </a:r>
          </a:p>
        </p:txBody>
      </p:sp>
      <p:pic>
        <p:nvPicPr>
          <p:cNvPr id="4" name="图片 15" descr="E:\教材与专著\《金属工艺学》\《金属工艺学》高教版\金工上册（图）tif\37.tif"/>
          <p:cNvPicPr>
            <a:picLocks noChangeAspect="1" noChangeArrowheads="1"/>
          </p:cNvPicPr>
          <p:nvPr/>
        </p:nvPicPr>
        <p:blipFill>
          <a:blip r:embed="rId3" cstate="print">
            <a:extLst>
              <a:ext uri="{28A0092B-C50C-407E-A947-70E740481C1C}">
                <a14:useLocalDpi xmlns:a14="http://schemas.microsoft.com/office/drawing/2010/main" val="0"/>
              </a:ext>
            </a:extLst>
          </a:blip>
          <a:srcRect l="69736" t="76749" r="-267" b="9427"/>
          <a:stretch>
            <a:fillRect/>
          </a:stretch>
        </p:blipFill>
        <p:spPr bwMode="auto">
          <a:xfrm>
            <a:off x="5220072" y="1217295"/>
            <a:ext cx="3192462"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240532" y="1399596"/>
            <a:ext cx="4763516" cy="1938992"/>
          </a:xfrm>
          <a:prstGeom prst="rect">
            <a:avLst/>
          </a:prstGeom>
          <a:noFill/>
          <a:ln>
            <a:noFill/>
          </a:ln>
          <a:effectLst/>
          <a:extLst/>
        </p:spPr>
        <p:txBody>
          <a:bodyPr wrap="square">
            <a:spAutoFit/>
          </a:bodyPr>
          <a:lstStyle/>
          <a:p>
            <a:pPr eaLnBrk="1" hangingPunct="1">
              <a:buClr>
                <a:srgbClr val="FF0000"/>
              </a:buClr>
            </a:pPr>
            <a:r>
              <a:rPr lang="zh-CN" altLang="en-US" sz="2000" b="1" dirty="0" smtClean="0">
                <a:solidFill>
                  <a:srgbClr val="FF0000"/>
                </a:solidFill>
                <a:latin typeface="楷体_GB2312" pitchFamily="49" charset="-122"/>
                <a:ea typeface="楷体_GB2312" pitchFamily="49" charset="-122"/>
              </a:rPr>
              <a:t>钨极脉冲氩弧焊：</a:t>
            </a:r>
            <a:r>
              <a:rPr lang="zh-CN" altLang="en-US" b="1" dirty="0" smtClean="0">
                <a:latin typeface="楷体_GB2312" pitchFamily="49" charset="-122"/>
                <a:ea typeface="楷体_GB2312" pitchFamily="49" charset="-122"/>
              </a:rPr>
              <a:t>（不熔化极氩弧焊的一种）</a:t>
            </a:r>
          </a:p>
          <a:p>
            <a:pPr eaLnBrk="1" hangingPunct="1"/>
            <a:r>
              <a:rPr lang="zh-CN" altLang="en-US" b="1" dirty="0" smtClean="0">
                <a:latin typeface="楷体_GB2312" pitchFamily="49" charset="-122"/>
                <a:ea typeface="楷体_GB2312" pitchFamily="49" charset="-122"/>
              </a:rPr>
              <a:t>   </a:t>
            </a:r>
            <a:r>
              <a:rPr lang="zh-CN" altLang="en-US" sz="2000" b="1" dirty="0" smtClean="0">
                <a:latin typeface="宋体" panose="02010600030101010101" pitchFamily="2" charset="-122"/>
              </a:rPr>
              <a:t>常用于薄板、管材和易淬火钢、高强钢焊接。原理如图：</a:t>
            </a:r>
            <a:r>
              <a:rPr lang="zh-CN" altLang="zh-CN" sz="2000" b="1" kern="100" dirty="0" smtClean="0">
                <a:latin typeface="宋体" panose="02010600030101010101" pitchFamily="2" charset="-122"/>
                <a:cs typeface="Times New Roman" panose="02020603050405020304" pitchFamily="18" charset="0"/>
              </a:rPr>
              <a:t>电流的幅值按一定的频率由高值到低值周期性变换，用脉冲电流焊成的连续焊缝</a:t>
            </a:r>
            <a:r>
              <a:rPr lang="zh-CN" altLang="en-US" sz="2000" b="1" kern="100" dirty="0" smtClean="0">
                <a:latin typeface="宋体" panose="02010600030101010101" pitchFamily="2" charset="-122"/>
                <a:cs typeface="Times New Roman" panose="02020603050405020304" pitchFamily="18" charset="0"/>
              </a:rPr>
              <a:t>。</a:t>
            </a:r>
            <a:endParaRPr lang="zh-CN" altLang="en-US" sz="2000" b="1" dirty="0" smtClean="0">
              <a:latin typeface="宋体" panose="02010600030101010101" pitchFamily="2" charset="-122"/>
            </a:endParaRPr>
          </a:p>
          <a:p>
            <a:pPr eaLnBrk="1" hangingPunct="1"/>
            <a:endParaRPr lang="zh-CN" altLang="en-US" sz="2000" b="1" dirty="0">
              <a:solidFill>
                <a:srgbClr val="003300"/>
              </a:solidFill>
              <a:latin typeface="宋体" panose="02010600030101010101" pitchFamily="2" charset="-122"/>
            </a:endParaRPr>
          </a:p>
        </p:txBody>
      </p:sp>
      <p:sp>
        <p:nvSpPr>
          <p:cNvPr id="7" name="Rectangle 9"/>
          <p:cNvSpPr>
            <a:spLocks noChangeArrowheads="1"/>
          </p:cNvSpPr>
          <p:nvPr/>
        </p:nvSpPr>
        <p:spPr bwMode="auto">
          <a:xfrm>
            <a:off x="323528" y="3212976"/>
            <a:ext cx="85502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defRPr b="1">
                <a:solidFill>
                  <a:srgbClr val="336699"/>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25000"/>
              </a:lnSpc>
              <a:spcBef>
                <a:spcPct val="0"/>
              </a:spcBef>
            </a:pPr>
            <a:r>
              <a:rPr lang="zh-CN" altLang="zh-CN" dirty="0">
                <a:solidFill>
                  <a:srgbClr val="FF0000"/>
                </a:solidFill>
                <a:latin typeface="黑体" panose="02010609060101010101" pitchFamily="49" charset="-122"/>
                <a:ea typeface="黑体" panose="02010609060101010101" pitchFamily="49" charset="-122"/>
                <a:cs typeface="Times New Roman" panose="02020603050405020304" pitchFamily="18" charset="0"/>
              </a:rPr>
              <a:t>钨极脉冲氩弧焊特点</a:t>
            </a:r>
          </a:p>
          <a:p>
            <a:pPr algn="just">
              <a:lnSpc>
                <a:spcPct val="125000"/>
              </a:lnSpc>
              <a:spcBef>
                <a:spcPct val="0"/>
              </a:spcBef>
            </a:pPr>
            <a:r>
              <a:rPr lang="zh-CN" altLang="en-US" sz="1800" b="0" dirty="0">
                <a:solidFill>
                  <a:schemeClr val="tx1"/>
                </a:solidFill>
                <a:ea typeface="黑体" panose="02010609060101010101" pitchFamily="49" charset="-122"/>
                <a:cs typeface="Times New Roman" panose="02020603050405020304" pitchFamily="18" charset="0"/>
              </a:rPr>
              <a:t> </a:t>
            </a:r>
            <a:r>
              <a:rPr lang="en-US" altLang="zh-CN" sz="1800" dirty="0">
                <a:solidFill>
                  <a:schemeClr val="tx1"/>
                </a:solidFill>
                <a:latin typeface="Tahoma" panose="020B0604030504040204" pitchFamily="34" charset="0"/>
                <a:ea typeface="黑体" panose="02010609060101010101" pitchFamily="49" charset="-122"/>
                <a:cs typeface="Tahoma" panose="020B0604030504040204" pitchFamily="34" charset="0"/>
              </a:rPr>
              <a:t>•</a:t>
            </a:r>
            <a:r>
              <a:rPr lang="en-US" altLang="zh-CN" sz="1800" b="0" dirty="0">
                <a:solidFill>
                  <a:schemeClr val="tx1"/>
                </a:solidFill>
                <a:latin typeface="黑体" panose="02010609060101010101" pitchFamily="49" charset="-122"/>
                <a:ea typeface="黑体" panose="02010609060101010101" pitchFamily="49" charset="-122"/>
                <a:cs typeface="Tahoma" panose="020B0604030504040204" pitchFamily="34" charset="0"/>
              </a:rPr>
              <a:t> </a:t>
            </a:r>
            <a:r>
              <a:rPr lang="zh-CN" altLang="en-US" sz="1800" b="0" dirty="0">
                <a:solidFill>
                  <a:schemeClr val="tx1"/>
                </a:solidFill>
                <a:latin typeface="黑体" panose="02010609060101010101" pitchFamily="49" charset="-122"/>
                <a:ea typeface="黑体" panose="02010609060101010101" pitchFamily="49" charset="-122"/>
                <a:cs typeface="Tahoma" panose="020B0604030504040204" pitchFamily="34" charset="0"/>
              </a:rPr>
              <a:t>焊缝是脉冲式的熔化凝固，易于控制。适合于焊接</a:t>
            </a:r>
            <a:r>
              <a:rPr lang="en-US" altLang="zh-CN" sz="1800" b="0" dirty="0">
                <a:solidFill>
                  <a:schemeClr val="tx1"/>
                </a:solidFill>
                <a:ea typeface="黑体" panose="02010609060101010101" pitchFamily="49" charset="-122"/>
                <a:cs typeface="Tahoma" panose="020B0604030504040204" pitchFamily="34" charset="0"/>
              </a:rPr>
              <a:t>0.1</a:t>
            </a:r>
            <a:r>
              <a:rPr lang="zh-CN" altLang="en-US" sz="1800" b="0" dirty="0">
                <a:solidFill>
                  <a:schemeClr val="tx1"/>
                </a:solidFill>
                <a:ea typeface="黑体" panose="02010609060101010101" pitchFamily="49" charset="-122"/>
                <a:cs typeface="Tahoma" panose="020B0604030504040204" pitchFamily="34" charset="0"/>
              </a:rPr>
              <a:t>～</a:t>
            </a:r>
            <a:r>
              <a:rPr lang="en-US" altLang="zh-CN" sz="1800" b="0" dirty="0">
                <a:solidFill>
                  <a:schemeClr val="tx1"/>
                </a:solidFill>
                <a:ea typeface="黑体" panose="02010609060101010101" pitchFamily="49" charset="-122"/>
                <a:cs typeface="Tahoma" panose="020B0604030504040204" pitchFamily="34" charset="0"/>
              </a:rPr>
              <a:t>5 mm</a:t>
            </a:r>
            <a:r>
              <a:rPr lang="zh-CN" altLang="en-US" sz="1800" b="0" dirty="0">
                <a:solidFill>
                  <a:schemeClr val="tx1"/>
                </a:solidFill>
                <a:latin typeface="黑体" panose="02010609060101010101" pitchFamily="49" charset="-122"/>
                <a:ea typeface="黑体" panose="02010609060101010101" pitchFamily="49" charset="-122"/>
                <a:cs typeface="Tahoma" panose="020B0604030504040204" pitchFamily="34" charset="0"/>
              </a:rPr>
              <a:t>的钢材或管材。</a:t>
            </a:r>
          </a:p>
          <a:p>
            <a:pPr algn="just">
              <a:lnSpc>
                <a:spcPct val="125000"/>
              </a:lnSpc>
              <a:spcBef>
                <a:spcPct val="0"/>
              </a:spcBef>
            </a:pPr>
            <a:r>
              <a:rPr lang="zh-CN" altLang="en-US" sz="1800" b="0" dirty="0">
                <a:solidFill>
                  <a:schemeClr val="tx1"/>
                </a:solidFill>
                <a:cs typeface="Tahoma" panose="020B0604030504040204" pitchFamily="34" charset="0"/>
              </a:rPr>
              <a:t> </a:t>
            </a:r>
            <a:r>
              <a:rPr lang="en-US" altLang="zh-CN" sz="1800" dirty="0">
                <a:solidFill>
                  <a:schemeClr val="tx1"/>
                </a:solidFill>
                <a:latin typeface="Tahoma" panose="020B0604030504040204" pitchFamily="34" charset="0"/>
                <a:cs typeface="Tahoma" panose="020B0604030504040204" pitchFamily="34" charset="0"/>
              </a:rPr>
              <a:t>•</a:t>
            </a:r>
            <a:r>
              <a:rPr lang="en-US" altLang="zh-CN" sz="1800" b="0" dirty="0">
                <a:solidFill>
                  <a:schemeClr val="tx1"/>
                </a:solidFill>
                <a:latin typeface="黑体" panose="02010609060101010101" pitchFamily="49" charset="-122"/>
                <a:ea typeface="黑体" panose="02010609060101010101" pitchFamily="49" charset="-122"/>
              </a:rPr>
              <a:t> </a:t>
            </a:r>
            <a:r>
              <a:rPr lang="zh-CN" altLang="en-US" sz="1800" b="0" dirty="0">
                <a:solidFill>
                  <a:schemeClr val="tx1"/>
                </a:solidFill>
                <a:latin typeface="黑体" panose="02010609060101010101" pitchFamily="49" charset="-122"/>
                <a:ea typeface="黑体" panose="02010609060101010101" pitchFamily="49" charset="-122"/>
              </a:rPr>
              <a:t>适合于各种空间位置焊接，易于实现全位置自动焊。</a:t>
            </a:r>
          </a:p>
          <a:p>
            <a:pPr algn="just">
              <a:lnSpc>
                <a:spcPct val="125000"/>
              </a:lnSpc>
              <a:spcBef>
                <a:spcPct val="0"/>
              </a:spcBef>
            </a:pPr>
            <a:r>
              <a:rPr lang="zh-CN" altLang="en-US" sz="1800" b="0" dirty="0">
                <a:solidFill>
                  <a:schemeClr val="tx1"/>
                </a:solidFill>
                <a:cs typeface="Tahoma" panose="020B0604030504040204" pitchFamily="34" charset="0"/>
              </a:rPr>
              <a:t> </a:t>
            </a:r>
            <a:r>
              <a:rPr lang="en-US" altLang="zh-CN" sz="1800" dirty="0">
                <a:solidFill>
                  <a:schemeClr val="tx1"/>
                </a:solidFill>
                <a:latin typeface="Tahoma" panose="020B0604030504040204" pitchFamily="34" charset="0"/>
                <a:cs typeface="Tahoma" panose="020B0604030504040204" pitchFamily="34" charset="0"/>
              </a:rPr>
              <a:t>•</a:t>
            </a:r>
            <a:r>
              <a:rPr lang="en-US" altLang="zh-CN" sz="1800" b="0" dirty="0">
                <a:solidFill>
                  <a:schemeClr val="tx1"/>
                </a:solidFill>
                <a:latin typeface="黑体" panose="02010609060101010101" pitchFamily="49" charset="-122"/>
                <a:ea typeface="黑体" panose="02010609060101010101" pitchFamily="49" charset="-122"/>
              </a:rPr>
              <a:t> </a:t>
            </a:r>
            <a:r>
              <a:rPr lang="zh-CN" altLang="en-US" sz="1800" b="0" dirty="0">
                <a:solidFill>
                  <a:schemeClr val="tx1"/>
                </a:solidFill>
                <a:latin typeface="黑体" panose="02010609060101010101" pitchFamily="49" charset="-122"/>
                <a:ea typeface="黑体" panose="02010609060101010101" pitchFamily="49" charset="-122"/>
              </a:rPr>
              <a:t>容易调节焊接参数、能量和焊缝在高温条件下的停留时间，适合焊接易淬火</a:t>
            </a:r>
            <a:endParaRPr lang="en-US" altLang="zh-CN" sz="1800" b="0" dirty="0">
              <a:solidFill>
                <a:schemeClr val="tx1"/>
              </a:solidFill>
              <a:latin typeface="黑体" panose="02010609060101010101" pitchFamily="49" charset="-122"/>
              <a:ea typeface="黑体" panose="02010609060101010101" pitchFamily="49" charset="-122"/>
            </a:endParaRPr>
          </a:p>
          <a:p>
            <a:pPr algn="just">
              <a:lnSpc>
                <a:spcPct val="125000"/>
              </a:lnSpc>
              <a:spcBef>
                <a:spcPct val="0"/>
              </a:spcBef>
            </a:pPr>
            <a:r>
              <a:rPr lang="en-US" altLang="zh-CN" sz="1800" b="0" dirty="0">
                <a:solidFill>
                  <a:schemeClr val="tx1"/>
                </a:solidFill>
                <a:latin typeface="黑体" panose="02010609060101010101" pitchFamily="49" charset="-122"/>
                <a:ea typeface="黑体" panose="02010609060101010101" pitchFamily="49" charset="-122"/>
              </a:rPr>
              <a:t>   </a:t>
            </a:r>
            <a:r>
              <a:rPr lang="zh-CN" altLang="en-US" sz="1800" b="0" dirty="0">
                <a:solidFill>
                  <a:schemeClr val="tx1"/>
                </a:solidFill>
                <a:latin typeface="黑体" panose="02010609060101010101" pitchFamily="49" charset="-122"/>
                <a:ea typeface="黑体" panose="02010609060101010101" pitchFamily="49" charset="-122"/>
              </a:rPr>
              <a:t>钢材和高强钢。</a:t>
            </a:r>
          </a:p>
          <a:p>
            <a:pPr algn="just">
              <a:lnSpc>
                <a:spcPct val="125000"/>
              </a:lnSpc>
              <a:spcBef>
                <a:spcPct val="0"/>
              </a:spcBef>
            </a:pPr>
            <a:r>
              <a:rPr lang="zh-CN" altLang="en-US" sz="1800" b="0" dirty="0">
                <a:solidFill>
                  <a:schemeClr val="tx1"/>
                </a:solidFill>
                <a:cs typeface="Tahoma" panose="020B0604030504040204" pitchFamily="34" charset="0"/>
              </a:rPr>
              <a:t> </a:t>
            </a:r>
            <a:r>
              <a:rPr lang="en-US" altLang="zh-CN" sz="1800" dirty="0">
                <a:solidFill>
                  <a:schemeClr val="tx1"/>
                </a:solidFill>
                <a:latin typeface="Tahoma" panose="020B0604030504040204" pitchFamily="34" charset="0"/>
                <a:cs typeface="Tahoma" panose="020B0604030504040204" pitchFamily="34" charset="0"/>
              </a:rPr>
              <a:t>•</a:t>
            </a:r>
            <a:r>
              <a:rPr lang="en-US" altLang="zh-CN" sz="1800" b="0" dirty="0">
                <a:solidFill>
                  <a:schemeClr val="tx1"/>
                </a:solidFill>
                <a:latin typeface="黑体" panose="02010609060101010101" pitchFamily="49" charset="-122"/>
                <a:ea typeface="黑体" panose="02010609060101010101" pitchFamily="49" charset="-122"/>
              </a:rPr>
              <a:t> </a:t>
            </a:r>
            <a:r>
              <a:rPr lang="zh-CN" altLang="en-US" sz="1800" b="0" dirty="0">
                <a:solidFill>
                  <a:schemeClr val="tx1"/>
                </a:solidFill>
                <a:latin typeface="黑体" panose="02010609060101010101" pitchFamily="49" charset="-122"/>
                <a:ea typeface="黑体" panose="02010609060101010101" pitchFamily="49" charset="-122"/>
              </a:rPr>
              <a:t>质量稳定。接头力学性能比普通氩弧焊高。 </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79512" y="1700808"/>
            <a:ext cx="8392428" cy="3412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Tx/>
              <a:buNone/>
            </a:pPr>
            <a:r>
              <a:rPr lang="zh-CN" altLang="en-US" sz="2000" b="1" dirty="0" smtClean="0">
                <a:solidFill>
                  <a:srgbClr val="FF0000"/>
                </a:solidFill>
                <a:latin typeface="宋体" panose="02010600030101010101" pitchFamily="2" charset="-122"/>
                <a:ea typeface="宋体" panose="02010600030101010101" pitchFamily="2" charset="-122"/>
              </a:rPr>
              <a:t>氩弧焊特点：</a:t>
            </a:r>
            <a:endParaRPr lang="en-US" altLang="zh-CN" sz="2000" b="1" dirty="0" smtClean="0">
              <a:solidFill>
                <a:srgbClr val="FF0000"/>
              </a:solidFill>
              <a:latin typeface="宋体" panose="02010600030101010101" pitchFamily="2" charset="-122"/>
              <a:ea typeface="宋体" panose="02010600030101010101" pitchFamily="2" charset="-122"/>
            </a:endParaRPr>
          </a:p>
          <a:p>
            <a:pPr marL="457200" indent="-457200" eaLnBrk="1" hangingPunct="1">
              <a:buFontTx/>
              <a:buAutoNum type="arabicParenBoth"/>
            </a:pPr>
            <a:r>
              <a:rPr lang="zh-CN" altLang="zh-CN" sz="2000" b="1" kern="100" dirty="0" smtClean="0">
                <a:latin typeface="宋体" panose="02010600030101010101" pitchFamily="2" charset="-122"/>
                <a:ea typeface="宋体" panose="02010600030101010101" pitchFamily="2" charset="-122"/>
              </a:rPr>
              <a:t>适于焊接各类合金钢、易氧化的非铁金属及锆、钽、钼等稀有金属材</a:t>
            </a:r>
            <a:r>
              <a:rPr lang="zh-CN" altLang="en-US" sz="2000" b="1" kern="100" dirty="0" smtClean="0">
                <a:latin typeface="宋体" panose="02010600030101010101" pitchFamily="2" charset="-122"/>
                <a:ea typeface="宋体" panose="02010600030101010101" pitchFamily="2" charset="-122"/>
              </a:rPr>
              <a:t>料。</a:t>
            </a:r>
            <a:endParaRPr lang="en-US" altLang="zh-CN" sz="2000" b="1" kern="100" dirty="0" smtClean="0">
              <a:latin typeface="宋体" panose="02010600030101010101" pitchFamily="2" charset="-122"/>
              <a:ea typeface="宋体" panose="02010600030101010101" pitchFamily="2" charset="-122"/>
            </a:endParaRPr>
          </a:p>
          <a:p>
            <a:pPr marL="457200" indent="-457200" eaLnBrk="1" hangingPunct="1">
              <a:buFontTx/>
              <a:buAutoNum type="arabicParenBoth"/>
            </a:pPr>
            <a:r>
              <a:rPr lang="zh-CN" altLang="zh-CN" sz="2000" b="1" kern="100" dirty="0" smtClean="0">
                <a:latin typeface="宋体" panose="02010600030101010101" pitchFamily="2" charset="-122"/>
                <a:ea typeface="宋体" panose="02010600030101010101" pitchFamily="2" charset="-122"/>
              </a:rPr>
              <a:t>电弧稳定，飞溅小，焊缝致密，表面没有熔渣，成形美观。</a:t>
            </a:r>
            <a:endParaRPr lang="en-US" altLang="zh-CN" sz="2000" b="1" kern="100" dirty="0" smtClean="0">
              <a:latin typeface="宋体" panose="02010600030101010101" pitchFamily="2" charset="-122"/>
              <a:ea typeface="宋体" panose="02010600030101010101" pitchFamily="2" charset="-122"/>
            </a:endParaRPr>
          </a:p>
          <a:p>
            <a:pPr marL="0" indent="0" eaLnBrk="1" hangingPunct="1">
              <a:buFontTx/>
              <a:buNone/>
            </a:pPr>
            <a:r>
              <a:rPr lang="en-US" altLang="zh-CN" sz="2000" b="1" kern="100" dirty="0" smtClean="0">
                <a:latin typeface="宋体" panose="02010600030101010101" pitchFamily="2" charset="-122"/>
                <a:ea typeface="宋体" panose="02010600030101010101" pitchFamily="2" charset="-122"/>
              </a:rPr>
              <a:t>(3)</a:t>
            </a:r>
            <a:r>
              <a:rPr lang="zh-CN" altLang="zh-CN" sz="2000" b="1" kern="100" dirty="0" smtClean="0">
                <a:latin typeface="宋体" panose="02010600030101010101" pitchFamily="2" charset="-122"/>
                <a:ea typeface="宋体" panose="02010600030101010101" pitchFamily="2" charset="-122"/>
              </a:rPr>
              <a:t>电弧和熔池区受气流保护，明弧可见，便于操作，容易实现全位置自动焊接。现已开始应用于焊接生产的弧焊机器人是实现氩弧焊或</a:t>
            </a:r>
            <a:r>
              <a:rPr lang="en-US" altLang="zh-CN" sz="2000" b="1" kern="100" dirty="0" smtClean="0">
                <a:latin typeface="宋体" panose="02010600030101010101" pitchFamily="2" charset="-122"/>
                <a:ea typeface="宋体" panose="02010600030101010101" pitchFamily="2" charset="-122"/>
              </a:rPr>
              <a:t>CO</a:t>
            </a:r>
            <a:r>
              <a:rPr lang="en-US" altLang="zh-CN" sz="2000" b="1" kern="100" baseline="-25000" dirty="0" smtClean="0">
                <a:latin typeface="宋体" panose="02010600030101010101" pitchFamily="2" charset="-122"/>
                <a:ea typeface="宋体" panose="02010600030101010101" pitchFamily="2" charset="-122"/>
              </a:rPr>
              <a:t>2</a:t>
            </a:r>
            <a:r>
              <a:rPr lang="zh-CN" altLang="zh-CN" sz="2000" b="1" kern="100" dirty="0" smtClean="0">
                <a:latin typeface="宋体" panose="02010600030101010101" pitchFamily="2" charset="-122"/>
                <a:ea typeface="宋体" panose="02010600030101010101" pitchFamily="2" charset="-122"/>
                <a:cs typeface="宋体" panose="02010600030101010101" pitchFamily="2" charset="-122"/>
              </a:rPr>
              <a:t>保护焊的先进设备。</a:t>
            </a:r>
            <a:endParaRPr lang="en-US" altLang="zh-CN" sz="2000" b="1" kern="100" dirty="0" smtClean="0">
              <a:latin typeface="宋体" panose="02010600030101010101" pitchFamily="2" charset="-122"/>
              <a:ea typeface="宋体" panose="02010600030101010101" pitchFamily="2" charset="-122"/>
            </a:endParaRPr>
          </a:p>
          <a:p>
            <a:pPr marL="0" indent="0" eaLnBrk="1" hangingPunct="1">
              <a:buFontTx/>
              <a:buNone/>
            </a:pPr>
            <a:r>
              <a:rPr lang="en-US" altLang="zh-CN" sz="2000" b="1" kern="100" dirty="0" smtClean="0">
                <a:latin typeface="宋体" panose="02010600030101010101" pitchFamily="2" charset="-122"/>
                <a:ea typeface="宋体" panose="02010600030101010101" pitchFamily="2" charset="-122"/>
              </a:rPr>
              <a:t>(4)</a:t>
            </a:r>
            <a:r>
              <a:rPr lang="zh-CN" altLang="zh-CN" sz="2000" b="1" kern="100" dirty="0" smtClean="0">
                <a:latin typeface="宋体" panose="02010600030101010101" pitchFamily="2" charset="-122"/>
                <a:ea typeface="宋体" panose="02010600030101010101" pitchFamily="2" charset="-122"/>
                <a:cs typeface="Times New Roman" panose="02020603050405020304" pitchFamily="18" charset="0"/>
              </a:rPr>
              <a:t>电弧在气流压缩下燃烧，热量集中，熔池较小，焊接速度较快，焊接热影响区较窄，因而工件焊后变形小。</a:t>
            </a:r>
            <a:endParaRPr lang="zh-CN" altLang="en-US" sz="2000" b="1" dirty="0" smtClean="0">
              <a:latin typeface="宋体" panose="02010600030101010101" pitchFamily="2" charset="-122"/>
              <a:ea typeface="宋体" panose="02010600030101010101" pitchFamily="2" charset="-122"/>
            </a:endParaRPr>
          </a:p>
          <a:p>
            <a:pPr marL="0" indent="0" eaLnBrk="1" hangingPunct="1">
              <a:buFontTx/>
              <a:buNone/>
            </a:pPr>
            <a:r>
              <a:rPr lang="zh-CN" altLang="en-US" sz="2000" b="1" dirty="0" smtClean="0">
                <a:latin typeface="宋体" panose="02010600030101010101" pitchFamily="2" charset="-122"/>
                <a:ea typeface="宋体" panose="02010600030101010101" pitchFamily="2" charset="-122"/>
              </a:rPr>
              <a:t>（</a:t>
            </a:r>
            <a:r>
              <a:rPr lang="en-US" altLang="zh-CN" sz="2000" b="1" dirty="0" smtClean="0">
                <a:latin typeface="宋体" panose="02010600030101010101" pitchFamily="2" charset="-122"/>
                <a:ea typeface="宋体" panose="02010600030101010101" pitchFamily="2" charset="-122"/>
              </a:rPr>
              <a:t>5</a:t>
            </a:r>
            <a:r>
              <a:rPr lang="zh-CN" altLang="en-US" sz="2000" b="1" dirty="0" smtClean="0">
                <a:latin typeface="宋体" panose="02010600030101010101" pitchFamily="2" charset="-122"/>
                <a:ea typeface="宋体" panose="02010600030101010101" pitchFamily="2" charset="-122"/>
              </a:rPr>
              <a:t>）氩气价格较高，因此成本较高。</a:t>
            </a:r>
          </a:p>
          <a:p>
            <a:pPr lvl="1" eaLnBrk="1" hangingPunct="1"/>
            <a:endParaRPr lang="en-US" altLang="zh-CN" sz="2000" b="1" dirty="0" smtClean="0">
              <a:latin typeface="宋体" panose="02010600030101010101" pitchFamily="2" charset="-122"/>
              <a:ea typeface="宋体" panose="02010600030101010101" pitchFamily="2" charset="-122"/>
            </a:endParaRPr>
          </a:p>
        </p:txBody>
      </p:sp>
      <p:sp>
        <p:nvSpPr>
          <p:cNvPr id="5" name="Rectangle 2"/>
          <p:cNvSpPr txBox="1">
            <a:spLocks noChangeArrowheads="1"/>
          </p:cNvSpPr>
          <p:nvPr/>
        </p:nvSpPr>
        <p:spPr bwMode="auto">
          <a:xfrm>
            <a:off x="1979712" y="260648"/>
            <a:ext cx="60198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solidFill>
                  <a:schemeClr val="tx2"/>
                </a:solidFill>
                <a:latin typeface="Tahoma" panose="020B0604030504040204" pitchFamily="34" charset="0"/>
                <a:ea typeface="楷体_GB2312" pitchFamily="49" charset="-122"/>
              </a:rPr>
              <a:t>第六节  气体保护焊</a:t>
            </a:r>
          </a:p>
        </p:txBody>
      </p:sp>
    </p:spTree>
    <p:extLst>
      <p:ext uri="{BB962C8B-B14F-4D97-AF65-F5344CB8AC3E}">
        <p14:creationId xmlns:p14="http://schemas.microsoft.com/office/powerpoint/2010/main" val="3035735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body" idx="1"/>
          </p:nvPr>
        </p:nvSpPr>
        <p:spPr>
          <a:xfrm>
            <a:off x="107504" y="1340769"/>
            <a:ext cx="8856663" cy="1656184"/>
          </a:xfrm>
        </p:spPr>
        <p:txBody>
          <a:bodyPr/>
          <a:lstStyle/>
          <a:p>
            <a:pPr marL="0" indent="0" eaLnBrk="1" hangingPunct="1">
              <a:buNone/>
            </a:pPr>
            <a:r>
              <a:rPr lang="zh-CN" altLang="en-US" sz="2800" b="1" dirty="0" smtClean="0">
                <a:solidFill>
                  <a:srgbClr val="FF0000"/>
                </a:solidFill>
                <a:latin typeface="楷体_GB2312" pitchFamily="49" charset="-122"/>
                <a:ea typeface="楷体_GB2312" pitchFamily="49" charset="-122"/>
              </a:rPr>
              <a:t>二、二氧化碳气体保护焊</a:t>
            </a:r>
            <a:r>
              <a:rPr lang="zh-CN" altLang="en-US" sz="2800" b="1" dirty="0" smtClean="0">
                <a:latin typeface="楷体_GB2312" pitchFamily="49" charset="-122"/>
                <a:ea typeface="楷体_GB2312" pitchFamily="49" charset="-122"/>
              </a:rPr>
              <a:t>  </a:t>
            </a:r>
            <a:endParaRPr lang="en-US" altLang="zh-CN" sz="2800" b="1" dirty="0" smtClean="0">
              <a:latin typeface="楷体_GB2312" pitchFamily="49" charset="-122"/>
              <a:ea typeface="楷体_GB2312" pitchFamily="49" charset="-122"/>
            </a:endParaRPr>
          </a:p>
          <a:p>
            <a:pPr marL="0" indent="0" eaLnBrk="1" hangingPunct="1">
              <a:buNone/>
            </a:pPr>
            <a:r>
              <a:rPr lang="en-US" altLang="zh-CN" sz="2000" b="1"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zh-CN" altLang="zh-CN" sz="2000" b="1"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焊丝由送丝机构送入软导管，再经导电嘴送出。</a:t>
            </a:r>
            <a:r>
              <a:rPr lang="en-US" altLang="zh-CN" sz="2000" b="1"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CO</a:t>
            </a:r>
            <a:r>
              <a:rPr lang="en-US" altLang="zh-CN" sz="2000" b="1" baseline="-25000"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2</a:t>
            </a:r>
            <a:r>
              <a:rPr lang="zh-CN" altLang="zh-CN" sz="2000" b="1" dirty="0" smtClean="0">
                <a:solidFill>
                  <a:schemeClr val="tx1"/>
                </a:solidFill>
                <a:latin typeface="宋体" panose="02010600030101010101" pitchFamily="2" charset="-122"/>
                <a:ea typeface="宋体" panose="02010600030101010101" pitchFamily="2" charset="-122"/>
                <a:cs typeface="宋体" panose="02010600030101010101" pitchFamily="2" charset="-122"/>
              </a:rPr>
              <a:t>气体从喷嘴中以一定流量喷出。电弧引燃后，焊丝端部及熔池被</a:t>
            </a:r>
            <a:r>
              <a:rPr lang="en-US" altLang="zh-CN" sz="2000" b="1" dirty="0" smtClean="0">
                <a:solidFill>
                  <a:schemeClr val="tx1"/>
                </a:solidFill>
                <a:latin typeface="宋体" panose="02010600030101010101" pitchFamily="2" charset="-122"/>
                <a:ea typeface="宋体" panose="02010600030101010101" pitchFamily="2" charset="-122"/>
              </a:rPr>
              <a:t>CO</a:t>
            </a:r>
            <a:r>
              <a:rPr lang="en-US" altLang="zh-CN" sz="2000" b="1" baseline="-25000" dirty="0" smtClean="0">
                <a:solidFill>
                  <a:schemeClr val="tx1"/>
                </a:solidFill>
                <a:latin typeface="宋体" panose="02010600030101010101" pitchFamily="2" charset="-122"/>
                <a:ea typeface="宋体" panose="02010600030101010101" pitchFamily="2" charset="-122"/>
              </a:rPr>
              <a:t>2</a:t>
            </a:r>
            <a:r>
              <a:rPr lang="zh-CN" altLang="zh-CN" sz="2000" b="1" dirty="0" smtClean="0">
                <a:solidFill>
                  <a:schemeClr val="tx1"/>
                </a:solidFill>
                <a:latin typeface="宋体" panose="02010600030101010101" pitchFamily="2" charset="-122"/>
                <a:ea typeface="宋体" panose="02010600030101010101" pitchFamily="2" charset="-122"/>
              </a:rPr>
              <a:t>气体所包围，故可防止空气对高温金属的侵害。</a:t>
            </a:r>
            <a:endParaRPr lang="zh-CN" altLang="en-US" sz="2000" b="1" dirty="0" smtClean="0">
              <a:solidFill>
                <a:schemeClr val="tx1"/>
              </a:solidFill>
              <a:latin typeface="宋体" panose="02010600030101010101" pitchFamily="2" charset="-122"/>
              <a:ea typeface="宋体" panose="02010600030101010101" pitchFamily="2" charset="-122"/>
            </a:endParaRPr>
          </a:p>
          <a:p>
            <a:pPr marL="0" indent="0" eaLnBrk="1" hangingPunct="1">
              <a:buNone/>
            </a:pPr>
            <a:endParaRPr lang="en-US" altLang="zh-CN" sz="2800" b="1" dirty="0" smtClean="0">
              <a:latin typeface="楷体_GB2312" pitchFamily="49" charset="-122"/>
              <a:ea typeface="楷体_GB2312" pitchFamily="49" charset="-122"/>
            </a:endParaRPr>
          </a:p>
        </p:txBody>
      </p:sp>
      <p:sp>
        <p:nvSpPr>
          <p:cNvPr id="64516" name="Rectangle 2"/>
          <p:cNvSpPr>
            <a:spLocks noGrp="1" noChangeArrowheads="1"/>
          </p:cNvSpPr>
          <p:nvPr>
            <p:ph type="title"/>
          </p:nvPr>
        </p:nvSpPr>
        <p:spPr>
          <a:xfrm>
            <a:off x="2339975" y="0"/>
            <a:ext cx="6019800" cy="1190625"/>
          </a:xfrm>
        </p:spPr>
        <p:txBody>
          <a:bodyPr/>
          <a:lstStyle/>
          <a:p>
            <a:pPr algn="ctr" eaLnBrk="1" hangingPunct="1"/>
            <a:r>
              <a:rPr lang="zh-CN" altLang="en-US" sz="3200" smtClean="0">
                <a:ea typeface="楷体_GB2312" pitchFamily="49" charset="-122"/>
              </a:rPr>
              <a:t>第六节  气体保护焊</a:t>
            </a:r>
          </a:p>
        </p:txBody>
      </p:sp>
      <p:pic>
        <p:nvPicPr>
          <p:cNvPr id="5" name="图片 11" descr="E:\教材与专著\《金属工艺学》\《金属工艺学》高教版\金工上册（图）tif\38.tif"/>
          <p:cNvPicPr>
            <a:picLocks noChangeAspect="1" noChangeArrowheads="1"/>
          </p:cNvPicPr>
          <p:nvPr/>
        </p:nvPicPr>
        <p:blipFill>
          <a:blip r:embed="rId3" cstate="print">
            <a:extLst>
              <a:ext uri="{28A0092B-C50C-407E-A947-70E740481C1C}">
                <a14:useLocalDpi xmlns:a14="http://schemas.microsoft.com/office/drawing/2010/main" val="0"/>
              </a:ext>
            </a:extLst>
          </a:blip>
          <a:srcRect l="2708" t="372" r="61534" b="81870"/>
          <a:stretch>
            <a:fillRect/>
          </a:stretch>
        </p:blipFill>
        <p:spPr bwMode="auto">
          <a:xfrm>
            <a:off x="2123728" y="2859973"/>
            <a:ext cx="4626005" cy="320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3321397" y="6237312"/>
            <a:ext cx="2428875" cy="368300"/>
          </a:xfrm>
          <a:prstGeom prst="rect">
            <a:avLst/>
          </a:prstGeom>
        </p:spPr>
        <p:txBody>
          <a:bodyPr wrap="none">
            <a:spAutoFit/>
          </a:bodyPr>
          <a:lstStyle/>
          <a:p>
            <a:pPr>
              <a:defRPr/>
            </a:pPr>
            <a:r>
              <a:rPr lang="en-US" altLang="zh-CN" sz="1800" kern="100" dirty="0">
                <a:solidFill>
                  <a:srgbClr val="0070C0"/>
                </a:solidFill>
                <a:latin typeface="+mn-lt"/>
                <a:ea typeface="黑体" panose="02010609060101010101" pitchFamily="49" charset="-122"/>
              </a:rPr>
              <a:t>CO</a:t>
            </a:r>
            <a:r>
              <a:rPr lang="en-US" altLang="zh-CN" sz="1800" kern="100" baseline="-25000" dirty="0">
                <a:solidFill>
                  <a:srgbClr val="0070C0"/>
                </a:solidFill>
                <a:latin typeface="+mn-lt"/>
                <a:ea typeface="黑体" panose="02010609060101010101" pitchFamily="49" charset="-122"/>
              </a:rPr>
              <a:t>2</a:t>
            </a:r>
            <a:r>
              <a:rPr lang="zh-CN" altLang="zh-CN" sz="1800" kern="100" dirty="0">
                <a:solidFill>
                  <a:srgbClr val="0070C0"/>
                </a:solidFill>
                <a:latin typeface="黑体" panose="02010609060101010101" pitchFamily="49" charset="-122"/>
                <a:ea typeface="黑体" panose="02010609060101010101" pitchFamily="49" charset="-122"/>
                <a:cs typeface="宋体" panose="02010600030101010101" pitchFamily="2" charset="-122"/>
              </a:rPr>
              <a:t>气体保护</a:t>
            </a:r>
            <a:r>
              <a:rPr lang="zh-CN" altLang="zh-CN" sz="1800"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焊示意图</a:t>
            </a:r>
            <a:endParaRPr lang="zh-CN" altLang="en-US" sz="1800" dirty="0">
              <a:solidFill>
                <a:srgbClr val="0070C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type="body" idx="1"/>
          </p:nvPr>
        </p:nvSpPr>
        <p:spPr>
          <a:xfrm>
            <a:off x="303124" y="1340768"/>
            <a:ext cx="8517348" cy="4392612"/>
          </a:xfrm>
        </p:spPr>
        <p:txBody>
          <a:bodyPr/>
          <a:lstStyle/>
          <a:p>
            <a:pPr marL="0" indent="0" eaLnBrk="1" hangingPunct="1">
              <a:lnSpc>
                <a:spcPct val="80000"/>
              </a:lnSpc>
              <a:buNone/>
            </a:pPr>
            <a:r>
              <a:rPr lang="zh-CN" altLang="en-US" sz="2400" b="1" dirty="0" smtClean="0">
                <a:solidFill>
                  <a:srgbClr val="FF0000"/>
                </a:solidFill>
                <a:latin typeface="楷体_GB2312" pitchFamily="49" charset="-122"/>
                <a:ea typeface="楷体_GB2312" pitchFamily="49" charset="-122"/>
              </a:rPr>
              <a:t>二氧化碳气体保护焊特点：</a:t>
            </a:r>
            <a:endParaRPr lang="en-US" altLang="zh-CN" sz="2400" b="1" dirty="0" smtClean="0">
              <a:solidFill>
                <a:srgbClr val="FF0000"/>
              </a:solidFill>
              <a:latin typeface="楷体_GB2312" pitchFamily="49" charset="-122"/>
              <a:ea typeface="楷体_GB2312" pitchFamily="49" charset="-122"/>
            </a:endParaRPr>
          </a:p>
          <a:p>
            <a:pPr marL="0" indent="0" algn="just">
              <a:lnSpc>
                <a:spcPct val="125000"/>
              </a:lnSpc>
              <a:spcBef>
                <a:spcPct val="0"/>
              </a:spcBef>
              <a:buNone/>
            </a:pPr>
            <a:r>
              <a:rPr lang="en-US" altLang="zh-CN" sz="2000" b="0" dirty="0" smtClean="0">
                <a:solidFill>
                  <a:schemeClr val="tx1"/>
                </a:solidFill>
                <a:ea typeface="黑体" panose="02010609060101010101" pitchFamily="49" charset="-122"/>
              </a:rPr>
              <a:t> </a:t>
            </a:r>
          </a:p>
          <a:p>
            <a:pPr marL="0" indent="0" algn="just">
              <a:lnSpc>
                <a:spcPct val="125000"/>
              </a:lnSpc>
              <a:spcBef>
                <a:spcPct val="0"/>
              </a:spcBef>
              <a:buNone/>
            </a:pPr>
            <a:r>
              <a:rPr lang="zh-CN" altLang="en-US" sz="2000" b="0" dirty="0" smtClean="0">
                <a:solidFill>
                  <a:srgbClr val="000000"/>
                </a:solidFill>
                <a:ea typeface="黑体" panose="02010609060101010101" pitchFamily="49" charset="-122"/>
              </a:rPr>
              <a:t>（</a:t>
            </a:r>
            <a:r>
              <a:rPr lang="en-US" altLang="zh-CN" sz="2000" b="0" dirty="0" smtClean="0">
                <a:solidFill>
                  <a:srgbClr val="000000"/>
                </a:solidFill>
                <a:ea typeface="黑体" panose="02010609060101010101" pitchFamily="49" charset="-122"/>
              </a:rPr>
              <a:t>1</a:t>
            </a:r>
            <a:r>
              <a:rPr lang="zh-CN" altLang="en-US" sz="2000" b="0" dirty="0" smtClean="0">
                <a:solidFill>
                  <a:srgbClr val="000000"/>
                </a:solidFill>
                <a:ea typeface="黑体" panose="02010609060101010101" pitchFamily="49" charset="-122"/>
              </a:rPr>
              <a:t>）</a:t>
            </a:r>
            <a:r>
              <a:rPr lang="zh-CN" altLang="en-US" sz="2000" b="1" dirty="0" smtClean="0">
                <a:solidFill>
                  <a:srgbClr val="000000"/>
                </a:solidFill>
                <a:latin typeface="楷体_GB2312" pitchFamily="49" charset="-122"/>
                <a:ea typeface="楷体_GB2312" pitchFamily="49" charset="-122"/>
              </a:rPr>
              <a:t>成本低  焊接成本仅是埋弧自动焊和手工电弧焊的</a:t>
            </a:r>
            <a:r>
              <a:rPr lang="en-US" altLang="zh-CN" sz="2000" b="1" dirty="0" smtClean="0">
                <a:solidFill>
                  <a:srgbClr val="000000"/>
                </a:solidFill>
                <a:latin typeface="楷体_GB2312" pitchFamily="49" charset="-122"/>
                <a:ea typeface="楷体_GB2312" pitchFamily="49" charset="-122"/>
              </a:rPr>
              <a:t>40</a:t>
            </a:r>
            <a:r>
              <a:rPr lang="zh-CN" altLang="en-US" sz="2000" b="1" dirty="0" smtClean="0">
                <a:solidFill>
                  <a:srgbClr val="000000"/>
                </a:solidFill>
                <a:latin typeface="楷体_GB2312" pitchFamily="49" charset="-122"/>
                <a:ea typeface="楷体_GB2312" pitchFamily="49" charset="-122"/>
              </a:rPr>
              <a:t>％左右。</a:t>
            </a:r>
            <a:endParaRPr lang="en-US" altLang="zh-CN" sz="2000" b="1" dirty="0" smtClean="0">
              <a:solidFill>
                <a:srgbClr val="000000"/>
              </a:solidFill>
              <a:latin typeface="楷体_GB2312" pitchFamily="49" charset="-122"/>
              <a:ea typeface="楷体_GB2312" pitchFamily="49" charset="-122"/>
            </a:endParaRPr>
          </a:p>
          <a:p>
            <a:pPr marL="0" indent="0" algn="just">
              <a:lnSpc>
                <a:spcPct val="125000"/>
              </a:lnSpc>
              <a:spcBef>
                <a:spcPct val="0"/>
              </a:spcBef>
              <a:buNone/>
            </a:pPr>
            <a:r>
              <a:rPr lang="zh-CN" altLang="en-US" sz="2000" b="1" dirty="0" smtClean="0">
                <a:solidFill>
                  <a:srgbClr val="000000"/>
                </a:solidFill>
                <a:latin typeface="楷体_GB2312" pitchFamily="49" charset="-122"/>
                <a:ea typeface="楷体_GB2312" pitchFamily="49" charset="-122"/>
              </a:rPr>
              <a:t>（</a:t>
            </a:r>
            <a:r>
              <a:rPr lang="en-US" altLang="zh-CN" sz="2000" b="1" dirty="0" smtClean="0">
                <a:solidFill>
                  <a:srgbClr val="000000"/>
                </a:solidFill>
                <a:latin typeface="楷体_GB2312" pitchFamily="49" charset="-122"/>
                <a:ea typeface="楷体_GB2312" pitchFamily="49" charset="-122"/>
              </a:rPr>
              <a:t>2</a:t>
            </a:r>
            <a:r>
              <a:rPr lang="zh-CN" altLang="en-US" sz="2000" b="1" dirty="0" smtClean="0">
                <a:solidFill>
                  <a:srgbClr val="000000"/>
                </a:solidFill>
                <a:latin typeface="楷体_GB2312" pitchFamily="49" charset="-122"/>
                <a:ea typeface="楷体_GB2312" pitchFamily="49" charset="-122"/>
              </a:rPr>
              <a:t>）生产率高 焊丝送进自动化，电流密度大，电弧热量集中，焊接速度快。焊后没有熔渣，不需清渣，比手工电弧焊提高生产率</a:t>
            </a:r>
            <a:r>
              <a:rPr lang="en-US" altLang="zh-CN" sz="2000" b="1" dirty="0" smtClean="0">
                <a:solidFill>
                  <a:srgbClr val="000000"/>
                </a:solidFill>
                <a:latin typeface="楷体_GB2312" pitchFamily="49" charset="-122"/>
                <a:ea typeface="楷体_GB2312" pitchFamily="49" charset="-122"/>
              </a:rPr>
              <a:t>1</a:t>
            </a:r>
            <a:r>
              <a:rPr lang="zh-CN" altLang="en-US" sz="2000" b="1" dirty="0" smtClean="0">
                <a:solidFill>
                  <a:srgbClr val="000000"/>
                </a:solidFill>
                <a:latin typeface="楷体_GB2312" pitchFamily="49" charset="-122"/>
                <a:ea typeface="楷体_GB2312" pitchFamily="49" charset="-122"/>
              </a:rPr>
              <a:t>一</a:t>
            </a:r>
            <a:r>
              <a:rPr lang="en-US" altLang="zh-CN" sz="2000" b="1" dirty="0" smtClean="0">
                <a:solidFill>
                  <a:srgbClr val="000000"/>
                </a:solidFill>
                <a:latin typeface="楷体_GB2312" pitchFamily="49" charset="-122"/>
                <a:ea typeface="楷体_GB2312" pitchFamily="49" charset="-122"/>
              </a:rPr>
              <a:t>3</a:t>
            </a:r>
            <a:r>
              <a:rPr lang="zh-CN" altLang="en-US" sz="2000" b="1" dirty="0" smtClean="0">
                <a:solidFill>
                  <a:srgbClr val="000000"/>
                </a:solidFill>
                <a:latin typeface="楷体_GB2312" pitchFamily="49" charset="-122"/>
                <a:ea typeface="楷体_GB2312" pitchFamily="49" charset="-122"/>
              </a:rPr>
              <a:t>倍。</a:t>
            </a:r>
            <a:endParaRPr lang="en-US" altLang="zh-CN" sz="2000" b="1" dirty="0" smtClean="0">
              <a:solidFill>
                <a:srgbClr val="000000"/>
              </a:solidFill>
              <a:latin typeface="楷体_GB2312" pitchFamily="49" charset="-122"/>
              <a:ea typeface="楷体_GB2312" pitchFamily="49" charset="-122"/>
            </a:endParaRPr>
          </a:p>
          <a:p>
            <a:pPr marL="0" indent="0" algn="just">
              <a:lnSpc>
                <a:spcPct val="125000"/>
              </a:lnSpc>
              <a:spcBef>
                <a:spcPct val="0"/>
              </a:spcBef>
              <a:buNone/>
            </a:pPr>
            <a:r>
              <a:rPr lang="zh-CN" altLang="en-US" sz="2000" b="1" dirty="0" smtClean="0">
                <a:solidFill>
                  <a:srgbClr val="000000"/>
                </a:solidFill>
                <a:latin typeface="楷体_GB2312" pitchFamily="49" charset="-122"/>
                <a:ea typeface="楷体_GB2312" pitchFamily="49" charset="-122"/>
              </a:rPr>
              <a:t>（</a:t>
            </a:r>
            <a:r>
              <a:rPr lang="en-US" altLang="zh-CN" sz="2000" b="1" dirty="0" smtClean="0">
                <a:solidFill>
                  <a:srgbClr val="000000"/>
                </a:solidFill>
                <a:latin typeface="楷体_GB2312" pitchFamily="49" charset="-122"/>
                <a:ea typeface="楷体_GB2312" pitchFamily="49" charset="-122"/>
              </a:rPr>
              <a:t>3</a:t>
            </a:r>
            <a:r>
              <a:rPr lang="zh-CN" altLang="en-US" sz="2000" b="1" dirty="0" smtClean="0">
                <a:solidFill>
                  <a:srgbClr val="000000"/>
                </a:solidFill>
                <a:latin typeface="楷体_GB2312" pitchFamily="49" charset="-122"/>
                <a:ea typeface="楷体_GB2312" pitchFamily="49" charset="-122"/>
              </a:rPr>
              <a:t>）操作性能好  电弧是明弧，可清楚看到焊接过程。</a:t>
            </a:r>
            <a:endParaRPr lang="en-US" altLang="zh-CN" sz="2000" b="1" dirty="0" smtClean="0">
              <a:solidFill>
                <a:srgbClr val="000000"/>
              </a:solidFill>
              <a:latin typeface="楷体_GB2312" pitchFamily="49" charset="-122"/>
              <a:ea typeface="楷体_GB2312" pitchFamily="49" charset="-122"/>
            </a:endParaRPr>
          </a:p>
          <a:p>
            <a:pPr marL="0" indent="0" algn="just">
              <a:lnSpc>
                <a:spcPct val="125000"/>
              </a:lnSpc>
              <a:spcBef>
                <a:spcPct val="0"/>
              </a:spcBef>
              <a:buNone/>
            </a:pPr>
            <a:r>
              <a:rPr lang="zh-CN" altLang="en-US" sz="2000" b="1" dirty="0" smtClean="0">
                <a:solidFill>
                  <a:srgbClr val="000000"/>
                </a:solidFill>
                <a:latin typeface="楷体_GB2312" pitchFamily="49" charset="-122"/>
                <a:ea typeface="楷体_GB2312" pitchFamily="49" charset="-122"/>
              </a:rPr>
              <a:t>（</a:t>
            </a:r>
            <a:r>
              <a:rPr lang="en-US" altLang="zh-CN" sz="2000" b="1" dirty="0" smtClean="0">
                <a:solidFill>
                  <a:srgbClr val="000000"/>
                </a:solidFill>
                <a:latin typeface="楷体_GB2312" pitchFamily="49" charset="-122"/>
                <a:ea typeface="楷体_GB2312" pitchFamily="49" charset="-122"/>
              </a:rPr>
              <a:t>4</a:t>
            </a:r>
            <a:r>
              <a:rPr lang="zh-CN" altLang="en-US" sz="2000" b="1" dirty="0" smtClean="0">
                <a:solidFill>
                  <a:srgbClr val="000000"/>
                </a:solidFill>
                <a:latin typeface="楷体_GB2312" pitchFamily="49" charset="-122"/>
                <a:ea typeface="楷体_GB2312" pitchFamily="49" charset="-122"/>
              </a:rPr>
              <a:t>）焊接质量较好  电弧在气流压缩下燃烧，热量集中，热影响区较小，变形和开裂倾向也小。</a:t>
            </a:r>
            <a:endParaRPr lang="en-US" altLang="zh-CN" sz="2000" b="1" dirty="0" smtClean="0">
              <a:solidFill>
                <a:srgbClr val="000000"/>
              </a:solidFill>
              <a:latin typeface="楷体_GB2312" pitchFamily="49" charset="-122"/>
              <a:ea typeface="楷体_GB2312" pitchFamily="49" charset="-122"/>
            </a:endParaRPr>
          </a:p>
          <a:p>
            <a:pPr marL="0" indent="0" algn="just">
              <a:lnSpc>
                <a:spcPct val="125000"/>
              </a:lnSpc>
              <a:spcBef>
                <a:spcPct val="0"/>
              </a:spcBef>
              <a:buNone/>
            </a:pPr>
            <a:r>
              <a:rPr lang="zh-CN" altLang="en-US" sz="2000" b="1" dirty="0" smtClean="0">
                <a:solidFill>
                  <a:srgbClr val="000000"/>
                </a:solidFill>
                <a:latin typeface="楷体_GB2312" pitchFamily="49" charset="-122"/>
                <a:ea typeface="楷体_GB2312" pitchFamily="49" charset="-122"/>
              </a:rPr>
              <a:t>（</a:t>
            </a:r>
            <a:r>
              <a:rPr lang="en-US" altLang="zh-CN" sz="2000" b="1" dirty="0">
                <a:solidFill>
                  <a:srgbClr val="000000"/>
                </a:solidFill>
                <a:latin typeface="楷体_GB2312" pitchFamily="49" charset="-122"/>
                <a:ea typeface="楷体_GB2312" pitchFamily="49" charset="-122"/>
              </a:rPr>
              <a:t>5</a:t>
            </a:r>
            <a:r>
              <a:rPr lang="zh-CN" altLang="en-US" sz="2000" b="1" dirty="0" smtClean="0">
                <a:solidFill>
                  <a:srgbClr val="000000"/>
                </a:solidFill>
                <a:latin typeface="楷体_GB2312" pitchFamily="49" charset="-122"/>
                <a:ea typeface="楷体_GB2312" pitchFamily="49" charset="-122"/>
              </a:rPr>
              <a:t>）焊缝成形差  飞溅大</a:t>
            </a:r>
            <a:r>
              <a:rPr lang="en-US" altLang="zh-CN" sz="2000" b="1" dirty="0" smtClean="0">
                <a:solidFill>
                  <a:srgbClr val="000000"/>
                </a:solidFill>
                <a:latin typeface="楷体_GB2312" pitchFamily="49" charset="-122"/>
                <a:ea typeface="楷体_GB2312" pitchFamily="49" charset="-122"/>
              </a:rPr>
              <a:t>,</a:t>
            </a:r>
            <a:r>
              <a:rPr lang="zh-CN" altLang="en-US" sz="2000" b="1" dirty="0" smtClean="0">
                <a:solidFill>
                  <a:srgbClr val="000000"/>
                </a:solidFill>
                <a:latin typeface="楷体_GB2312" pitchFamily="49" charset="-122"/>
                <a:ea typeface="楷体_GB2312" pitchFamily="49" charset="-122"/>
              </a:rPr>
              <a:t>烟雾较大，控制不当易产生气孔。</a:t>
            </a:r>
            <a:endParaRPr lang="en-US" altLang="zh-CN" sz="2000" b="1" dirty="0" smtClean="0">
              <a:solidFill>
                <a:srgbClr val="000000"/>
              </a:solidFill>
              <a:latin typeface="楷体_GB2312" pitchFamily="49" charset="-122"/>
              <a:ea typeface="楷体_GB2312" pitchFamily="49" charset="-122"/>
            </a:endParaRPr>
          </a:p>
          <a:p>
            <a:pPr marL="0" indent="0" algn="just">
              <a:lnSpc>
                <a:spcPct val="125000"/>
              </a:lnSpc>
              <a:spcBef>
                <a:spcPct val="0"/>
              </a:spcBef>
              <a:buNone/>
            </a:pPr>
            <a:r>
              <a:rPr lang="zh-CN" altLang="en-US" sz="2000" b="1" dirty="0" smtClean="0">
                <a:solidFill>
                  <a:srgbClr val="000000"/>
                </a:solidFill>
                <a:latin typeface="楷体_GB2312" pitchFamily="49" charset="-122"/>
                <a:ea typeface="楷体_GB2312" pitchFamily="49" charset="-122"/>
              </a:rPr>
              <a:t>（</a:t>
            </a:r>
            <a:r>
              <a:rPr lang="en-US" altLang="zh-CN" sz="2000" b="1" dirty="0">
                <a:solidFill>
                  <a:srgbClr val="000000"/>
                </a:solidFill>
                <a:latin typeface="楷体_GB2312" pitchFamily="49" charset="-122"/>
                <a:ea typeface="楷体_GB2312" pitchFamily="49" charset="-122"/>
              </a:rPr>
              <a:t>6</a:t>
            </a:r>
            <a:r>
              <a:rPr lang="zh-CN" altLang="en-US" sz="2000" b="1" dirty="0" smtClean="0">
                <a:solidFill>
                  <a:srgbClr val="000000"/>
                </a:solidFill>
                <a:latin typeface="楷体_GB2312" pitchFamily="49" charset="-122"/>
                <a:ea typeface="楷体_GB2312" pitchFamily="49" charset="-122"/>
              </a:rPr>
              <a:t>）设备使用和维修不便  送丝机构容易出故障，需要经常维修。</a:t>
            </a:r>
          </a:p>
          <a:p>
            <a:pPr eaLnBrk="1" hangingPunct="1">
              <a:lnSpc>
                <a:spcPct val="80000"/>
              </a:lnSpc>
              <a:buFontTx/>
              <a:buNone/>
            </a:pPr>
            <a:endParaRPr lang="en-US" altLang="zh-CN" sz="2400" b="1" dirty="0" smtClean="0">
              <a:latin typeface="宋体" panose="02010600030101010101" pitchFamily="2" charset="-122"/>
            </a:endParaRPr>
          </a:p>
        </p:txBody>
      </p:sp>
      <p:sp>
        <p:nvSpPr>
          <p:cNvPr id="66563" name="Rectangle 2"/>
          <p:cNvSpPr>
            <a:spLocks noGrp="1" noChangeArrowheads="1"/>
          </p:cNvSpPr>
          <p:nvPr>
            <p:ph type="title"/>
          </p:nvPr>
        </p:nvSpPr>
        <p:spPr>
          <a:xfrm>
            <a:off x="2339975" y="0"/>
            <a:ext cx="6019800" cy="1190625"/>
          </a:xfrm>
        </p:spPr>
        <p:txBody>
          <a:bodyPr/>
          <a:lstStyle/>
          <a:p>
            <a:pPr algn="ctr" eaLnBrk="1" hangingPunct="1"/>
            <a:r>
              <a:rPr lang="zh-CN" altLang="en-US" sz="3200" smtClean="0">
                <a:ea typeface="楷体_GB2312" pitchFamily="49" charset="-122"/>
              </a:rPr>
              <a:t>第六节  气体保护焊</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2462398" y="404664"/>
            <a:ext cx="54361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smtClean="0">
                <a:latin typeface="GreekS" panose="00000400000000000000" pitchFamily="2" charset="0"/>
                <a:ea typeface="楷体_GB2312" pitchFamily="49" charset="-122"/>
              </a:rPr>
              <a:t>第七节 等离子弧</a:t>
            </a:r>
            <a:r>
              <a:rPr lang="zh-CN" altLang="en-US" b="1" dirty="0">
                <a:latin typeface="GreekS" panose="00000400000000000000" pitchFamily="2" charset="0"/>
                <a:ea typeface="楷体_GB2312" pitchFamily="49" charset="-122"/>
              </a:rPr>
              <a:t>焊接与切割</a:t>
            </a:r>
          </a:p>
        </p:txBody>
      </p:sp>
      <p:sp>
        <p:nvSpPr>
          <p:cNvPr id="6" name="Rectangle 6"/>
          <p:cNvSpPr>
            <a:spLocks noChangeArrowheads="1"/>
          </p:cNvSpPr>
          <p:nvPr/>
        </p:nvSpPr>
        <p:spPr bwMode="auto">
          <a:xfrm>
            <a:off x="188785" y="1915091"/>
            <a:ext cx="870369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FF0000"/>
                </a:solidFill>
                <a:latin typeface="宋体" panose="02010600030101010101" pitchFamily="2" charset="-122"/>
              </a:rPr>
              <a:t>离子</a:t>
            </a:r>
            <a:r>
              <a:rPr lang="zh-CN" altLang="en-US" b="1" dirty="0" smtClean="0">
                <a:solidFill>
                  <a:srgbClr val="FF0000"/>
                </a:solidFill>
                <a:latin typeface="宋体" panose="02010600030101010101" pitchFamily="2" charset="-122"/>
              </a:rPr>
              <a:t>电弧的产生</a:t>
            </a:r>
            <a:r>
              <a:rPr lang="en-US" altLang="zh-CN" b="1" dirty="0" smtClean="0">
                <a:latin typeface="宋体" panose="02010600030101010101" pitchFamily="2" charset="-122"/>
              </a:rPr>
              <a:t>: </a:t>
            </a:r>
            <a:r>
              <a:rPr lang="zh-CN" altLang="en-US" b="1" dirty="0">
                <a:latin typeface="宋体" panose="02010600030101010101" pitchFamily="2" charset="-122"/>
              </a:rPr>
              <a:t>使自由电弧的弧柱受到压缩，产生温度比自由电弧高得多的等离子弧。</a:t>
            </a:r>
          </a:p>
          <a:p>
            <a:pPr eaLnBrk="1" hangingPunct="1"/>
            <a:r>
              <a:rPr lang="en-US" altLang="zh-CN" b="1" dirty="0">
                <a:latin typeface="宋体" panose="02010600030101010101" pitchFamily="2" charset="-122"/>
              </a:rPr>
              <a:t>(1) </a:t>
            </a:r>
            <a:r>
              <a:rPr lang="zh-CN" altLang="en-US" b="1" dirty="0">
                <a:solidFill>
                  <a:srgbClr val="CC3300"/>
                </a:solidFill>
                <a:latin typeface="宋体" panose="02010600030101010101" pitchFamily="2" charset="-122"/>
              </a:rPr>
              <a:t>机械压缩效应</a:t>
            </a:r>
            <a:r>
              <a:rPr lang="zh-CN" altLang="en-US" b="1" dirty="0">
                <a:latin typeface="宋体" panose="02010600030101010101" pitchFamily="2" charset="-122"/>
              </a:rPr>
              <a:t>：</a:t>
            </a:r>
            <a:r>
              <a:rPr lang="zh-CN" altLang="en-US" b="1" dirty="0" smtClean="0">
                <a:latin typeface="宋体" panose="02010600030101010101" pitchFamily="2" charset="-122"/>
              </a:rPr>
              <a:t>经高频</a:t>
            </a:r>
            <a:r>
              <a:rPr lang="zh-CN" altLang="en-US" b="1" dirty="0">
                <a:latin typeface="宋体" panose="02010600030101010101" pitchFamily="2" charset="-122"/>
              </a:rPr>
              <a:t>振荡使气体产生电离形成的电弧通过喷嘴细孔道，弧柱被强迫压缩。</a:t>
            </a:r>
          </a:p>
          <a:p>
            <a:pPr eaLnBrk="1" hangingPunct="1"/>
            <a:r>
              <a:rPr lang="en-US" altLang="zh-CN" b="1" dirty="0">
                <a:latin typeface="宋体" panose="02010600030101010101" pitchFamily="2" charset="-122"/>
              </a:rPr>
              <a:t>(2) </a:t>
            </a:r>
            <a:r>
              <a:rPr lang="zh-CN" altLang="en-US" b="1" dirty="0">
                <a:solidFill>
                  <a:srgbClr val="CC3300"/>
                </a:solidFill>
                <a:latin typeface="宋体" panose="02010600030101010101" pitchFamily="2" charset="-122"/>
              </a:rPr>
              <a:t>热压缩效应</a:t>
            </a:r>
            <a:r>
              <a:rPr lang="zh-CN" altLang="en-US" b="1" dirty="0" smtClean="0">
                <a:latin typeface="宋体" panose="02010600030101010101" pitchFamily="2" charset="-122"/>
              </a:rPr>
              <a:t>：</a:t>
            </a:r>
            <a:r>
              <a:rPr lang="zh-CN" altLang="en-US" b="1" dirty="0">
                <a:latin typeface="宋体" panose="02010600030101010101" pitchFamily="2" charset="-122"/>
              </a:rPr>
              <a:t>经</a:t>
            </a:r>
            <a:r>
              <a:rPr lang="zh-CN" altLang="en-US" b="1" dirty="0" smtClean="0">
                <a:latin typeface="宋体" panose="02010600030101010101" pitchFamily="2" charset="-122"/>
              </a:rPr>
              <a:t>水冷喷嘴通</a:t>
            </a:r>
            <a:r>
              <a:rPr lang="zh-CN" altLang="en-US" b="1" dirty="0">
                <a:latin typeface="宋体" panose="02010600030101010101" pitchFamily="2" charset="-122"/>
              </a:rPr>
              <a:t>入一定压力的冷气（氩气、氮气）使电弧外层冷却，迫使带电粒子流向弧柱中心收缩。</a:t>
            </a:r>
          </a:p>
          <a:p>
            <a:pPr eaLnBrk="1" hangingPunct="1"/>
            <a:r>
              <a:rPr lang="en-US" altLang="zh-CN" b="1" dirty="0">
                <a:latin typeface="宋体" panose="02010600030101010101" pitchFamily="2" charset="-122"/>
              </a:rPr>
              <a:t>(3) </a:t>
            </a:r>
            <a:r>
              <a:rPr lang="zh-CN" altLang="en-US" b="1" dirty="0">
                <a:solidFill>
                  <a:srgbClr val="CC3300"/>
                </a:solidFill>
                <a:latin typeface="宋体" panose="02010600030101010101" pitchFamily="2" charset="-122"/>
              </a:rPr>
              <a:t>磁压缩效应</a:t>
            </a:r>
            <a:r>
              <a:rPr lang="zh-CN" altLang="en-US" b="1" dirty="0">
                <a:latin typeface="宋体" panose="02010600030101010101" pitchFamily="2" charset="-122"/>
              </a:rPr>
              <a:t>：带电粒子在弧柱中的</a:t>
            </a:r>
            <a:r>
              <a:rPr lang="zh-CN" altLang="en-US" b="1" dirty="0" smtClean="0">
                <a:latin typeface="宋体" panose="02010600030101010101" pitchFamily="2" charset="-122"/>
              </a:rPr>
              <a:t>运动看成是电流在一束平行的导线内流过，其自身产生的磁场使</a:t>
            </a:r>
            <a:r>
              <a:rPr lang="zh-CN" altLang="en-US" b="1" dirty="0">
                <a:latin typeface="宋体" panose="02010600030101010101" pitchFamily="2" charset="-122"/>
              </a:rPr>
              <a:t>这些导线相互吸引，电弧被进一步压缩。</a:t>
            </a:r>
          </a:p>
          <a:p>
            <a:pPr eaLnBrk="1" hangingPunct="1">
              <a:buClr>
                <a:srgbClr val="CCFFFF"/>
              </a:buClr>
              <a:buFont typeface="Wingdings" panose="05000000000000000000" pitchFamily="2" charset="2"/>
              <a:buNone/>
            </a:pPr>
            <a:endParaRPr lang="en-US" altLang="zh-CN" b="1" dirty="0">
              <a:latin typeface="宋体" panose="02010600030101010101" pitchFamily="2" charset="-122"/>
            </a:endParaRPr>
          </a:p>
        </p:txBody>
      </p:sp>
      <p:sp>
        <p:nvSpPr>
          <p:cNvPr id="2" name="文本框 1"/>
          <p:cNvSpPr txBox="1"/>
          <p:nvPr/>
        </p:nvSpPr>
        <p:spPr>
          <a:xfrm>
            <a:off x="179512" y="1268760"/>
            <a:ext cx="8712968" cy="646331"/>
          </a:xfrm>
          <a:prstGeom prst="rect">
            <a:avLst/>
          </a:prstGeom>
          <a:noFill/>
        </p:spPr>
        <p:txBody>
          <a:bodyPr wrap="square" rtlCol="0">
            <a:spAutoFit/>
          </a:bodyPr>
          <a:lstStyle/>
          <a:p>
            <a:r>
              <a:rPr lang="zh-CN" altLang="en-US" b="1" dirty="0" smtClean="0">
                <a:solidFill>
                  <a:srgbClr val="FF0000"/>
                </a:solidFill>
              </a:rPr>
              <a:t>定义：</a:t>
            </a:r>
            <a:r>
              <a:rPr lang="zh-CN" altLang="en-US" b="1" dirty="0" smtClean="0"/>
              <a:t>  借助水冷喷嘴等对电弧的拘束与压缩作用，获得较高能量密度的等离子弧进行焊接的方法。</a:t>
            </a:r>
            <a:endParaRPr lang="zh-CN" altLang="en-US" b="1" dirty="0"/>
          </a:p>
        </p:txBody>
      </p:sp>
      <p:pic>
        <p:nvPicPr>
          <p:cNvPr id="8" name="图片 9" descr="E:\教材与专著\《金属工艺学》\《金属工艺学》高教版\金工上册（图）tif\38.tif"/>
          <p:cNvPicPr>
            <a:picLocks noChangeAspect="1" noChangeArrowheads="1"/>
          </p:cNvPicPr>
          <p:nvPr/>
        </p:nvPicPr>
        <p:blipFill>
          <a:blip r:embed="rId3" cstate="print">
            <a:extLst>
              <a:ext uri="{28A0092B-C50C-407E-A947-70E740481C1C}">
                <a14:useLocalDpi xmlns:a14="http://schemas.microsoft.com/office/drawing/2010/main" val="0"/>
              </a:ext>
            </a:extLst>
          </a:blip>
          <a:srcRect l="58717" t="-125" r="16541" b="80991"/>
          <a:stretch>
            <a:fillRect/>
          </a:stretch>
        </p:blipFill>
        <p:spPr bwMode="auto">
          <a:xfrm>
            <a:off x="323528" y="4244203"/>
            <a:ext cx="2002161" cy="2108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404546" y="6352466"/>
            <a:ext cx="1844841" cy="338554"/>
          </a:xfrm>
          <a:prstGeom prst="rect">
            <a:avLst/>
          </a:prstGeom>
        </p:spPr>
        <p:txBody>
          <a:bodyPr wrap="square">
            <a:spAutoFit/>
          </a:bodyPr>
          <a:lstStyle/>
          <a:p>
            <a:pPr>
              <a:defRPr/>
            </a:pPr>
            <a:r>
              <a:rPr lang="zh-CN" altLang="zh-CN" sz="1600" b="1" kern="100" dirty="0">
                <a:solidFill>
                  <a:srgbClr val="0070C0"/>
                </a:solidFill>
                <a:latin typeface="宋体" panose="02010600030101010101" pitchFamily="2" charset="-122"/>
                <a:cs typeface="Times New Roman" panose="02020603050405020304" pitchFamily="18" charset="0"/>
              </a:rPr>
              <a:t>等离子弧形成</a:t>
            </a:r>
            <a:endParaRPr lang="zh-CN" altLang="en-US" sz="1600" b="1" dirty="0">
              <a:solidFill>
                <a:srgbClr val="0070C0"/>
              </a:solidFill>
              <a:latin typeface="宋体" panose="02010600030101010101" pitchFamily="2" charset="-122"/>
            </a:endParaRPr>
          </a:p>
        </p:txBody>
      </p:sp>
      <p:sp>
        <p:nvSpPr>
          <p:cNvPr id="10" name="矩形 9"/>
          <p:cNvSpPr/>
          <p:nvPr/>
        </p:nvSpPr>
        <p:spPr>
          <a:xfrm>
            <a:off x="2537419" y="4437708"/>
            <a:ext cx="2088232" cy="1977464"/>
          </a:xfrm>
          <a:prstGeom prst="rect">
            <a:avLst/>
          </a:prstGeom>
        </p:spPr>
        <p:txBody>
          <a:bodyPr wrap="square">
            <a:spAutoFit/>
          </a:bodyPr>
          <a:lstStyle/>
          <a:p>
            <a:pPr>
              <a:lnSpc>
                <a:spcPct val="125000"/>
              </a:lnSpc>
              <a:defRPr/>
            </a:pPr>
            <a:r>
              <a:rPr lang="en-US" altLang="zh-CN" sz="1400" kern="100" dirty="0">
                <a:latin typeface="+mn-lt"/>
                <a:ea typeface="黑体" panose="02010609060101010101" pitchFamily="49" charset="-122"/>
              </a:rPr>
              <a:t>1</a:t>
            </a:r>
            <a:r>
              <a:rPr lang="zh-CN" altLang="zh-CN" sz="1400" kern="100" dirty="0">
                <a:latin typeface="+mn-lt"/>
                <a:ea typeface="黑体" panose="02010609060101010101" pitchFamily="49" charset="-122"/>
                <a:cs typeface="Times New Roman" panose="02020603050405020304" pitchFamily="18" charset="0"/>
              </a:rPr>
              <a:t>－钨极</a:t>
            </a:r>
            <a:r>
              <a:rPr lang="en-US" altLang="zh-CN" sz="1400" kern="100" dirty="0">
                <a:latin typeface="+mn-lt"/>
                <a:ea typeface="黑体" panose="02010609060101010101" pitchFamily="49" charset="-122"/>
              </a:rPr>
              <a:t> </a:t>
            </a:r>
          </a:p>
          <a:p>
            <a:pPr>
              <a:lnSpc>
                <a:spcPct val="125000"/>
              </a:lnSpc>
              <a:defRPr/>
            </a:pPr>
            <a:r>
              <a:rPr lang="en-US" altLang="zh-CN" sz="1400" kern="100" dirty="0">
                <a:latin typeface="+mn-lt"/>
                <a:ea typeface="黑体" panose="02010609060101010101" pitchFamily="49" charset="-122"/>
              </a:rPr>
              <a:t>2</a:t>
            </a:r>
            <a:r>
              <a:rPr lang="zh-CN" altLang="zh-CN" sz="1400" kern="100" dirty="0">
                <a:latin typeface="+mn-lt"/>
                <a:ea typeface="黑体" panose="02010609060101010101" pitchFamily="49" charset="-122"/>
                <a:cs typeface="Times New Roman" panose="02020603050405020304" pitchFamily="18" charset="0"/>
              </a:rPr>
              <a:t>－压缩喷嘴</a:t>
            </a:r>
            <a:r>
              <a:rPr lang="en-US" altLang="zh-CN" sz="1400" kern="100" dirty="0">
                <a:latin typeface="+mn-lt"/>
                <a:ea typeface="黑体" panose="02010609060101010101" pitchFamily="49" charset="-122"/>
              </a:rPr>
              <a:t>  </a:t>
            </a:r>
          </a:p>
          <a:p>
            <a:pPr>
              <a:lnSpc>
                <a:spcPct val="125000"/>
              </a:lnSpc>
              <a:defRPr/>
            </a:pPr>
            <a:r>
              <a:rPr lang="en-US" altLang="zh-CN" sz="1400" kern="100" dirty="0">
                <a:latin typeface="+mn-lt"/>
                <a:ea typeface="黑体" panose="02010609060101010101" pitchFamily="49" charset="-122"/>
              </a:rPr>
              <a:t>3</a:t>
            </a:r>
            <a:r>
              <a:rPr lang="zh-CN" altLang="zh-CN" sz="1400" kern="100" dirty="0">
                <a:latin typeface="+mn-lt"/>
                <a:ea typeface="黑体" panose="02010609060101010101" pitchFamily="49" charset="-122"/>
                <a:cs typeface="Times New Roman" panose="02020603050405020304" pitchFamily="18" charset="0"/>
              </a:rPr>
              <a:t>－保护罩</a:t>
            </a:r>
            <a:r>
              <a:rPr lang="en-US" altLang="zh-CN" sz="1400" kern="100" dirty="0">
                <a:latin typeface="+mn-lt"/>
                <a:ea typeface="黑体" panose="02010609060101010101" pitchFamily="49" charset="-122"/>
              </a:rPr>
              <a:t>  </a:t>
            </a:r>
          </a:p>
          <a:p>
            <a:pPr>
              <a:lnSpc>
                <a:spcPct val="125000"/>
              </a:lnSpc>
              <a:defRPr/>
            </a:pPr>
            <a:r>
              <a:rPr lang="en-US" altLang="zh-CN" sz="1400" kern="100" dirty="0">
                <a:latin typeface="+mn-lt"/>
                <a:ea typeface="黑体" panose="02010609060101010101" pitchFamily="49" charset="-122"/>
              </a:rPr>
              <a:t>4</a:t>
            </a:r>
            <a:r>
              <a:rPr lang="zh-CN" altLang="zh-CN" sz="1400" kern="100" dirty="0">
                <a:latin typeface="+mn-lt"/>
                <a:ea typeface="黑体" panose="02010609060101010101" pitchFamily="49" charset="-122"/>
                <a:cs typeface="Times New Roman" panose="02020603050405020304" pitchFamily="18" charset="0"/>
              </a:rPr>
              <a:t>－冷却水</a:t>
            </a:r>
            <a:endParaRPr lang="en-US" altLang="zh-CN" sz="1400" kern="100" dirty="0">
              <a:latin typeface="+mn-lt"/>
              <a:ea typeface="黑体" panose="02010609060101010101" pitchFamily="49" charset="-122"/>
              <a:cs typeface="Times New Roman" panose="02020603050405020304" pitchFamily="18" charset="0"/>
            </a:endParaRPr>
          </a:p>
          <a:p>
            <a:pPr>
              <a:lnSpc>
                <a:spcPct val="125000"/>
              </a:lnSpc>
              <a:defRPr/>
            </a:pPr>
            <a:r>
              <a:rPr lang="en-US" altLang="zh-CN" sz="1400" dirty="0">
                <a:latin typeface="+mn-lt"/>
                <a:ea typeface="黑体" panose="02010609060101010101" pitchFamily="49" charset="-122"/>
              </a:rPr>
              <a:t>5</a:t>
            </a:r>
            <a:r>
              <a:rPr lang="zh-CN" altLang="zh-CN" sz="1400" dirty="0">
                <a:latin typeface="+mn-lt"/>
                <a:ea typeface="黑体" panose="02010609060101010101" pitchFamily="49" charset="-122"/>
              </a:rPr>
              <a:t>－等离子弧</a:t>
            </a:r>
            <a:endParaRPr lang="en-US" altLang="zh-CN" sz="1400" dirty="0">
              <a:latin typeface="+mn-lt"/>
              <a:ea typeface="黑体" panose="02010609060101010101" pitchFamily="49" charset="-122"/>
            </a:endParaRPr>
          </a:p>
          <a:p>
            <a:pPr>
              <a:lnSpc>
                <a:spcPct val="125000"/>
              </a:lnSpc>
              <a:defRPr/>
            </a:pPr>
            <a:r>
              <a:rPr lang="en-US" altLang="zh-CN" sz="1400" dirty="0">
                <a:latin typeface="+mn-lt"/>
                <a:ea typeface="黑体" panose="02010609060101010101" pitchFamily="49" charset="-122"/>
              </a:rPr>
              <a:t>6</a:t>
            </a:r>
            <a:r>
              <a:rPr lang="zh-CN" altLang="zh-CN" sz="1400" dirty="0">
                <a:latin typeface="+mn-lt"/>
                <a:ea typeface="黑体" panose="02010609060101010101" pitchFamily="49" charset="-122"/>
              </a:rPr>
              <a:t>－焊缝</a:t>
            </a:r>
            <a:r>
              <a:rPr lang="en-US" altLang="zh-CN" sz="1400" dirty="0">
                <a:latin typeface="+mn-lt"/>
                <a:ea typeface="黑体" panose="02010609060101010101" pitchFamily="49" charset="-122"/>
              </a:rPr>
              <a:t>  </a:t>
            </a:r>
          </a:p>
          <a:p>
            <a:pPr>
              <a:lnSpc>
                <a:spcPct val="125000"/>
              </a:lnSpc>
              <a:defRPr/>
            </a:pPr>
            <a:r>
              <a:rPr lang="en-US" altLang="zh-CN" sz="1400" dirty="0">
                <a:latin typeface="+mn-lt"/>
                <a:ea typeface="黑体" panose="02010609060101010101" pitchFamily="49" charset="-122"/>
              </a:rPr>
              <a:t>7</a:t>
            </a:r>
            <a:r>
              <a:rPr lang="zh-CN" altLang="zh-CN" sz="1400" dirty="0">
                <a:latin typeface="+mn-lt"/>
                <a:ea typeface="黑体" panose="02010609060101010101" pitchFamily="49" charset="-122"/>
              </a:rPr>
              <a:t>－母材</a:t>
            </a:r>
            <a:endParaRPr lang="zh-CN" altLang="en-US" sz="1400" dirty="0">
              <a:latin typeface="+mn-lt"/>
              <a:ea typeface="黑体" panose="02010609060101010101" pitchFamily="49" charset="-122"/>
            </a:endParaRPr>
          </a:p>
        </p:txBody>
      </p:sp>
      <p:sp>
        <p:nvSpPr>
          <p:cNvPr id="11" name="Rectangle 7"/>
          <p:cNvSpPr>
            <a:spLocks noChangeArrowheads="1"/>
          </p:cNvSpPr>
          <p:nvPr/>
        </p:nvSpPr>
        <p:spPr bwMode="auto">
          <a:xfrm>
            <a:off x="4355976" y="4645073"/>
            <a:ext cx="3636404" cy="1508105"/>
          </a:xfrm>
          <a:prstGeom prst="rect">
            <a:avLst/>
          </a:prstGeom>
          <a:solidFill>
            <a:srgbClr val="CCFFFF"/>
          </a:solidFill>
          <a:ln>
            <a:noFill/>
          </a:ln>
          <a:effectLst/>
          <a:extLst>
            <a:ext uri="{91240B29-F687-4F45-9708-019B960494DF}">
              <a14:hiddenLine xmlns:a14="http://schemas.microsoft.com/office/drawing/2010/main" w="9525">
                <a:solidFill>
                  <a:srgbClr val="66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a:solidFill>
                  <a:srgbClr val="000000"/>
                </a:solidFill>
                <a:latin typeface="楷体_GB2312" pitchFamily="49" charset="-122"/>
                <a:ea typeface="楷体_GB2312" pitchFamily="49" charset="-122"/>
              </a:rPr>
              <a:t>　　</a:t>
            </a:r>
            <a:r>
              <a:rPr lang="zh-CN" altLang="en-US" sz="1800" b="1" dirty="0">
                <a:solidFill>
                  <a:srgbClr val="000000"/>
                </a:solidFill>
                <a:latin typeface="楷体_GB2312" pitchFamily="49" charset="-122"/>
                <a:ea typeface="楷体_GB2312" pitchFamily="49" charset="-122"/>
              </a:rPr>
              <a:t>电弧在上述</a:t>
            </a:r>
            <a:r>
              <a:rPr lang="zh-CN" altLang="en-US" sz="1800" b="1" dirty="0">
                <a:solidFill>
                  <a:srgbClr val="FF0000"/>
                </a:solidFill>
                <a:latin typeface="楷体_GB2312" pitchFamily="49" charset="-122"/>
                <a:ea typeface="楷体_GB2312" pitchFamily="49" charset="-122"/>
              </a:rPr>
              <a:t>三种效应</a:t>
            </a:r>
            <a:r>
              <a:rPr lang="zh-CN" altLang="en-US" sz="1800" b="1" dirty="0">
                <a:solidFill>
                  <a:srgbClr val="000000"/>
                </a:solidFill>
                <a:latin typeface="楷体_GB2312" pitchFamily="49" charset="-122"/>
                <a:ea typeface="楷体_GB2312" pitchFamily="49" charset="-122"/>
              </a:rPr>
              <a:t>的作用下，被压缩得</a:t>
            </a:r>
            <a:r>
              <a:rPr lang="zh-CN" altLang="en-US" sz="1800" b="1" dirty="0">
                <a:solidFill>
                  <a:srgbClr val="FF0000"/>
                </a:solidFill>
                <a:latin typeface="楷体_GB2312" pitchFamily="49" charset="-122"/>
                <a:ea typeface="楷体_GB2312" pitchFamily="49" charset="-122"/>
              </a:rPr>
              <a:t>很细，能量高度集中，</a:t>
            </a:r>
            <a:r>
              <a:rPr lang="zh-CN" altLang="en-US" sz="1800" b="1" dirty="0">
                <a:solidFill>
                  <a:srgbClr val="000000"/>
                </a:solidFill>
                <a:latin typeface="楷体_GB2312" pitchFamily="49" charset="-122"/>
                <a:ea typeface="楷体_GB2312" pitchFamily="49" charset="-122"/>
              </a:rPr>
              <a:t>弧柱内的气体完全电离为电子和离子，称为等离子弧，其温度高达</a:t>
            </a:r>
            <a:r>
              <a:rPr lang="en-US" altLang="zh-CN" sz="1800" b="1" dirty="0">
                <a:solidFill>
                  <a:srgbClr val="FF0000"/>
                </a:solidFill>
                <a:latin typeface="楷体_GB2312" pitchFamily="49" charset="-122"/>
                <a:ea typeface="楷体_GB2312" pitchFamily="49" charset="-122"/>
              </a:rPr>
              <a:t>16,000K</a:t>
            </a:r>
            <a:r>
              <a:rPr lang="zh-CN" altLang="en-US" sz="1800" b="1" dirty="0">
                <a:solidFill>
                  <a:srgbClr val="000000"/>
                </a:solidFill>
                <a:latin typeface="楷体_GB2312" pitchFamily="49" charset="-122"/>
                <a:ea typeface="楷体_GB2312" pitchFamily="49" charset="-122"/>
              </a:rPr>
              <a:t>以上。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amond(in)">
                                      <p:cBhvr>
                                        <p:cTn id="7" dur="2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462398" y="404664"/>
            <a:ext cx="54361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smtClean="0">
                <a:latin typeface="GreekS" panose="00000400000000000000" pitchFamily="2" charset="0"/>
                <a:ea typeface="楷体_GB2312" pitchFamily="49" charset="-122"/>
              </a:rPr>
              <a:t>第七节 等离子弧</a:t>
            </a:r>
            <a:r>
              <a:rPr lang="zh-CN" altLang="en-US" b="1" dirty="0">
                <a:latin typeface="GreekS" panose="00000400000000000000" pitchFamily="2" charset="0"/>
                <a:ea typeface="楷体_GB2312" pitchFamily="49" charset="-122"/>
              </a:rPr>
              <a:t>焊接与切割</a:t>
            </a:r>
          </a:p>
        </p:txBody>
      </p:sp>
      <p:pic>
        <p:nvPicPr>
          <p:cNvPr id="3" name="图片 15" descr="E:\教材与专著\《金属工艺学》\《金属工艺学》高教版\金工上册（图）tif\38.tif"/>
          <p:cNvPicPr>
            <a:picLocks noChangeAspect="1" noChangeArrowheads="1"/>
          </p:cNvPicPr>
          <p:nvPr/>
        </p:nvPicPr>
        <p:blipFill>
          <a:blip r:embed="rId2" cstate="print">
            <a:extLst>
              <a:ext uri="{28A0092B-C50C-407E-A947-70E740481C1C}">
                <a14:useLocalDpi xmlns:a14="http://schemas.microsoft.com/office/drawing/2010/main" val="0"/>
              </a:ext>
            </a:extLst>
          </a:blip>
          <a:srcRect l="-549" t="28578" r="48149" b="51292"/>
          <a:stretch>
            <a:fillRect/>
          </a:stretch>
        </p:blipFill>
        <p:spPr bwMode="auto">
          <a:xfrm>
            <a:off x="342418" y="1342199"/>
            <a:ext cx="5192206" cy="316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5"/>
          <p:cNvSpPr txBox="1">
            <a:spLocks noChangeArrowheads="1"/>
          </p:cNvSpPr>
          <p:nvPr/>
        </p:nvSpPr>
        <p:spPr bwMode="auto">
          <a:xfrm>
            <a:off x="1763688" y="4677214"/>
            <a:ext cx="23256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b="1">
                <a:solidFill>
                  <a:srgbClr val="336699"/>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pPr>
            <a:r>
              <a:rPr lang="zh-CN" altLang="en-US" dirty="0">
                <a:solidFill>
                  <a:srgbClr val="C00000"/>
                </a:solidFill>
                <a:latin typeface="宋体" panose="02010600030101010101" pitchFamily="2" charset="-122"/>
              </a:rPr>
              <a:t>等离子弧设备</a:t>
            </a:r>
          </a:p>
        </p:txBody>
      </p:sp>
      <p:sp>
        <p:nvSpPr>
          <p:cNvPr id="5" name="矩形 4"/>
          <p:cNvSpPr/>
          <p:nvPr/>
        </p:nvSpPr>
        <p:spPr>
          <a:xfrm>
            <a:off x="5882278" y="1648386"/>
            <a:ext cx="2016224" cy="2554545"/>
          </a:xfrm>
          <a:prstGeom prst="rect">
            <a:avLst/>
          </a:prstGeom>
        </p:spPr>
        <p:txBody>
          <a:bodyPr wrap="square">
            <a:spAutoFit/>
          </a:bodyPr>
          <a:lstStyle/>
          <a:p>
            <a:pPr>
              <a:lnSpc>
                <a:spcPct val="125000"/>
              </a:lnSpc>
              <a:defRPr/>
            </a:pPr>
            <a:r>
              <a:rPr lang="en-US" altLang="zh-CN" sz="1600" kern="100" dirty="0" smtClean="0">
                <a:latin typeface="+mn-lt"/>
                <a:ea typeface="黑体" panose="02010609060101010101" pitchFamily="49" charset="-122"/>
              </a:rPr>
              <a:t>1</a:t>
            </a:r>
            <a:r>
              <a:rPr lang="zh-CN" altLang="zh-CN" sz="1600" kern="100" dirty="0" smtClean="0">
                <a:latin typeface="+mn-lt"/>
                <a:ea typeface="黑体" panose="02010609060101010101" pitchFamily="49" charset="-122"/>
                <a:cs typeface="Times New Roman" panose="02020603050405020304" pitchFamily="18" charset="0"/>
              </a:rPr>
              <a:t>－</a:t>
            </a:r>
            <a:r>
              <a:rPr lang="zh-CN" altLang="zh-CN" sz="1600" kern="100" dirty="0">
                <a:latin typeface="+mn-lt"/>
                <a:ea typeface="黑体" panose="02010609060101010101" pitchFamily="49" charset="-122"/>
                <a:cs typeface="Times New Roman" panose="02020603050405020304" pitchFamily="18" charset="0"/>
              </a:rPr>
              <a:t>焊件</a:t>
            </a:r>
            <a:endParaRPr lang="en-US" altLang="zh-CN" sz="1600" kern="100" dirty="0">
              <a:latin typeface="+mn-lt"/>
              <a:ea typeface="黑体" panose="02010609060101010101" pitchFamily="49" charset="-122"/>
              <a:cs typeface="Times New Roman" panose="02020603050405020304" pitchFamily="18" charset="0"/>
            </a:endParaRPr>
          </a:p>
          <a:p>
            <a:pPr>
              <a:lnSpc>
                <a:spcPct val="125000"/>
              </a:lnSpc>
              <a:defRPr/>
            </a:pPr>
            <a:r>
              <a:rPr lang="en-US" altLang="zh-CN" sz="1600" kern="100" dirty="0">
                <a:latin typeface="+mn-lt"/>
                <a:ea typeface="黑体" panose="02010609060101010101" pitchFamily="49" charset="-122"/>
              </a:rPr>
              <a:t>2</a:t>
            </a:r>
            <a:r>
              <a:rPr lang="zh-CN" altLang="zh-CN" sz="1600" kern="100" dirty="0">
                <a:latin typeface="+mn-lt"/>
                <a:ea typeface="黑体" panose="02010609060101010101" pitchFamily="49" charset="-122"/>
                <a:cs typeface="Times New Roman" panose="02020603050405020304" pitchFamily="18" charset="0"/>
              </a:rPr>
              <a:t>－</a:t>
            </a:r>
            <a:r>
              <a:rPr lang="zh-CN" altLang="zh-CN" sz="1600" kern="100" dirty="0" smtClean="0">
                <a:latin typeface="+mn-lt"/>
                <a:ea typeface="黑体" panose="02010609060101010101" pitchFamily="49" charset="-122"/>
                <a:cs typeface="Times New Roman" panose="02020603050405020304" pitchFamily="18" charset="0"/>
              </a:rPr>
              <a:t>填充</a:t>
            </a:r>
            <a:r>
              <a:rPr lang="zh-CN" altLang="zh-CN" sz="1600" kern="100" dirty="0">
                <a:latin typeface="+mn-lt"/>
                <a:ea typeface="黑体" panose="02010609060101010101" pitchFamily="49" charset="-122"/>
                <a:cs typeface="Times New Roman" panose="02020603050405020304" pitchFamily="18" charset="0"/>
              </a:rPr>
              <a:t>焊丝</a:t>
            </a:r>
            <a:endParaRPr lang="en-US" altLang="zh-CN" sz="1600" kern="100" dirty="0">
              <a:latin typeface="+mn-lt"/>
              <a:ea typeface="黑体" panose="02010609060101010101" pitchFamily="49" charset="-122"/>
              <a:cs typeface="Times New Roman" panose="02020603050405020304" pitchFamily="18" charset="0"/>
            </a:endParaRPr>
          </a:p>
          <a:p>
            <a:pPr>
              <a:lnSpc>
                <a:spcPct val="125000"/>
              </a:lnSpc>
              <a:defRPr/>
            </a:pPr>
            <a:r>
              <a:rPr lang="en-US" altLang="zh-CN" sz="1600" kern="100" dirty="0">
                <a:latin typeface="+mn-lt"/>
                <a:ea typeface="黑体" panose="02010609060101010101" pitchFamily="49" charset="-122"/>
              </a:rPr>
              <a:t>3</a:t>
            </a:r>
            <a:r>
              <a:rPr lang="zh-CN" altLang="zh-CN" sz="1600" kern="100" dirty="0">
                <a:latin typeface="+mn-lt"/>
                <a:ea typeface="黑体" panose="02010609060101010101" pitchFamily="49" charset="-122"/>
                <a:cs typeface="Times New Roman" panose="02020603050405020304" pitchFamily="18" charset="0"/>
              </a:rPr>
              <a:t>－焊炬</a:t>
            </a:r>
            <a:r>
              <a:rPr lang="en-US" altLang="zh-CN" sz="1600" kern="100" dirty="0">
                <a:latin typeface="+mn-lt"/>
                <a:ea typeface="黑体" panose="02010609060101010101" pitchFamily="49" charset="-122"/>
              </a:rPr>
              <a:t> </a:t>
            </a:r>
          </a:p>
          <a:p>
            <a:pPr>
              <a:lnSpc>
                <a:spcPct val="125000"/>
              </a:lnSpc>
              <a:defRPr/>
            </a:pPr>
            <a:r>
              <a:rPr lang="en-US" altLang="zh-CN" sz="1600" kern="100" dirty="0">
                <a:latin typeface="+mn-lt"/>
                <a:ea typeface="黑体" panose="02010609060101010101" pitchFamily="49" charset="-122"/>
              </a:rPr>
              <a:t>4</a:t>
            </a:r>
            <a:r>
              <a:rPr lang="zh-CN" altLang="zh-CN" sz="1600" kern="100" dirty="0">
                <a:latin typeface="+mn-lt"/>
                <a:ea typeface="黑体" panose="02010609060101010101" pitchFamily="49" charset="-122"/>
                <a:cs typeface="Times New Roman" panose="02020603050405020304" pitchFamily="18" charset="0"/>
              </a:rPr>
              <a:t>－控制系统</a:t>
            </a:r>
            <a:r>
              <a:rPr lang="en-US" altLang="zh-CN" sz="1600" kern="100" dirty="0">
                <a:latin typeface="+mn-lt"/>
                <a:ea typeface="黑体" panose="02010609060101010101" pitchFamily="49" charset="-122"/>
              </a:rPr>
              <a:t> </a:t>
            </a:r>
          </a:p>
          <a:p>
            <a:pPr>
              <a:lnSpc>
                <a:spcPct val="125000"/>
              </a:lnSpc>
              <a:defRPr/>
            </a:pPr>
            <a:r>
              <a:rPr lang="en-US" altLang="zh-CN" sz="1600" kern="100" dirty="0">
                <a:latin typeface="+mn-lt"/>
                <a:ea typeface="黑体" panose="02010609060101010101" pitchFamily="49" charset="-122"/>
              </a:rPr>
              <a:t>5</a:t>
            </a:r>
            <a:r>
              <a:rPr lang="zh-CN" altLang="zh-CN" sz="1600" kern="100" dirty="0">
                <a:latin typeface="+mn-lt"/>
                <a:ea typeface="黑体" panose="02010609060101010101" pitchFamily="49" charset="-122"/>
                <a:cs typeface="Times New Roman" panose="02020603050405020304" pitchFamily="18" charset="0"/>
              </a:rPr>
              <a:t>－冷却系统</a:t>
            </a:r>
            <a:endParaRPr lang="en-US" altLang="zh-CN" sz="1600" kern="100" dirty="0">
              <a:latin typeface="+mn-lt"/>
              <a:ea typeface="黑体" panose="02010609060101010101" pitchFamily="49" charset="-122"/>
              <a:cs typeface="Times New Roman" panose="02020603050405020304" pitchFamily="18" charset="0"/>
            </a:endParaRPr>
          </a:p>
          <a:p>
            <a:pPr>
              <a:lnSpc>
                <a:spcPct val="125000"/>
              </a:lnSpc>
              <a:defRPr/>
            </a:pPr>
            <a:r>
              <a:rPr lang="en-US" altLang="zh-CN" sz="1600" dirty="0">
                <a:latin typeface="+mn-lt"/>
                <a:ea typeface="黑体" panose="02010609060101010101" pitchFamily="49" charset="-122"/>
              </a:rPr>
              <a:t>6</a:t>
            </a:r>
            <a:r>
              <a:rPr lang="zh-CN" altLang="zh-CN" sz="1600" dirty="0">
                <a:latin typeface="+mn-lt"/>
                <a:ea typeface="黑体" panose="02010609060101010101" pitchFamily="49" charset="-122"/>
              </a:rPr>
              <a:t>－启动开关</a:t>
            </a:r>
            <a:r>
              <a:rPr lang="en-US" altLang="zh-CN" sz="1600" dirty="0">
                <a:latin typeface="+mn-lt"/>
                <a:ea typeface="黑体" panose="02010609060101010101" pitchFamily="49" charset="-122"/>
              </a:rPr>
              <a:t> </a:t>
            </a:r>
          </a:p>
          <a:p>
            <a:pPr>
              <a:lnSpc>
                <a:spcPct val="125000"/>
              </a:lnSpc>
              <a:defRPr/>
            </a:pPr>
            <a:r>
              <a:rPr lang="en-US" altLang="zh-CN" sz="1600" dirty="0">
                <a:latin typeface="+mn-lt"/>
                <a:ea typeface="黑体" panose="02010609060101010101" pitchFamily="49" charset="-122"/>
              </a:rPr>
              <a:t>7</a:t>
            </a:r>
            <a:r>
              <a:rPr lang="zh-CN" altLang="zh-CN" sz="1600" dirty="0">
                <a:latin typeface="+mn-lt"/>
                <a:ea typeface="黑体" panose="02010609060101010101" pitchFamily="49" charset="-122"/>
              </a:rPr>
              <a:t>－焊接电源</a:t>
            </a:r>
            <a:r>
              <a:rPr lang="en-US" altLang="zh-CN" sz="1600" dirty="0">
                <a:latin typeface="+mn-lt"/>
                <a:ea typeface="黑体" panose="02010609060101010101" pitchFamily="49" charset="-122"/>
              </a:rPr>
              <a:t>  </a:t>
            </a:r>
          </a:p>
          <a:p>
            <a:pPr>
              <a:lnSpc>
                <a:spcPct val="125000"/>
              </a:lnSpc>
              <a:defRPr/>
            </a:pPr>
            <a:r>
              <a:rPr lang="en-US" altLang="zh-CN" sz="1600" dirty="0">
                <a:latin typeface="+mn-lt"/>
                <a:ea typeface="黑体" panose="02010609060101010101" pitchFamily="49" charset="-122"/>
              </a:rPr>
              <a:t>8</a:t>
            </a:r>
            <a:r>
              <a:rPr lang="zh-CN" altLang="zh-CN" sz="1600" dirty="0">
                <a:latin typeface="+mn-lt"/>
                <a:ea typeface="黑体" panose="02010609060101010101" pitchFamily="49" charset="-122"/>
              </a:rPr>
              <a:t>、</a:t>
            </a:r>
            <a:r>
              <a:rPr lang="en-US" altLang="zh-CN" sz="1600" dirty="0">
                <a:latin typeface="+mn-lt"/>
                <a:ea typeface="黑体" panose="02010609060101010101" pitchFamily="49" charset="-122"/>
              </a:rPr>
              <a:t>9</a:t>
            </a:r>
            <a:r>
              <a:rPr lang="zh-CN" altLang="zh-CN" sz="1600" dirty="0">
                <a:latin typeface="+mn-lt"/>
                <a:ea typeface="黑体" panose="02010609060101010101" pitchFamily="49" charset="-122"/>
              </a:rPr>
              <a:t>－供气系统</a:t>
            </a:r>
            <a:endParaRPr lang="zh-CN" altLang="en-US" sz="1600" dirty="0">
              <a:latin typeface="+mn-lt"/>
              <a:ea typeface="黑体" panose="02010609060101010101" pitchFamily="49" charset="-122"/>
            </a:endParaRPr>
          </a:p>
        </p:txBody>
      </p:sp>
      <p:sp>
        <p:nvSpPr>
          <p:cNvPr id="6" name="矩形 5"/>
          <p:cNvSpPr/>
          <p:nvPr/>
        </p:nvSpPr>
        <p:spPr>
          <a:xfrm>
            <a:off x="390642" y="5214640"/>
            <a:ext cx="7856713" cy="923330"/>
          </a:xfrm>
          <a:prstGeom prst="rect">
            <a:avLst/>
          </a:prstGeom>
        </p:spPr>
        <p:txBody>
          <a:bodyPr wrap="square">
            <a:spAutoFit/>
          </a:bodyPr>
          <a:lstStyle/>
          <a:p>
            <a:pPr eaLnBrk="1" hangingPunct="1"/>
            <a:r>
              <a:rPr lang="zh-CN" altLang="en-US" b="1" dirty="0" smtClean="0">
                <a:solidFill>
                  <a:srgbClr val="FF0000"/>
                </a:solidFill>
                <a:latin typeface="楷体_GB2312" pitchFamily="49" charset="-122"/>
                <a:ea typeface="楷体_GB2312" pitchFamily="49" charset="-122"/>
              </a:rPr>
              <a:t>等离子弧切割</a:t>
            </a:r>
            <a:r>
              <a:rPr lang="en-US" altLang="zh-CN" b="1" dirty="0" smtClean="0">
                <a:latin typeface="楷体_GB2312" pitchFamily="49" charset="-122"/>
                <a:ea typeface="楷体_GB2312" pitchFamily="49" charset="-122"/>
              </a:rPr>
              <a:t>:</a:t>
            </a:r>
            <a:r>
              <a:rPr lang="en-US" altLang="zh-CN" sz="1600" b="1" dirty="0" smtClean="0">
                <a:latin typeface="楷体_GB2312" pitchFamily="49" charset="-122"/>
                <a:ea typeface="楷体_GB2312" pitchFamily="49" charset="-122"/>
              </a:rPr>
              <a:t> </a:t>
            </a:r>
            <a:r>
              <a:rPr lang="zh-CN" altLang="en-US" b="1" dirty="0" smtClean="0">
                <a:latin typeface="楷体_GB2312" pitchFamily="49" charset="-122"/>
                <a:ea typeface="楷体_GB2312" pitchFamily="49" charset="-122"/>
              </a:rPr>
              <a:t>离子弧用于切割时，称为等离子弧切割。比氧气切割效率高</a:t>
            </a:r>
            <a:r>
              <a:rPr lang="en-US" altLang="zh-CN" b="1" dirty="0" smtClean="0">
                <a:latin typeface="楷体_GB2312" pitchFamily="49" charset="-122"/>
                <a:ea typeface="楷体_GB2312" pitchFamily="49" charset="-122"/>
              </a:rPr>
              <a:t>1</a:t>
            </a:r>
            <a:r>
              <a:rPr lang="zh-CN" altLang="en-US" b="1" dirty="0" smtClean="0">
                <a:latin typeface="楷体_GB2312" pitchFamily="49" charset="-122"/>
                <a:ea typeface="楷体_GB2312" pitchFamily="49" charset="-122"/>
              </a:rPr>
              <a:t>～</a:t>
            </a:r>
            <a:r>
              <a:rPr lang="en-US" altLang="zh-CN" b="1" dirty="0" smtClean="0">
                <a:latin typeface="楷体_GB2312" pitchFamily="49" charset="-122"/>
                <a:ea typeface="楷体_GB2312" pitchFamily="49" charset="-122"/>
              </a:rPr>
              <a:t>3</a:t>
            </a:r>
            <a:r>
              <a:rPr lang="zh-CN" altLang="en-US" b="1" dirty="0" smtClean="0">
                <a:latin typeface="楷体_GB2312" pitchFamily="49" charset="-122"/>
                <a:ea typeface="楷体_GB2312" pitchFamily="49" charset="-122"/>
              </a:rPr>
              <a:t>倍，可以切割不锈钢、铜、铝及其合金、难熔的金属和非金属材料。等离子弧用于焊接时，称为等离子弧焊接。</a:t>
            </a:r>
            <a:endParaRPr lang="zh-CN" altLang="en-US" b="1" dirty="0">
              <a:latin typeface="楷体_GB2312" pitchFamily="49" charset="-122"/>
              <a:ea typeface="楷体_GB2312" pitchFamily="49" charset="-122"/>
            </a:endParaRPr>
          </a:p>
        </p:txBody>
      </p:sp>
    </p:spTree>
    <p:extLst>
      <p:ext uri="{BB962C8B-B14F-4D97-AF65-F5344CB8AC3E}">
        <p14:creationId xmlns:p14="http://schemas.microsoft.com/office/powerpoint/2010/main" val="3274105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ChangeArrowheads="1"/>
          </p:cNvSpPr>
          <p:nvPr/>
        </p:nvSpPr>
        <p:spPr bwMode="auto">
          <a:xfrm>
            <a:off x="251520" y="1405225"/>
            <a:ext cx="8567738"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smtClean="0">
                <a:solidFill>
                  <a:srgbClr val="CC3300"/>
                </a:solidFill>
                <a:latin typeface="楷体_GB2312" pitchFamily="49" charset="-122"/>
                <a:ea typeface="楷体_GB2312" pitchFamily="49" charset="-122"/>
              </a:rPr>
              <a:t>等离子弧焊接特点</a:t>
            </a:r>
            <a:r>
              <a:rPr lang="zh-CN" altLang="en-US" sz="2000" b="1" dirty="0">
                <a:solidFill>
                  <a:srgbClr val="CC3300"/>
                </a:solidFill>
                <a:latin typeface="楷体_GB2312" pitchFamily="49" charset="-122"/>
                <a:ea typeface="楷体_GB2312" pitchFamily="49" charset="-122"/>
              </a:rPr>
              <a:t>：</a:t>
            </a:r>
          </a:p>
          <a:p>
            <a:pPr eaLnBrk="1" hangingPunct="1"/>
            <a:r>
              <a:rPr lang="en-US" altLang="zh-CN" sz="2000" b="1" dirty="0">
                <a:latin typeface="楷体_GB2312" pitchFamily="49" charset="-122"/>
                <a:ea typeface="楷体_GB2312" pitchFamily="49" charset="-122"/>
              </a:rPr>
              <a:t>(1)</a:t>
            </a:r>
            <a:r>
              <a:rPr lang="zh-CN" altLang="en-US" sz="2000" b="1" dirty="0">
                <a:latin typeface="楷体_GB2312" pitchFamily="49" charset="-122"/>
                <a:ea typeface="楷体_GB2312" pitchFamily="49" charset="-122"/>
              </a:rPr>
              <a:t>等离子弧</a:t>
            </a:r>
            <a:r>
              <a:rPr lang="zh-CN" altLang="en-US" sz="2000" b="1" dirty="0" smtClean="0">
                <a:latin typeface="楷体_GB2312" pitchFamily="49" charset="-122"/>
                <a:ea typeface="楷体_GB2312" pitchFamily="49" charset="-122"/>
              </a:rPr>
              <a:t>焊具有</a:t>
            </a:r>
            <a:r>
              <a:rPr lang="zh-CN" altLang="en-US" sz="2000" b="1" dirty="0">
                <a:latin typeface="楷体_GB2312" pitchFamily="49" charset="-122"/>
                <a:ea typeface="楷体_GB2312" pitchFamily="49" charset="-122"/>
              </a:rPr>
              <a:t>氩弧焊的优点</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压缩效应的钨极氩弧焊</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a:t>
            </a:r>
          </a:p>
          <a:p>
            <a:pPr eaLnBrk="1" hangingPunct="1"/>
            <a:r>
              <a:rPr lang="en-US" altLang="zh-CN" sz="2000" b="1" dirty="0">
                <a:latin typeface="楷体_GB2312" pitchFamily="49" charset="-122"/>
                <a:ea typeface="楷体_GB2312" pitchFamily="49" charset="-122"/>
              </a:rPr>
              <a:t>(</a:t>
            </a:r>
            <a:r>
              <a:rPr lang="en-US" altLang="zh-CN" sz="2000" b="1" dirty="0" smtClean="0">
                <a:latin typeface="楷体_GB2312" pitchFamily="49" charset="-122"/>
                <a:ea typeface="楷体_GB2312" pitchFamily="49" charset="-122"/>
              </a:rPr>
              <a:t>2)</a:t>
            </a:r>
            <a:r>
              <a:rPr lang="zh-CN" altLang="en-US" sz="2000" b="1" dirty="0" smtClean="0">
                <a:latin typeface="楷体_GB2312" pitchFamily="49" charset="-122"/>
                <a:ea typeface="楷体_GB2312" pitchFamily="49" charset="-122"/>
              </a:rPr>
              <a:t>此外</a:t>
            </a:r>
            <a:r>
              <a:rPr lang="zh-CN" altLang="en-US" sz="2000" b="1" dirty="0">
                <a:latin typeface="楷体_GB2312" pitchFamily="49" charset="-122"/>
                <a:ea typeface="楷体_GB2312" pitchFamily="49" charset="-122"/>
              </a:rPr>
              <a:t>，</a:t>
            </a:r>
            <a:r>
              <a:rPr lang="zh-CN" altLang="en-US" sz="2000" b="1" dirty="0" smtClean="0">
                <a:latin typeface="楷体_GB2312" pitchFamily="49" charset="-122"/>
                <a:ea typeface="楷体_GB2312" pitchFamily="49" charset="-122"/>
              </a:rPr>
              <a:t>等离子弧</a:t>
            </a:r>
            <a:r>
              <a:rPr lang="zh-CN" altLang="en-US" sz="2000" b="1" dirty="0">
                <a:latin typeface="楷体_GB2312" pitchFamily="49" charset="-122"/>
                <a:ea typeface="楷体_GB2312" pitchFamily="49" charset="-122"/>
              </a:rPr>
              <a:t>能量密度大，弧柱温度高，穿透能力强，因此焊接厚度</a:t>
            </a:r>
            <a:r>
              <a:rPr lang="en-US" altLang="zh-CN" sz="2000" b="1" dirty="0">
                <a:solidFill>
                  <a:srgbClr val="0000FF"/>
                </a:solidFill>
                <a:latin typeface="楷体_GB2312" pitchFamily="49" charset="-122"/>
                <a:ea typeface="楷体_GB2312" pitchFamily="49" charset="-122"/>
              </a:rPr>
              <a:t>10</a:t>
            </a:r>
            <a:r>
              <a:rPr lang="zh-CN" altLang="en-US" sz="2000" b="1" dirty="0">
                <a:solidFill>
                  <a:srgbClr val="0000FF"/>
                </a:solidFill>
                <a:latin typeface="楷体_GB2312" pitchFamily="49" charset="-122"/>
                <a:ea typeface="楷体_GB2312" pitchFamily="49" charset="-122"/>
              </a:rPr>
              <a:t>～</a:t>
            </a:r>
            <a:r>
              <a:rPr lang="en-US" altLang="zh-CN" sz="2000" b="1" dirty="0">
                <a:solidFill>
                  <a:srgbClr val="0000FF"/>
                </a:solidFill>
                <a:latin typeface="楷体_GB2312" pitchFamily="49" charset="-122"/>
                <a:ea typeface="楷体_GB2312" pitchFamily="49" charset="-122"/>
              </a:rPr>
              <a:t>12 mm</a:t>
            </a:r>
            <a:r>
              <a:rPr lang="zh-CN" altLang="en-US" sz="2000" b="1" dirty="0">
                <a:solidFill>
                  <a:srgbClr val="0000FF"/>
                </a:solidFill>
                <a:latin typeface="楷体_GB2312" pitchFamily="49" charset="-122"/>
                <a:ea typeface="楷体_GB2312" pitchFamily="49" charset="-122"/>
              </a:rPr>
              <a:t>的钢材可不开坡口，</a:t>
            </a:r>
            <a:r>
              <a:rPr lang="zh-CN" altLang="en-US" sz="2000" b="1" dirty="0">
                <a:latin typeface="楷体_GB2312" pitchFamily="49" charset="-122"/>
                <a:ea typeface="楷体_GB2312" pitchFamily="49" charset="-122"/>
              </a:rPr>
              <a:t>一次焊透双面成形。等离子弧焊的焊接速度高，</a:t>
            </a:r>
            <a:r>
              <a:rPr lang="zh-CN" altLang="en-US" sz="2000" b="1" dirty="0">
                <a:solidFill>
                  <a:srgbClr val="0000FF"/>
                </a:solidFill>
                <a:latin typeface="楷体_GB2312" pitchFamily="49" charset="-122"/>
                <a:ea typeface="楷体_GB2312" pitchFamily="49" charset="-122"/>
              </a:rPr>
              <a:t>生产率高，焊后的焊缝宽度和高度较均匀一致，焊缝表面光洁。</a:t>
            </a:r>
          </a:p>
          <a:p>
            <a:pPr eaLnBrk="1" hangingPunct="1"/>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3</a:t>
            </a:r>
            <a:r>
              <a:rPr lang="zh-CN" altLang="en-US" sz="2000" b="1" dirty="0">
                <a:latin typeface="楷体_GB2312" pitchFamily="49" charset="-122"/>
                <a:ea typeface="楷体_GB2312" pitchFamily="49" charset="-122"/>
              </a:rPr>
              <a:t>）当</a:t>
            </a:r>
            <a:r>
              <a:rPr lang="zh-CN" altLang="en-US" sz="2000" b="1" dirty="0">
                <a:solidFill>
                  <a:srgbClr val="0000FF"/>
                </a:solidFill>
                <a:latin typeface="楷体_GB2312" pitchFamily="49" charset="-122"/>
                <a:ea typeface="楷体_GB2312" pitchFamily="49" charset="-122"/>
              </a:rPr>
              <a:t>电流小到</a:t>
            </a:r>
            <a:r>
              <a:rPr lang="en-US" altLang="zh-CN" sz="2000" b="1" dirty="0">
                <a:solidFill>
                  <a:srgbClr val="0000FF"/>
                </a:solidFill>
                <a:latin typeface="楷体_GB2312" pitchFamily="49" charset="-122"/>
                <a:ea typeface="楷体_GB2312" pitchFamily="49" charset="-122"/>
              </a:rPr>
              <a:t>0.1A </a:t>
            </a:r>
            <a:r>
              <a:rPr lang="zh-CN" altLang="en-US" sz="2000" b="1" dirty="0">
                <a:solidFill>
                  <a:srgbClr val="0000FF"/>
                </a:solidFill>
                <a:latin typeface="楷体_GB2312" pitchFamily="49" charset="-122"/>
                <a:ea typeface="楷体_GB2312" pitchFamily="49" charset="-122"/>
              </a:rPr>
              <a:t>时，</a:t>
            </a:r>
            <a:r>
              <a:rPr lang="zh-CN" altLang="en-US" sz="2000" b="1" dirty="0">
                <a:latin typeface="楷体_GB2312" pitchFamily="49" charset="-122"/>
                <a:ea typeface="楷体_GB2312" pitchFamily="49" charset="-122"/>
              </a:rPr>
              <a:t>电弧仍能稳定燃烧，并保持</a:t>
            </a:r>
            <a:r>
              <a:rPr lang="zh-CN" altLang="en-US" sz="2000" b="1" dirty="0">
                <a:solidFill>
                  <a:srgbClr val="0000FF"/>
                </a:solidFill>
                <a:latin typeface="楷体_GB2312" pitchFamily="49" charset="-122"/>
                <a:ea typeface="楷体_GB2312" pitchFamily="49" charset="-122"/>
              </a:rPr>
              <a:t>良好的挺直度和方向性，</a:t>
            </a:r>
            <a:r>
              <a:rPr lang="zh-CN" altLang="en-US" sz="2000" b="1" dirty="0">
                <a:latin typeface="楷体_GB2312" pitchFamily="49" charset="-122"/>
                <a:ea typeface="楷体_GB2312" pitchFamily="49" charset="-122"/>
              </a:rPr>
              <a:t>故等离子弧焊可焊接很薄的箔材。</a:t>
            </a:r>
          </a:p>
          <a:p>
            <a:pPr eaLnBrk="1" hangingPunct="1">
              <a:buClr>
                <a:srgbClr val="CCFFFF"/>
              </a:buClr>
              <a:buFont typeface="Wingdings" panose="05000000000000000000" pitchFamily="2" charset="2"/>
              <a:buNone/>
            </a:pPr>
            <a:endParaRPr lang="en-US" altLang="zh-CN" sz="2400" b="1" dirty="0">
              <a:latin typeface="宋体" panose="02010600030101010101" pitchFamily="2" charset="-122"/>
            </a:endParaRPr>
          </a:p>
        </p:txBody>
      </p:sp>
      <p:sp>
        <p:nvSpPr>
          <p:cNvPr id="4" name="Rectangle 2"/>
          <p:cNvSpPr>
            <a:spLocks noChangeArrowheads="1"/>
          </p:cNvSpPr>
          <p:nvPr/>
        </p:nvSpPr>
        <p:spPr bwMode="auto">
          <a:xfrm>
            <a:off x="2462398" y="404664"/>
            <a:ext cx="54361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smtClean="0">
                <a:latin typeface="GreekS" panose="00000400000000000000" pitchFamily="2" charset="0"/>
                <a:ea typeface="楷体_GB2312" pitchFamily="49" charset="-122"/>
              </a:rPr>
              <a:t>第七节 等离子弧</a:t>
            </a:r>
            <a:r>
              <a:rPr lang="zh-CN" altLang="en-US" b="1" dirty="0">
                <a:latin typeface="GreekS" panose="00000400000000000000" pitchFamily="2" charset="0"/>
                <a:ea typeface="楷体_GB2312" pitchFamily="49" charset="-122"/>
              </a:rPr>
              <a:t>焊接与切割</a:t>
            </a:r>
          </a:p>
        </p:txBody>
      </p:sp>
      <p:sp>
        <p:nvSpPr>
          <p:cNvPr id="5" name="矩形 4"/>
          <p:cNvSpPr/>
          <p:nvPr/>
        </p:nvSpPr>
        <p:spPr>
          <a:xfrm>
            <a:off x="232750" y="3933056"/>
            <a:ext cx="8208912" cy="1963038"/>
          </a:xfrm>
          <a:prstGeom prst="rect">
            <a:avLst/>
          </a:prstGeom>
        </p:spPr>
        <p:txBody>
          <a:bodyPr wrap="square">
            <a:spAutoFit/>
          </a:bodyPr>
          <a:lstStyle/>
          <a:p>
            <a:pPr>
              <a:lnSpc>
                <a:spcPct val="125000"/>
              </a:lnSpc>
              <a:defRPr/>
            </a:pPr>
            <a:r>
              <a:rPr lang="zh-CN" altLang="en-US" sz="2000" b="1" kern="100" dirty="0" smtClean="0">
                <a:solidFill>
                  <a:srgbClr val="FF0000"/>
                </a:solidFill>
                <a:latin typeface="宋体" panose="02010600030101010101" pitchFamily="2" charset="-122"/>
                <a:cs typeface="Times New Roman" panose="02020603050405020304" pitchFamily="18" charset="0"/>
              </a:rPr>
              <a:t>等离子弧焊接的应用：</a:t>
            </a:r>
            <a:r>
              <a:rPr lang="en-US" altLang="zh-CN" sz="2000" b="1" kern="100" dirty="0" smtClean="0">
                <a:solidFill>
                  <a:srgbClr val="FF0000"/>
                </a:solidFill>
                <a:latin typeface="宋体" panose="02010600030101010101" pitchFamily="2" charset="-122"/>
                <a:cs typeface="Times New Roman" panose="02020603050405020304" pitchFamily="18" charset="0"/>
              </a:rPr>
              <a:t> </a:t>
            </a:r>
          </a:p>
          <a:p>
            <a:pPr>
              <a:lnSpc>
                <a:spcPct val="125000"/>
              </a:lnSpc>
              <a:defRPr/>
            </a:pPr>
            <a:r>
              <a:rPr lang="en-US" altLang="zh-CN" sz="2000" b="1" kern="100" dirty="0">
                <a:solidFill>
                  <a:srgbClr val="FF0000"/>
                </a:solidFill>
                <a:latin typeface="宋体" panose="02010600030101010101" pitchFamily="2" charset="-122"/>
                <a:cs typeface="Times New Roman" panose="02020603050405020304" pitchFamily="18" charset="0"/>
              </a:rPr>
              <a:t> </a:t>
            </a:r>
            <a:r>
              <a:rPr lang="en-US" altLang="zh-CN" sz="2000" b="1" kern="100" dirty="0" smtClean="0">
                <a:solidFill>
                  <a:srgbClr val="FF0000"/>
                </a:solidFill>
                <a:latin typeface="宋体" panose="02010600030101010101" pitchFamily="2" charset="-122"/>
                <a:cs typeface="Times New Roman" panose="02020603050405020304" pitchFamily="18" charset="0"/>
              </a:rPr>
              <a:t>  </a:t>
            </a:r>
            <a:r>
              <a:rPr lang="zh-CN" altLang="zh-CN" sz="2000" b="1" kern="100" dirty="0" smtClean="0">
                <a:latin typeface="宋体" panose="02010600030101010101" pitchFamily="2" charset="-122"/>
                <a:cs typeface="Times New Roman" panose="02020603050405020304" pitchFamily="18" charset="0"/>
              </a:rPr>
              <a:t>等离子弧</a:t>
            </a:r>
            <a:r>
              <a:rPr lang="zh-CN" altLang="zh-CN" sz="2000" b="1" kern="100" dirty="0">
                <a:latin typeface="宋体" panose="02010600030101010101" pitchFamily="2" charset="-122"/>
                <a:cs typeface="Times New Roman" panose="02020603050405020304" pitchFamily="18" charset="0"/>
              </a:rPr>
              <a:t>焊接已在生产中得到广泛应用，特别是在国防工业及尖端技术中用以焊接</a:t>
            </a:r>
            <a:r>
              <a:rPr lang="zh-CN" altLang="zh-CN" sz="2000" b="1" kern="100" dirty="0">
                <a:solidFill>
                  <a:srgbClr val="000099"/>
                </a:solidFill>
                <a:latin typeface="宋体" panose="02010600030101010101" pitchFamily="2" charset="-122"/>
                <a:cs typeface="Times New Roman" panose="02020603050405020304" pitchFamily="18" charset="0"/>
              </a:rPr>
              <a:t>铜合金、合金钢、钨、钼、钴、钛</a:t>
            </a:r>
            <a:r>
              <a:rPr lang="zh-CN" altLang="zh-CN" sz="2000" b="1" kern="100" dirty="0">
                <a:latin typeface="宋体" panose="02010600030101010101" pitchFamily="2" charset="-122"/>
                <a:cs typeface="Times New Roman" panose="02020603050405020304" pitchFamily="18" charset="0"/>
              </a:rPr>
              <a:t>等金属焊件。如钛合金</a:t>
            </a:r>
            <a:r>
              <a:rPr lang="zh-CN" altLang="zh-CN" sz="2000" b="1" kern="100" dirty="0">
                <a:solidFill>
                  <a:srgbClr val="000099"/>
                </a:solidFill>
                <a:latin typeface="宋体" panose="02010600030101010101" pitchFamily="2" charset="-122"/>
                <a:cs typeface="Times New Roman" panose="02020603050405020304" pitchFamily="18" charset="0"/>
              </a:rPr>
              <a:t>导弹壳体、波纹管及膜盒、微型继电器、电容器的外壳封焊</a:t>
            </a:r>
            <a:r>
              <a:rPr lang="zh-CN" altLang="zh-CN" sz="2000" b="1" kern="100" dirty="0">
                <a:latin typeface="宋体" panose="02010600030101010101" pitchFamily="2" charset="-122"/>
                <a:cs typeface="Times New Roman" panose="02020603050405020304" pitchFamily="18" charset="0"/>
              </a:rPr>
              <a:t>以及飞机上一些</a:t>
            </a:r>
            <a:r>
              <a:rPr lang="zh-CN" altLang="zh-CN" sz="2000" b="1" kern="100" dirty="0">
                <a:solidFill>
                  <a:srgbClr val="000099"/>
                </a:solidFill>
                <a:latin typeface="宋体" panose="02010600030101010101" pitchFamily="2" charset="-122"/>
                <a:cs typeface="Times New Roman" panose="02020603050405020304" pitchFamily="18" charset="0"/>
              </a:rPr>
              <a:t>薄壁容器等</a:t>
            </a:r>
            <a:r>
              <a:rPr lang="zh-CN" altLang="zh-CN" sz="2000" b="1" kern="100" dirty="0">
                <a:latin typeface="宋体" panose="02010600030101010101" pitchFamily="2" charset="-122"/>
                <a:cs typeface="Times New Roman" panose="02020603050405020304" pitchFamily="18" charset="0"/>
              </a:rPr>
              <a:t>均可用等离子弧焊接。</a:t>
            </a:r>
            <a:endParaRPr lang="zh-CN" altLang="en-US" sz="2000" b="1" dirty="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4"/>
          <p:cNvSpPr txBox="1">
            <a:spLocks noChangeArrowheads="1"/>
          </p:cNvSpPr>
          <p:nvPr/>
        </p:nvSpPr>
        <p:spPr bwMode="auto">
          <a:xfrm>
            <a:off x="107950" y="1752600"/>
            <a:ext cx="90725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latin typeface="楷体_GB2312" pitchFamily="49" charset="-122"/>
                <a:ea typeface="楷体_GB2312" pitchFamily="49" charset="-122"/>
              </a:rPr>
              <a:t>作业 </a:t>
            </a:r>
            <a:r>
              <a:rPr lang="en-US" altLang="zh-CN" b="1">
                <a:latin typeface="楷体_GB2312" pitchFamily="49" charset="-122"/>
                <a:ea typeface="楷体_GB2312" pitchFamily="49" charset="-122"/>
              </a:rPr>
              <a:t>P167 (1),(2), (3), (4), (6), (7), (8)</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2267744" y="14995"/>
            <a:ext cx="6696075" cy="1190625"/>
          </a:xfrm>
        </p:spPr>
        <p:txBody>
          <a:bodyPr/>
          <a:lstStyle/>
          <a:p>
            <a:pPr algn="ctr" eaLnBrk="1" hangingPunct="1"/>
            <a:r>
              <a:rPr lang="zh-CN" altLang="en-US" sz="3200" dirty="0" smtClean="0">
                <a:ea typeface="楷体_GB2312" pitchFamily="49" charset="-122"/>
              </a:rPr>
              <a:t>第二章 其他常用焊接方法</a:t>
            </a:r>
            <a:r>
              <a:rPr lang="en-US" altLang="zh-CN" sz="3200" dirty="0" smtClean="0">
                <a:ea typeface="楷体_GB2312" pitchFamily="49" charset="-122"/>
              </a:rPr>
              <a:t/>
            </a:r>
            <a:br>
              <a:rPr lang="en-US" altLang="zh-CN" sz="3200" dirty="0" smtClean="0">
                <a:ea typeface="楷体_GB2312" pitchFamily="49" charset="-122"/>
              </a:rPr>
            </a:br>
            <a:r>
              <a:rPr lang="zh-CN" altLang="en-US" sz="3200" dirty="0">
                <a:ea typeface="楷体_GB2312" pitchFamily="49" charset="-122"/>
              </a:rPr>
              <a:t>第一</a:t>
            </a:r>
            <a:r>
              <a:rPr lang="zh-CN" altLang="en-US" sz="3200" dirty="0" smtClean="0">
                <a:ea typeface="楷体_GB2312" pitchFamily="49" charset="-122"/>
              </a:rPr>
              <a:t>节   电阻焊</a:t>
            </a:r>
          </a:p>
        </p:txBody>
      </p:sp>
      <p:sp>
        <p:nvSpPr>
          <p:cNvPr id="82947" name="Rectangle 3"/>
          <p:cNvSpPr>
            <a:spLocks noChangeArrowheads="1"/>
          </p:cNvSpPr>
          <p:nvPr/>
        </p:nvSpPr>
        <p:spPr bwMode="auto">
          <a:xfrm>
            <a:off x="338137" y="1052980"/>
            <a:ext cx="846772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28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C00000"/>
                </a:solidFill>
                <a:latin typeface="楷体_GB2312" pitchFamily="49" charset="-122"/>
                <a:ea typeface="楷体_GB2312" pitchFamily="49" charset="-122"/>
              </a:rPr>
              <a:t>一、电阻焊 </a:t>
            </a:r>
            <a:endParaRPr lang="en-US" altLang="zh-CN" sz="2400" b="1" dirty="0" smtClean="0">
              <a:solidFill>
                <a:srgbClr val="C00000"/>
              </a:solidFill>
              <a:latin typeface="楷体_GB2312" pitchFamily="49" charset="-122"/>
              <a:ea typeface="楷体_GB2312" pitchFamily="49" charset="-122"/>
            </a:endParaRPr>
          </a:p>
          <a:p>
            <a:pPr eaLnBrk="1" hangingPunct="1">
              <a:spcBef>
                <a:spcPct val="0"/>
              </a:spcBef>
              <a:buFontTx/>
              <a:buNone/>
            </a:pPr>
            <a:r>
              <a:rPr lang="en-US" altLang="zh-CN" sz="2400" b="1" dirty="0">
                <a:solidFill>
                  <a:srgbClr val="FF6600"/>
                </a:solidFill>
                <a:latin typeface="楷体_GB2312" pitchFamily="49" charset="-122"/>
                <a:ea typeface="楷体_GB2312" pitchFamily="49" charset="-122"/>
              </a:rPr>
              <a:t> </a:t>
            </a:r>
            <a:r>
              <a:rPr lang="en-US" altLang="zh-CN" sz="2400" b="1" dirty="0" smtClean="0">
                <a:solidFill>
                  <a:srgbClr val="FF6600"/>
                </a:solidFill>
                <a:latin typeface="楷体_GB2312" pitchFamily="49" charset="-122"/>
                <a:ea typeface="楷体_GB2312" pitchFamily="49" charset="-122"/>
              </a:rPr>
              <a:t> </a:t>
            </a:r>
            <a:r>
              <a:rPr lang="zh-CN" altLang="en-US" sz="2400" b="1" dirty="0" smtClean="0">
                <a:latin typeface="楷体_GB2312" pitchFamily="49" charset="-122"/>
                <a:ea typeface="楷体_GB2312" pitchFamily="49" charset="-122"/>
              </a:rPr>
              <a:t>利用</a:t>
            </a:r>
            <a:r>
              <a:rPr lang="zh-CN" altLang="en-US" sz="2400" b="1" dirty="0">
                <a:latin typeface="楷体_GB2312" pitchFamily="49" charset="-122"/>
                <a:ea typeface="楷体_GB2312" pitchFamily="49" charset="-122"/>
              </a:rPr>
              <a:t>电流通过焊件及其接触处产生的</a:t>
            </a:r>
            <a:r>
              <a:rPr lang="zh-CN" altLang="en-US" sz="2400" b="1" dirty="0">
                <a:solidFill>
                  <a:srgbClr val="FF0000"/>
                </a:solidFill>
                <a:latin typeface="楷体_GB2312" pitchFamily="49" charset="-122"/>
                <a:ea typeface="楷体_GB2312" pitchFamily="49" charset="-122"/>
              </a:rPr>
              <a:t>电阻热</a:t>
            </a:r>
            <a:r>
              <a:rPr lang="zh-CN" altLang="en-US" sz="2400" b="1" dirty="0">
                <a:latin typeface="楷体_GB2312" pitchFamily="49" charset="-122"/>
                <a:ea typeface="楷体_GB2312" pitchFamily="49" charset="-122"/>
              </a:rPr>
              <a:t>，将焊件局部加热到塑性或熔化状态，然后在</a:t>
            </a:r>
            <a:r>
              <a:rPr lang="zh-CN" altLang="en-US" sz="2400" b="1" dirty="0">
                <a:solidFill>
                  <a:srgbClr val="FF0000"/>
                </a:solidFill>
                <a:latin typeface="楷体_GB2312" pitchFamily="49" charset="-122"/>
                <a:ea typeface="楷体_GB2312" pitchFamily="49" charset="-122"/>
              </a:rPr>
              <a:t>压力</a:t>
            </a:r>
            <a:r>
              <a:rPr lang="zh-CN" altLang="en-US" sz="2400" b="1" dirty="0">
                <a:latin typeface="楷体_GB2312" pitchFamily="49" charset="-122"/>
                <a:ea typeface="楷体_GB2312" pitchFamily="49" charset="-122"/>
              </a:rPr>
              <a:t>下形成焊接接头的焊接方法。</a:t>
            </a:r>
          </a:p>
          <a:p>
            <a:pPr eaLnBrk="1" hangingPunct="1">
              <a:spcBef>
                <a:spcPct val="0"/>
              </a:spcBef>
              <a:buFontTx/>
              <a:buNone/>
            </a:pPr>
            <a:r>
              <a:rPr lang="zh-CN" altLang="en-US" sz="2400" b="1" dirty="0">
                <a:latin typeface="楷体_GB2312" pitchFamily="49" charset="-122"/>
                <a:ea typeface="楷体_GB2312" pitchFamily="49" charset="-122"/>
              </a:rPr>
              <a:t>   </a:t>
            </a:r>
          </a:p>
        </p:txBody>
      </p:sp>
      <p:sp>
        <p:nvSpPr>
          <p:cNvPr id="82949" name="Rectangle 7"/>
          <p:cNvSpPr>
            <a:spLocks noChangeArrowheads="1"/>
          </p:cNvSpPr>
          <p:nvPr/>
        </p:nvSpPr>
        <p:spPr bwMode="auto">
          <a:xfrm>
            <a:off x="0" y="2528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950" name="Rectangle 8"/>
          <p:cNvSpPr>
            <a:spLocks noChangeArrowheads="1"/>
          </p:cNvSpPr>
          <p:nvPr/>
        </p:nvSpPr>
        <p:spPr bwMode="auto">
          <a:xfrm>
            <a:off x="0" y="2528888"/>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矩形 8"/>
          <p:cNvSpPr/>
          <p:nvPr/>
        </p:nvSpPr>
        <p:spPr>
          <a:xfrm>
            <a:off x="355725" y="2420888"/>
            <a:ext cx="8001000" cy="2401887"/>
          </a:xfrm>
          <a:prstGeom prst="rect">
            <a:avLst/>
          </a:prstGeom>
        </p:spPr>
        <p:txBody>
          <a:bodyPr>
            <a:spAutoFit/>
          </a:bodyPr>
          <a:lstStyle/>
          <a:p>
            <a:pPr indent="304800" algn="just">
              <a:lnSpc>
                <a:spcPct val="125000"/>
              </a:lnSpc>
              <a:spcAft>
                <a:spcPts val="0"/>
              </a:spcAft>
              <a:defRPr/>
            </a:pPr>
            <a:r>
              <a:rPr kumimoji="1" lang="en-US" altLang="zh-CN" sz="2000" kern="100" dirty="0"/>
              <a:t>    </a:t>
            </a:r>
            <a:r>
              <a:rPr kumimoji="1" lang="zh-CN" altLang="zh-CN" sz="2000" kern="100" dirty="0">
                <a:latin typeface="+mn-lt"/>
                <a:ea typeface="黑体" panose="02010609060101010101" pitchFamily="49" charset="-122"/>
              </a:rPr>
              <a:t>电阻焊在焊接过程中产生的热量，可利用焦耳</a:t>
            </a:r>
            <a:r>
              <a:rPr kumimoji="1" lang="en-US" altLang="zh-CN" sz="2000" kern="100" dirty="0">
                <a:latin typeface="+mn-lt"/>
                <a:ea typeface="黑体" panose="02010609060101010101" pitchFamily="49" charset="-122"/>
              </a:rPr>
              <a:t>–</a:t>
            </a:r>
            <a:r>
              <a:rPr kumimoji="1" lang="zh-CN" altLang="zh-CN" sz="2000" kern="100" dirty="0">
                <a:latin typeface="+mn-lt"/>
                <a:ea typeface="黑体" panose="02010609060101010101" pitchFamily="49" charset="-122"/>
              </a:rPr>
              <a:t>楞次定律计算：</a:t>
            </a:r>
            <a:endParaRPr kumimoji="1" lang="en-US" altLang="zh-CN" sz="2000" kern="100" dirty="0">
              <a:latin typeface="+mn-lt"/>
              <a:ea typeface="黑体" panose="02010609060101010101" pitchFamily="49" charset="-122"/>
            </a:endParaRPr>
          </a:p>
          <a:p>
            <a:pPr indent="304800" algn="just">
              <a:lnSpc>
                <a:spcPct val="125000"/>
              </a:lnSpc>
              <a:spcAft>
                <a:spcPts val="0"/>
              </a:spcAft>
              <a:defRPr/>
            </a:pPr>
            <a:r>
              <a:rPr kumimoji="1" lang="en-US" altLang="zh-CN" sz="2000" b="1" i="1" kern="100" dirty="0">
                <a:latin typeface="+mn-lt"/>
                <a:ea typeface="黑体" panose="02010609060101010101" pitchFamily="49" charset="-122"/>
                <a:cs typeface="宋体" panose="02010600030101010101" pitchFamily="2" charset="-122"/>
              </a:rPr>
              <a:t>                                                Q </a:t>
            </a:r>
            <a:r>
              <a:rPr kumimoji="1" lang="en-US" altLang="zh-CN" sz="2000" i="1" kern="100" dirty="0">
                <a:latin typeface="+mn-lt"/>
                <a:ea typeface="黑体" panose="02010609060101010101" pitchFamily="49" charset="-122"/>
              </a:rPr>
              <a:t>= </a:t>
            </a:r>
            <a:r>
              <a:rPr kumimoji="1" lang="en-US" altLang="zh-CN" sz="2000" b="1" i="1" kern="100" dirty="0">
                <a:latin typeface="+mn-lt"/>
                <a:ea typeface="黑体" panose="02010609060101010101" pitchFamily="49" charset="-122"/>
              </a:rPr>
              <a:t>I</a:t>
            </a:r>
            <a:r>
              <a:rPr kumimoji="1" lang="en-US" altLang="zh-CN" sz="2000" i="1" kern="100" baseline="30000" dirty="0">
                <a:latin typeface="+mn-lt"/>
                <a:ea typeface="黑体" panose="02010609060101010101" pitchFamily="49" charset="-122"/>
              </a:rPr>
              <a:t>2 </a:t>
            </a:r>
            <a:r>
              <a:rPr kumimoji="1" lang="en-US" altLang="zh-CN" sz="2000" b="1" i="1" kern="100" dirty="0">
                <a:latin typeface="+mn-lt"/>
                <a:ea typeface="黑体" panose="02010609060101010101" pitchFamily="49" charset="-122"/>
              </a:rPr>
              <a:t>R </a:t>
            </a:r>
            <a:r>
              <a:rPr kumimoji="1" lang="en-US" altLang="zh-CN" sz="2000" i="1" kern="100" dirty="0">
                <a:latin typeface="+mn-lt"/>
                <a:ea typeface="黑体" panose="02010609060101010101" pitchFamily="49" charset="-122"/>
              </a:rPr>
              <a:t>t</a:t>
            </a:r>
            <a:endParaRPr kumimoji="1" lang="zh-CN" altLang="zh-CN" sz="2000" kern="100" dirty="0">
              <a:latin typeface="+mn-lt"/>
              <a:ea typeface="黑体" panose="02010609060101010101" pitchFamily="49" charset="-122"/>
            </a:endParaRPr>
          </a:p>
          <a:p>
            <a:pPr algn="just">
              <a:lnSpc>
                <a:spcPct val="125000"/>
              </a:lnSpc>
              <a:spcAft>
                <a:spcPts val="0"/>
              </a:spcAft>
              <a:defRPr/>
            </a:pPr>
            <a:r>
              <a:rPr kumimoji="1" lang="zh-CN" altLang="zh-CN" sz="2000" kern="100" dirty="0">
                <a:latin typeface="+mn-lt"/>
                <a:ea typeface="黑体" panose="02010609060101010101" pitchFamily="49" charset="-122"/>
                <a:cs typeface="宋体" panose="02010600030101010101" pitchFamily="2" charset="-122"/>
              </a:rPr>
              <a:t>式中：</a:t>
            </a:r>
            <a:r>
              <a:rPr kumimoji="1" lang="en-US" altLang="zh-CN" sz="2000" b="1" i="1" kern="100" dirty="0">
                <a:latin typeface="+mn-lt"/>
                <a:ea typeface="黑体" panose="02010609060101010101" pitchFamily="49" charset="-122"/>
                <a:cs typeface="宋体" panose="02010600030101010101" pitchFamily="2" charset="-122"/>
              </a:rPr>
              <a:t>Q</a:t>
            </a:r>
            <a:r>
              <a:rPr kumimoji="1" lang="zh-CN" altLang="zh-CN" sz="2000" kern="100" dirty="0">
                <a:latin typeface="+mn-lt"/>
                <a:ea typeface="黑体" panose="02010609060101010101" pitchFamily="49" charset="-122"/>
                <a:cs typeface="宋体" panose="02010600030101010101" pitchFamily="2" charset="-122"/>
              </a:rPr>
              <a:t>——电阻焊时所产生的电阻热，</a:t>
            </a:r>
            <a:r>
              <a:rPr kumimoji="1" lang="en-US" altLang="zh-CN" sz="2000" kern="100" dirty="0">
                <a:latin typeface="+mn-lt"/>
                <a:ea typeface="黑体" panose="02010609060101010101" pitchFamily="49" charset="-122"/>
              </a:rPr>
              <a:t>J</a:t>
            </a:r>
            <a:r>
              <a:rPr kumimoji="1" lang="zh-CN" altLang="zh-CN" sz="2000" kern="100" dirty="0">
                <a:latin typeface="+mn-lt"/>
                <a:ea typeface="黑体" panose="02010609060101010101" pitchFamily="49" charset="-122"/>
                <a:cs typeface="宋体" panose="02010600030101010101" pitchFamily="2" charset="-122"/>
              </a:rPr>
              <a:t>；</a:t>
            </a:r>
            <a:endParaRPr kumimoji="1" lang="zh-CN" altLang="zh-CN" sz="2000" kern="100" dirty="0">
              <a:latin typeface="+mn-lt"/>
              <a:ea typeface="黑体" panose="02010609060101010101" pitchFamily="49" charset="-122"/>
            </a:endParaRPr>
          </a:p>
          <a:p>
            <a:pPr algn="just">
              <a:lnSpc>
                <a:spcPct val="125000"/>
              </a:lnSpc>
              <a:spcAft>
                <a:spcPts val="0"/>
              </a:spcAft>
              <a:defRPr/>
            </a:pPr>
            <a:r>
              <a:rPr kumimoji="1" lang="en-US" altLang="zh-CN" sz="2000" kern="100" dirty="0">
                <a:latin typeface="+mn-lt"/>
                <a:ea typeface="黑体" panose="02010609060101010101" pitchFamily="49" charset="-122"/>
                <a:cs typeface="宋体" panose="02010600030101010101" pitchFamily="2" charset="-122"/>
              </a:rPr>
              <a:t>      </a:t>
            </a:r>
            <a:r>
              <a:rPr kumimoji="1" lang="en-US" altLang="zh-CN" sz="2000" b="1" i="1" kern="100" dirty="0">
                <a:latin typeface="+mn-lt"/>
                <a:ea typeface="黑体" panose="02010609060101010101" pitchFamily="49" charset="-122"/>
              </a:rPr>
              <a:t>I</a:t>
            </a:r>
            <a:r>
              <a:rPr kumimoji="1" lang="zh-CN" altLang="zh-CN" sz="2000" kern="100" dirty="0">
                <a:latin typeface="+mn-lt"/>
                <a:ea typeface="黑体" panose="02010609060101010101" pitchFamily="49" charset="-122"/>
                <a:cs typeface="宋体" panose="02010600030101010101" pitchFamily="2" charset="-122"/>
              </a:rPr>
              <a:t>——焊接电流，</a:t>
            </a:r>
            <a:r>
              <a:rPr kumimoji="1" lang="en-US" altLang="zh-CN" sz="2000" kern="100" dirty="0">
                <a:latin typeface="+mn-lt"/>
                <a:ea typeface="黑体" panose="02010609060101010101" pitchFamily="49" charset="-122"/>
              </a:rPr>
              <a:t>A</a:t>
            </a:r>
            <a:r>
              <a:rPr kumimoji="1" lang="zh-CN" altLang="zh-CN" sz="2000" kern="100" dirty="0">
                <a:latin typeface="+mn-lt"/>
                <a:ea typeface="黑体" panose="02010609060101010101" pitchFamily="49" charset="-122"/>
                <a:cs typeface="宋体" panose="02010600030101010101" pitchFamily="2" charset="-122"/>
              </a:rPr>
              <a:t>；</a:t>
            </a:r>
            <a:endParaRPr kumimoji="1" lang="zh-CN" altLang="zh-CN" sz="2000" kern="100" dirty="0">
              <a:latin typeface="+mn-lt"/>
              <a:ea typeface="黑体" panose="02010609060101010101" pitchFamily="49" charset="-122"/>
            </a:endParaRPr>
          </a:p>
          <a:p>
            <a:pPr algn="just">
              <a:lnSpc>
                <a:spcPct val="125000"/>
              </a:lnSpc>
              <a:spcAft>
                <a:spcPts val="0"/>
              </a:spcAft>
              <a:defRPr/>
            </a:pPr>
            <a:r>
              <a:rPr kumimoji="1" lang="en-US" altLang="zh-CN" sz="2000" kern="100" dirty="0">
                <a:latin typeface="+mn-lt"/>
                <a:ea typeface="黑体" panose="02010609060101010101" pitchFamily="49" charset="-122"/>
                <a:cs typeface="宋体" panose="02010600030101010101" pitchFamily="2" charset="-122"/>
              </a:rPr>
              <a:t>      </a:t>
            </a:r>
            <a:r>
              <a:rPr kumimoji="1" lang="en-US" altLang="zh-CN" sz="2000" b="1" i="1" kern="100" dirty="0">
                <a:latin typeface="+mn-lt"/>
                <a:ea typeface="黑体" panose="02010609060101010101" pitchFamily="49" charset="-122"/>
              </a:rPr>
              <a:t>R</a:t>
            </a:r>
            <a:r>
              <a:rPr kumimoji="1" lang="zh-CN" altLang="zh-CN" sz="2000" kern="100" dirty="0">
                <a:latin typeface="+mn-lt"/>
                <a:ea typeface="黑体" panose="02010609060101010101" pitchFamily="49" charset="-122"/>
                <a:cs typeface="宋体" panose="02010600030101010101" pitchFamily="2" charset="-122"/>
              </a:rPr>
              <a:t>——工件的总电阻，工件本身的电阻和工件间的接触电阻，</a:t>
            </a:r>
            <a:r>
              <a:rPr kumimoji="1" lang="en-US" altLang="zh-CN" sz="2000" kern="100" dirty="0">
                <a:latin typeface="+mn-lt"/>
                <a:ea typeface="黑体" panose="02010609060101010101" pitchFamily="49" charset="-122"/>
              </a:rPr>
              <a:t>Ω</a:t>
            </a:r>
            <a:r>
              <a:rPr kumimoji="1" lang="zh-CN" altLang="zh-CN" sz="2000" kern="100" dirty="0">
                <a:latin typeface="+mn-lt"/>
                <a:ea typeface="黑体" panose="02010609060101010101" pitchFamily="49" charset="-122"/>
                <a:cs typeface="宋体" panose="02010600030101010101" pitchFamily="2" charset="-122"/>
              </a:rPr>
              <a:t>；</a:t>
            </a:r>
            <a:endParaRPr kumimoji="1" lang="zh-CN" altLang="zh-CN" sz="2000" kern="100" dirty="0">
              <a:latin typeface="+mn-lt"/>
              <a:ea typeface="黑体" panose="02010609060101010101" pitchFamily="49" charset="-122"/>
            </a:endParaRPr>
          </a:p>
          <a:p>
            <a:pPr>
              <a:lnSpc>
                <a:spcPct val="125000"/>
              </a:lnSpc>
              <a:defRPr/>
            </a:pPr>
            <a:r>
              <a:rPr kumimoji="1" lang="en-US" altLang="zh-CN" sz="2000" kern="100" dirty="0">
                <a:latin typeface="+mn-lt"/>
                <a:ea typeface="黑体" panose="02010609060101010101" pitchFamily="49" charset="-122"/>
                <a:cs typeface="宋体" panose="02010600030101010101" pitchFamily="2" charset="-122"/>
              </a:rPr>
              <a:t>      </a:t>
            </a:r>
            <a:r>
              <a:rPr kumimoji="1" lang="en-US" altLang="zh-CN" sz="2000" i="1" kern="100" dirty="0">
                <a:latin typeface="+mn-lt"/>
                <a:ea typeface="黑体" panose="02010609060101010101" pitchFamily="49" charset="-122"/>
              </a:rPr>
              <a:t>t</a:t>
            </a:r>
            <a:r>
              <a:rPr kumimoji="1" lang="zh-CN" altLang="zh-CN" sz="2000" kern="100" dirty="0">
                <a:latin typeface="+mn-lt"/>
                <a:ea typeface="黑体" panose="02010609060101010101" pitchFamily="49" charset="-122"/>
                <a:cs typeface="宋体" panose="02010600030101010101" pitchFamily="2" charset="-122"/>
              </a:rPr>
              <a:t>——通电时间，</a:t>
            </a:r>
            <a:r>
              <a:rPr kumimoji="1" lang="en-US" altLang="zh-CN" sz="2000" kern="100" dirty="0">
                <a:latin typeface="+mn-lt"/>
                <a:ea typeface="黑体" panose="02010609060101010101" pitchFamily="49" charset="-122"/>
              </a:rPr>
              <a:t>s</a:t>
            </a:r>
            <a:r>
              <a:rPr kumimoji="1" lang="zh-CN" altLang="zh-CN" sz="2000" kern="100" dirty="0">
                <a:latin typeface="+mn-lt"/>
                <a:ea typeface="黑体" panose="02010609060101010101" pitchFamily="49" charset="-122"/>
                <a:cs typeface="宋体" panose="02010600030101010101" pitchFamily="2" charset="-122"/>
              </a:rPr>
              <a:t>。</a:t>
            </a:r>
            <a:endParaRPr kumimoji="1" lang="zh-CN" altLang="en-US" sz="2000" dirty="0">
              <a:latin typeface="+mn-lt"/>
              <a:ea typeface="黑体" panose="02010609060101010101" pitchFamily="49" charset="-122"/>
            </a:endParaRPr>
          </a:p>
        </p:txBody>
      </p:sp>
      <p:sp>
        <p:nvSpPr>
          <p:cNvPr id="10" name="矩形 9"/>
          <p:cNvSpPr/>
          <p:nvPr/>
        </p:nvSpPr>
        <p:spPr>
          <a:xfrm>
            <a:off x="611560" y="4821514"/>
            <a:ext cx="7858125" cy="1246188"/>
          </a:xfrm>
          <a:prstGeom prst="rect">
            <a:avLst/>
          </a:prstGeom>
        </p:spPr>
        <p:txBody>
          <a:bodyPr>
            <a:spAutoFit/>
          </a:bodyPr>
          <a:lstStyle/>
          <a:p>
            <a:pPr algn="just">
              <a:lnSpc>
                <a:spcPct val="125000"/>
              </a:lnSpc>
              <a:spcAft>
                <a:spcPts val="0"/>
              </a:spcAft>
              <a:defRPr/>
            </a:pPr>
            <a:r>
              <a:rPr kumimoji="1" lang="zh-CN" altLang="en-US" sz="2000" b="1" kern="100" dirty="0">
                <a:solidFill>
                  <a:srgbClr val="C00000"/>
                </a:solidFill>
                <a:latin typeface="黑体" panose="02010609060101010101" pitchFamily="49" charset="-122"/>
                <a:ea typeface="黑体" panose="02010609060101010101" pitchFamily="49" charset="-122"/>
              </a:rPr>
              <a:t>特点：</a:t>
            </a:r>
            <a:r>
              <a:rPr kumimoji="1" lang="zh-CN" altLang="zh-CN" sz="2000" kern="100" dirty="0">
                <a:latin typeface="黑体" panose="02010609060101010101" pitchFamily="49" charset="-122"/>
                <a:ea typeface="黑体" panose="02010609060101010101" pitchFamily="49" charset="-122"/>
              </a:rPr>
              <a:t>生产率高、焊接变形小、劳动条件好、不需另加焊接材料、操作简便、易实现机械化</a:t>
            </a:r>
            <a:r>
              <a:rPr kumimoji="1" lang="zh-CN" altLang="en-US" sz="2000" kern="100" dirty="0">
                <a:latin typeface="黑体" panose="02010609060101010101" pitchFamily="49" charset="-122"/>
                <a:ea typeface="黑体" panose="02010609060101010101" pitchFamily="49" charset="-122"/>
              </a:rPr>
              <a:t>；</a:t>
            </a:r>
            <a:r>
              <a:rPr kumimoji="1" lang="zh-CN" altLang="zh-CN" sz="2000" kern="100" dirty="0">
                <a:latin typeface="黑体" panose="02010609060101010101" pitchFamily="49" charset="-122"/>
                <a:ea typeface="黑体" panose="02010609060101010101" pitchFamily="49" charset="-122"/>
              </a:rPr>
              <a:t>设备较复杂、耗电量大</a:t>
            </a:r>
            <a:r>
              <a:rPr kumimoji="1" lang="zh-CN" altLang="en-US" sz="2000" kern="100" dirty="0">
                <a:latin typeface="黑体" panose="02010609060101010101" pitchFamily="49" charset="-122"/>
                <a:ea typeface="黑体" panose="02010609060101010101" pitchFamily="49" charset="-122"/>
              </a:rPr>
              <a:t>，</a:t>
            </a:r>
            <a:r>
              <a:rPr kumimoji="1" lang="zh-CN" altLang="zh-CN" sz="2000" kern="100" dirty="0">
                <a:latin typeface="黑体" panose="02010609060101010101" pitchFamily="49" charset="-122"/>
                <a:ea typeface="黑体" panose="02010609060101010101" pitchFamily="49" charset="-122"/>
              </a:rPr>
              <a:t>接头形式与工件厚度</a:t>
            </a:r>
            <a:r>
              <a:rPr kumimoji="1" lang="en-US" altLang="zh-CN" sz="2000" kern="100" dirty="0">
                <a:latin typeface="黑体" panose="02010609060101010101" pitchFamily="49" charset="-122"/>
                <a:ea typeface="黑体" panose="02010609060101010101" pitchFamily="49" charset="-122"/>
              </a:rPr>
              <a:t>(</a:t>
            </a:r>
            <a:r>
              <a:rPr kumimoji="1" lang="zh-CN" altLang="zh-CN" sz="2000" kern="100" dirty="0">
                <a:latin typeface="黑体" panose="02010609060101010101" pitchFamily="49" charset="-122"/>
                <a:ea typeface="黑体" panose="02010609060101010101" pitchFamily="49" charset="-122"/>
              </a:rPr>
              <a:t>或断面</a:t>
            </a:r>
            <a:r>
              <a:rPr kumimoji="1" lang="en-US" altLang="zh-CN" sz="2000" kern="100" dirty="0">
                <a:latin typeface="黑体" panose="02010609060101010101" pitchFamily="49" charset="-122"/>
                <a:ea typeface="黑体" panose="02010609060101010101" pitchFamily="49" charset="-122"/>
              </a:rPr>
              <a:t>)</a:t>
            </a:r>
            <a:r>
              <a:rPr kumimoji="1" lang="zh-CN" altLang="zh-CN" sz="2000" kern="100" dirty="0">
                <a:latin typeface="黑体" panose="02010609060101010101" pitchFamily="49" charset="-122"/>
                <a:ea typeface="黑体" panose="02010609060101010101" pitchFamily="49" charset="-122"/>
              </a:rPr>
              <a:t>受到限制。</a:t>
            </a:r>
          </a:p>
        </p:txBody>
      </p:sp>
      <p:sp>
        <p:nvSpPr>
          <p:cNvPr id="11" name="矩形 10"/>
          <p:cNvSpPr/>
          <p:nvPr/>
        </p:nvSpPr>
        <p:spPr>
          <a:xfrm>
            <a:off x="611560" y="6067702"/>
            <a:ext cx="7827962" cy="461962"/>
          </a:xfrm>
          <a:prstGeom prst="rect">
            <a:avLst/>
          </a:prstGeom>
        </p:spPr>
        <p:txBody>
          <a:bodyPr>
            <a:spAutoFit/>
          </a:bodyPr>
          <a:lstStyle/>
          <a:p>
            <a:pPr>
              <a:defRPr/>
            </a:pPr>
            <a:r>
              <a:rPr kumimoji="1" lang="zh-CN" altLang="en-US" sz="2000" b="1" kern="1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种类：</a:t>
            </a:r>
            <a:r>
              <a:rPr kumimoji="1" lang="zh-CN" altLang="zh-CN" sz="2000" kern="100" dirty="0">
                <a:latin typeface="黑体" panose="02010609060101010101" pitchFamily="49" charset="-122"/>
                <a:ea typeface="黑体" panose="02010609060101010101" pitchFamily="49" charset="-122"/>
                <a:cs typeface="Times New Roman" panose="02020603050405020304" pitchFamily="18" charset="0"/>
              </a:rPr>
              <a:t>电阻焊分为点焊、缝焊和对焊三种形式。</a:t>
            </a:r>
            <a:r>
              <a:rPr kumimoji="1" lang="zh-CN" altLang="zh-CN" sz="2000" kern="100" dirty="0">
                <a:latin typeface="黑体" panose="02010609060101010101" pitchFamily="49" charset="-122"/>
                <a:ea typeface="黑体" panose="02010609060101010101" pitchFamily="49" charset="-122"/>
              </a:rPr>
              <a:t> </a:t>
            </a:r>
            <a:r>
              <a:rPr kumimoji="1" lang="zh-CN" altLang="zh-CN" kern="100" dirty="0">
                <a:cs typeface="宋体" panose="02010600030101010101" pitchFamily="2" charset="-122"/>
              </a:rPr>
              <a:t></a:t>
            </a:r>
            <a:endParaRPr kumimoji="1"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sz="half" idx="1"/>
          </p:nvPr>
        </p:nvSpPr>
        <p:spPr>
          <a:xfrm>
            <a:off x="34925" y="1412875"/>
            <a:ext cx="4825107" cy="2736850"/>
          </a:xfrm>
        </p:spPr>
        <p:txBody>
          <a:bodyPr/>
          <a:lstStyle/>
          <a:p>
            <a:pPr eaLnBrk="1" hangingPunct="1">
              <a:lnSpc>
                <a:spcPct val="90000"/>
              </a:lnSpc>
            </a:pPr>
            <a:r>
              <a:rPr lang="zh-CN" altLang="en-US" sz="2800" b="1" dirty="0" smtClean="0">
                <a:solidFill>
                  <a:srgbClr val="CC3300"/>
                </a:solidFill>
                <a:latin typeface="楷体_GB2312" pitchFamily="49" charset="-122"/>
                <a:ea typeface="楷体_GB2312" pitchFamily="49" charset="-122"/>
              </a:rPr>
              <a:t>焊接电弧</a:t>
            </a:r>
          </a:p>
          <a:p>
            <a:pPr lvl="1" eaLnBrk="1" hangingPunct="1">
              <a:lnSpc>
                <a:spcPct val="90000"/>
              </a:lnSpc>
            </a:pPr>
            <a:r>
              <a:rPr lang="zh-CN" altLang="en-US" sz="2400" b="1" dirty="0" smtClean="0">
                <a:latin typeface="楷体_GB2312" pitchFamily="49" charset="-122"/>
                <a:ea typeface="楷体_GB2312" pitchFamily="49" charset="-122"/>
              </a:rPr>
              <a:t>电弧中</a:t>
            </a:r>
            <a:r>
              <a:rPr lang="zh-CN" altLang="en-US" sz="2400" b="1" dirty="0" smtClean="0">
                <a:solidFill>
                  <a:srgbClr val="FF0000"/>
                </a:solidFill>
                <a:latin typeface="楷体_GB2312" pitchFamily="49" charset="-122"/>
                <a:ea typeface="楷体_GB2312" pitchFamily="49" charset="-122"/>
              </a:rPr>
              <a:t>阳极区和阴极区的温度</a:t>
            </a:r>
            <a:r>
              <a:rPr lang="zh-CN" altLang="en-US" sz="2400" b="1" dirty="0" smtClean="0">
                <a:latin typeface="楷体_GB2312" pitchFamily="49" charset="-122"/>
                <a:ea typeface="楷体_GB2312" pitchFamily="49" charset="-122"/>
              </a:rPr>
              <a:t>因电极材料不同而有所不同。用钢焊条焊接钢材时，阳极区温度约为</a:t>
            </a:r>
            <a:r>
              <a:rPr lang="en-US" altLang="zh-CN" sz="2400" b="1" dirty="0" smtClean="0">
                <a:latin typeface="楷体_GB2312" pitchFamily="49" charset="-122"/>
                <a:ea typeface="楷体_GB2312" pitchFamily="49" charset="-122"/>
              </a:rPr>
              <a:t>2,600K</a:t>
            </a:r>
            <a:r>
              <a:rPr lang="zh-CN" altLang="en-US" sz="2400" b="1" dirty="0" smtClean="0">
                <a:latin typeface="楷体_GB2312" pitchFamily="49" charset="-122"/>
                <a:ea typeface="楷体_GB2312" pitchFamily="49" charset="-122"/>
              </a:rPr>
              <a:t>，阴极区约为</a:t>
            </a:r>
            <a:r>
              <a:rPr lang="en-US" altLang="zh-CN" sz="2400" b="1" dirty="0" smtClean="0">
                <a:latin typeface="楷体_GB2312" pitchFamily="49" charset="-122"/>
                <a:ea typeface="楷体_GB2312" pitchFamily="49" charset="-122"/>
              </a:rPr>
              <a:t>2,400K</a:t>
            </a:r>
            <a:r>
              <a:rPr lang="zh-CN" altLang="en-US" sz="2400" b="1" dirty="0" smtClean="0">
                <a:latin typeface="楷体_GB2312" pitchFamily="49" charset="-122"/>
                <a:ea typeface="楷体_GB2312" pitchFamily="49" charset="-122"/>
              </a:rPr>
              <a:t>，电弧中心区温度最高，可达</a:t>
            </a:r>
            <a:r>
              <a:rPr lang="en-US" altLang="zh-CN" sz="2400" b="1" dirty="0" smtClean="0">
                <a:latin typeface="楷体_GB2312" pitchFamily="49" charset="-122"/>
                <a:ea typeface="楷体_GB2312" pitchFamily="49" charset="-122"/>
              </a:rPr>
              <a:t>6,000</a:t>
            </a:r>
            <a:r>
              <a:rPr lang="zh-CN" altLang="en-US" sz="2400" b="1" dirty="0" smtClean="0">
                <a:latin typeface="楷体_GB2312" pitchFamily="49" charset="-122"/>
                <a:ea typeface="楷体_GB2312" pitchFamily="49" charset="-122"/>
              </a:rPr>
              <a:t>～</a:t>
            </a:r>
            <a:r>
              <a:rPr lang="en-US" altLang="zh-CN" sz="2400" b="1" dirty="0" smtClean="0">
                <a:latin typeface="楷体_GB2312" pitchFamily="49" charset="-122"/>
                <a:ea typeface="楷体_GB2312" pitchFamily="49" charset="-122"/>
              </a:rPr>
              <a:t>8,000K</a:t>
            </a:r>
            <a:r>
              <a:rPr lang="zh-CN" altLang="en-US" sz="2400" b="1" dirty="0" smtClean="0">
                <a:latin typeface="楷体_GB2312" pitchFamily="49" charset="-122"/>
                <a:ea typeface="楷体_GB2312" pitchFamily="49" charset="-122"/>
              </a:rPr>
              <a:t>。</a:t>
            </a:r>
          </a:p>
        </p:txBody>
      </p:sp>
      <p:sp>
        <p:nvSpPr>
          <p:cNvPr id="10243" name="Rectangle 6"/>
          <p:cNvSpPr>
            <a:spLocks noChangeArrowheads="1"/>
          </p:cNvSpPr>
          <p:nvPr/>
        </p:nvSpPr>
        <p:spPr bwMode="auto">
          <a:xfrm>
            <a:off x="179512" y="4467225"/>
            <a:ext cx="8675687"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dirty="0">
                <a:solidFill>
                  <a:srgbClr val="CC6600"/>
                </a:solidFill>
                <a:latin typeface="GreekS" panose="00000400000000000000" pitchFamily="2" charset="0"/>
              </a:rPr>
              <a:t>   </a:t>
            </a:r>
            <a:r>
              <a:rPr lang="zh-CN" altLang="en-US" sz="2400" b="1" dirty="0">
                <a:solidFill>
                  <a:srgbClr val="000000"/>
                </a:solidFill>
                <a:latin typeface="楷体_GB2312" pitchFamily="49" charset="-122"/>
                <a:ea typeface="楷体_GB2312" pitchFamily="49" charset="-122"/>
              </a:rPr>
              <a:t>电弧</a:t>
            </a:r>
            <a:r>
              <a:rPr lang="zh-CN" altLang="en-US" sz="2400" b="1" dirty="0">
                <a:solidFill>
                  <a:srgbClr val="FF0000"/>
                </a:solidFill>
                <a:latin typeface="楷体_GB2312" pitchFamily="49" charset="-122"/>
                <a:ea typeface="楷体_GB2312" pitchFamily="49" charset="-122"/>
              </a:rPr>
              <a:t>热量</a:t>
            </a:r>
            <a:r>
              <a:rPr lang="zh-CN" altLang="en-US" sz="2400" b="1" dirty="0">
                <a:solidFill>
                  <a:srgbClr val="000000"/>
                </a:solidFill>
                <a:latin typeface="楷体_GB2312" pitchFamily="49" charset="-122"/>
                <a:ea typeface="楷体_GB2312" pitchFamily="49" charset="-122"/>
              </a:rPr>
              <a:t>在阳极区产生的较多，约占总热量的</a:t>
            </a:r>
            <a:r>
              <a:rPr lang="en-US" altLang="zh-CN" sz="2400" b="1" dirty="0">
                <a:solidFill>
                  <a:srgbClr val="FF0000"/>
                </a:solidFill>
                <a:latin typeface="楷体_GB2312" pitchFamily="49" charset="-122"/>
                <a:ea typeface="楷体_GB2312" pitchFamily="49" charset="-122"/>
              </a:rPr>
              <a:t>43</a:t>
            </a:r>
            <a:r>
              <a:rPr lang="zh-CN" altLang="en-US" sz="2400" b="1" dirty="0">
                <a:solidFill>
                  <a:srgbClr val="FF0000"/>
                </a:solidFill>
                <a:latin typeface="楷体_GB2312" pitchFamily="49" charset="-122"/>
                <a:ea typeface="楷体_GB2312" pitchFamily="49" charset="-122"/>
              </a:rPr>
              <a:t>％</a:t>
            </a:r>
            <a:r>
              <a:rPr lang="zh-CN" altLang="en-US" sz="2400" b="1" dirty="0">
                <a:solidFill>
                  <a:srgbClr val="000000"/>
                </a:solidFill>
                <a:latin typeface="楷体_GB2312" pitchFamily="49" charset="-122"/>
                <a:ea typeface="楷体_GB2312" pitchFamily="49" charset="-122"/>
              </a:rPr>
              <a:t>；阴极区因放出大量的电子，消耗了一部分能量，所以产生的热量相对较少，约占</a:t>
            </a:r>
            <a:r>
              <a:rPr lang="en-US" altLang="zh-CN" sz="2400" b="1" dirty="0">
                <a:solidFill>
                  <a:srgbClr val="FF0000"/>
                </a:solidFill>
                <a:latin typeface="楷体_GB2312" pitchFamily="49" charset="-122"/>
                <a:ea typeface="楷体_GB2312" pitchFamily="49" charset="-122"/>
              </a:rPr>
              <a:t>36</a:t>
            </a:r>
            <a:r>
              <a:rPr lang="zh-CN" altLang="en-US" sz="2400" b="1" dirty="0">
                <a:solidFill>
                  <a:srgbClr val="FF0000"/>
                </a:solidFill>
                <a:latin typeface="楷体_GB2312" pitchFamily="49" charset="-122"/>
                <a:ea typeface="楷体_GB2312" pitchFamily="49" charset="-122"/>
              </a:rPr>
              <a:t>％</a:t>
            </a:r>
            <a:r>
              <a:rPr lang="zh-CN" altLang="en-US" sz="2400" b="1" dirty="0">
                <a:solidFill>
                  <a:srgbClr val="000000"/>
                </a:solidFill>
                <a:latin typeface="楷体_GB2312" pitchFamily="49" charset="-122"/>
                <a:ea typeface="楷体_GB2312" pitchFamily="49" charset="-122"/>
              </a:rPr>
              <a:t>；其余</a:t>
            </a:r>
            <a:r>
              <a:rPr lang="en-US" altLang="zh-CN" sz="2400" b="1" dirty="0">
                <a:solidFill>
                  <a:srgbClr val="FF0000"/>
                </a:solidFill>
                <a:latin typeface="楷体_GB2312" pitchFamily="49" charset="-122"/>
                <a:ea typeface="楷体_GB2312" pitchFamily="49" charset="-122"/>
              </a:rPr>
              <a:t>21</a:t>
            </a:r>
            <a:r>
              <a:rPr lang="zh-CN" altLang="en-US" sz="2400" b="1" dirty="0">
                <a:solidFill>
                  <a:srgbClr val="FF0000"/>
                </a:solidFill>
                <a:latin typeface="楷体_GB2312" pitchFamily="49" charset="-122"/>
                <a:ea typeface="楷体_GB2312" pitchFamily="49" charset="-122"/>
              </a:rPr>
              <a:t>％</a:t>
            </a:r>
            <a:r>
              <a:rPr lang="zh-CN" altLang="en-US" sz="2400" b="1" dirty="0">
                <a:solidFill>
                  <a:srgbClr val="000000"/>
                </a:solidFill>
                <a:latin typeface="楷体_GB2312" pitchFamily="49" charset="-122"/>
                <a:ea typeface="楷体_GB2312" pitchFamily="49" charset="-122"/>
              </a:rPr>
              <a:t>左右的热量是在弧柱中产生的。焊条电弧焊只有</a:t>
            </a:r>
            <a:r>
              <a:rPr lang="en-US" altLang="zh-CN" sz="2400" b="1" dirty="0">
                <a:solidFill>
                  <a:srgbClr val="000000"/>
                </a:solidFill>
                <a:latin typeface="楷体_GB2312" pitchFamily="49" charset="-122"/>
                <a:ea typeface="楷体_GB2312" pitchFamily="49" charset="-122"/>
              </a:rPr>
              <a:t>65</a:t>
            </a:r>
            <a:r>
              <a:rPr lang="zh-CN" altLang="en-US" sz="2400" b="1" dirty="0">
                <a:solidFill>
                  <a:srgbClr val="000000"/>
                </a:solidFill>
                <a:latin typeface="楷体_GB2312" pitchFamily="49" charset="-122"/>
                <a:ea typeface="楷体_GB2312" pitchFamily="49" charset="-122"/>
              </a:rPr>
              <a:t>％～</a:t>
            </a:r>
            <a:r>
              <a:rPr lang="en-US" altLang="zh-CN" sz="2400" b="1" dirty="0">
                <a:solidFill>
                  <a:srgbClr val="000000"/>
                </a:solidFill>
                <a:latin typeface="楷体_GB2312" pitchFamily="49" charset="-122"/>
                <a:ea typeface="楷体_GB2312" pitchFamily="49" charset="-122"/>
              </a:rPr>
              <a:t>85</a:t>
            </a:r>
            <a:r>
              <a:rPr lang="zh-CN" altLang="en-US" sz="2400" b="1" dirty="0">
                <a:solidFill>
                  <a:srgbClr val="000000"/>
                </a:solidFill>
                <a:latin typeface="楷体_GB2312" pitchFamily="49" charset="-122"/>
                <a:ea typeface="楷体_GB2312" pitchFamily="49" charset="-122"/>
              </a:rPr>
              <a:t>％的热量用于加热和熔化金属，其余的热量则散失在电弧周围和飞溅的金属滴中。</a:t>
            </a:r>
          </a:p>
        </p:txBody>
      </p:sp>
      <p:pic>
        <p:nvPicPr>
          <p:cNvPr id="10244"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62538" y="1196975"/>
            <a:ext cx="394335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11"/>
          <p:cNvSpPr>
            <a:spLocks noChangeArrowheads="1"/>
          </p:cNvSpPr>
          <p:nvPr/>
        </p:nvSpPr>
        <p:spPr bwMode="auto">
          <a:xfrm>
            <a:off x="3348038" y="279400"/>
            <a:ext cx="47529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1">
                <a:solidFill>
                  <a:schemeClr val="tx2"/>
                </a:solidFill>
                <a:ea typeface="楷体_GB2312" pitchFamily="49" charset="-122"/>
              </a:rPr>
              <a:t>第一节   焊接电弧</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6"/>
          <p:cNvSpPr>
            <a:spLocks noChangeArrowheads="1"/>
          </p:cNvSpPr>
          <p:nvPr/>
        </p:nvSpPr>
        <p:spPr bwMode="auto">
          <a:xfrm>
            <a:off x="0" y="2349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4997" name="Rectangle 7"/>
          <p:cNvSpPr>
            <a:spLocks noChangeArrowheads="1"/>
          </p:cNvSpPr>
          <p:nvPr/>
        </p:nvSpPr>
        <p:spPr bwMode="auto">
          <a:xfrm>
            <a:off x="0" y="2528888"/>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4998" name="Rectangle 8"/>
          <p:cNvSpPr>
            <a:spLocks noChangeArrowheads="1"/>
          </p:cNvSpPr>
          <p:nvPr/>
        </p:nvSpPr>
        <p:spPr bwMode="auto">
          <a:xfrm>
            <a:off x="250825" y="3829001"/>
            <a:ext cx="835183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28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0000FF"/>
                </a:solidFill>
                <a:latin typeface="楷体_GB2312" pitchFamily="49" charset="-122"/>
                <a:ea typeface="楷体_GB2312" pitchFamily="49" charset="-122"/>
              </a:rPr>
              <a:t>过程：</a:t>
            </a:r>
            <a:r>
              <a:rPr lang="zh-CN" altLang="en-US" sz="2400" b="1" dirty="0">
                <a:latin typeface="楷体_GB2312" pitchFamily="49" charset="-122"/>
                <a:ea typeface="楷体_GB2312" pitchFamily="49" charset="-122"/>
              </a:rPr>
              <a:t>柱状电极压紧在工件上→接通电流→接触处温度升高熔化（液态熔核）→断电→继续保持压力或加大压力→液态熔核在压力下凝固结晶，形成焊点。</a:t>
            </a:r>
          </a:p>
          <a:p>
            <a:pPr>
              <a:spcBef>
                <a:spcPct val="0"/>
              </a:spcBef>
              <a:buFontTx/>
              <a:buNone/>
            </a:pPr>
            <a:r>
              <a:rPr lang="zh-CN" altLang="en-US" sz="2400" b="1" dirty="0">
                <a:latin typeface="楷体_GB2312" pitchFamily="49" charset="-122"/>
                <a:ea typeface="楷体_GB2312" pitchFamily="49" charset="-122"/>
              </a:rPr>
              <a:t>  当焊接下一个焊点时，有一部分电流会流经已焊好的焊点，称为</a:t>
            </a:r>
            <a:r>
              <a:rPr lang="zh-CN" altLang="en-US" sz="2400" b="1" dirty="0">
                <a:solidFill>
                  <a:srgbClr val="FF0000"/>
                </a:solidFill>
                <a:latin typeface="楷体_GB2312" pitchFamily="49" charset="-122"/>
                <a:ea typeface="楷体_GB2312" pitchFamily="49" charset="-122"/>
              </a:rPr>
              <a:t>分流现象</a:t>
            </a:r>
            <a:r>
              <a:rPr lang="zh-CN" altLang="en-US" sz="2400" b="1" dirty="0" smtClean="0">
                <a:latin typeface="楷体_GB2312" pitchFamily="49" charset="-122"/>
                <a:ea typeface="楷体_GB2312" pitchFamily="49" charset="-122"/>
              </a:rPr>
              <a:t>，分流会使焊接处电流减小，因此</a:t>
            </a:r>
            <a:r>
              <a:rPr lang="zh-CN" altLang="en-US" sz="2400" b="1" dirty="0">
                <a:latin typeface="楷体_GB2312" pitchFamily="49" charset="-122"/>
                <a:ea typeface="楷体_GB2312" pitchFamily="49" charset="-122"/>
              </a:rPr>
              <a:t>两个相邻焊点之间应有一定距离。</a:t>
            </a:r>
          </a:p>
        </p:txBody>
      </p:sp>
      <p:sp>
        <p:nvSpPr>
          <p:cNvPr id="84999" name="Rectangle 9"/>
          <p:cNvSpPr>
            <a:spLocks noChangeArrowheads="1"/>
          </p:cNvSpPr>
          <p:nvPr/>
        </p:nvSpPr>
        <p:spPr bwMode="auto">
          <a:xfrm>
            <a:off x="1042988" y="6135688"/>
            <a:ext cx="7704137" cy="4572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003300"/>
                </a:solidFill>
                <a:latin typeface="Century" panose="02040604050505020304" pitchFamily="18" charset="0"/>
                <a:ea typeface="楷体_GB2312" pitchFamily="49" charset="-122"/>
              </a:rPr>
              <a:t>工件厚度</a:t>
            </a:r>
            <a:r>
              <a:rPr lang="zh-CN" altLang="en-US" sz="2400" b="1">
                <a:solidFill>
                  <a:srgbClr val="003300"/>
                </a:solidFill>
                <a:latin typeface="GreekS" panose="00000400000000000000" pitchFamily="2" charset="0"/>
                <a:ea typeface="楷体_GB2312" pitchFamily="49" charset="-122"/>
              </a:rPr>
              <a:t>↑，导电性↑，分流现象越严重，点间距↑</a:t>
            </a:r>
          </a:p>
        </p:txBody>
      </p:sp>
      <p:sp>
        <p:nvSpPr>
          <p:cNvPr id="85000" name="Rectangle 10"/>
          <p:cNvSpPr>
            <a:spLocks noChangeArrowheads="1"/>
          </p:cNvSpPr>
          <p:nvPr/>
        </p:nvSpPr>
        <p:spPr bwMode="auto">
          <a:xfrm>
            <a:off x="250825" y="1557337"/>
            <a:ext cx="43211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smtClean="0">
                <a:solidFill>
                  <a:srgbClr val="CC3300"/>
                </a:solidFill>
                <a:latin typeface="楷体_GB2312" pitchFamily="49" charset="-122"/>
                <a:ea typeface="楷体_GB2312" pitchFamily="49" charset="-122"/>
              </a:rPr>
              <a:t>一、点焊：</a:t>
            </a:r>
            <a:r>
              <a:rPr lang="zh-CN" altLang="en-US" sz="2400" b="1" dirty="0">
                <a:latin typeface="楷体_GB2312" pitchFamily="49" charset="-122"/>
                <a:ea typeface="楷体_GB2312" pitchFamily="49" charset="-122"/>
              </a:rPr>
              <a:t>利用柱状电极加压通电，在搭接</a:t>
            </a:r>
            <a:r>
              <a:rPr lang="zh-CN" altLang="en-US" sz="2400" b="1" dirty="0" smtClean="0">
                <a:latin typeface="楷体_GB2312" pitchFamily="49" charset="-122"/>
                <a:ea typeface="楷体_GB2312" pitchFamily="49" charset="-122"/>
              </a:rPr>
              <a:t>工件接触面</a:t>
            </a:r>
            <a:r>
              <a:rPr lang="zh-CN" altLang="en-US" sz="2400" b="1" dirty="0">
                <a:latin typeface="楷体_GB2312" pitchFamily="49" charset="-122"/>
                <a:ea typeface="楷体_GB2312" pitchFamily="49" charset="-122"/>
              </a:rPr>
              <a:t>之间焊成一个个焊点的焊接方法。</a:t>
            </a:r>
          </a:p>
        </p:txBody>
      </p:sp>
      <p:sp>
        <p:nvSpPr>
          <p:cNvPr id="2" name="文本框 1"/>
          <p:cNvSpPr txBox="1"/>
          <p:nvPr/>
        </p:nvSpPr>
        <p:spPr>
          <a:xfrm>
            <a:off x="3419872" y="284095"/>
            <a:ext cx="3672408" cy="584775"/>
          </a:xfrm>
          <a:prstGeom prst="rect">
            <a:avLst/>
          </a:prstGeom>
          <a:noFill/>
        </p:spPr>
        <p:txBody>
          <a:bodyPr wrap="square" rtlCol="0">
            <a:spAutoFit/>
          </a:bodyPr>
          <a:lstStyle/>
          <a:p>
            <a:r>
              <a:rPr lang="zh-CN" altLang="en-US" sz="3200" b="1" dirty="0"/>
              <a:t>第一</a:t>
            </a:r>
            <a:r>
              <a:rPr lang="zh-CN" altLang="en-US" sz="3200" b="1" dirty="0" smtClean="0"/>
              <a:t>节  电阻焊</a:t>
            </a:r>
            <a:endParaRPr lang="zh-CN" altLang="en-US" sz="3200" b="1" dirty="0"/>
          </a:p>
        </p:txBody>
      </p:sp>
      <p:pic>
        <p:nvPicPr>
          <p:cNvPr id="11" name="Picture 1038" descr="A16B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6625" y="1189495"/>
            <a:ext cx="4222750"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sp>
        <p:nvSpPr>
          <p:cNvPr id="12" name="矩形 11"/>
          <p:cNvSpPr/>
          <p:nvPr/>
        </p:nvSpPr>
        <p:spPr>
          <a:xfrm>
            <a:off x="6146006" y="3507245"/>
            <a:ext cx="1423987" cy="339725"/>
          </a:xfrm>
          <a:prstGeom prst="rect">
            <a:avLst/>
          </a:prstGeom>
        </p:spPr>
        <p:txBody>
          <a:bodyPr>
            <a:spAutoFit/>
          </a:bodyPr>
          <a:lstStyle/>
          <a:p>
            <a:pPr algn="ctr">
              <a:defRPr/>
            </a:pPr>
            <a:r>
              <a:rPr kumimoji="1" lang="zh-CN" altLang="zh-CN" sz="1600"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点焊示意图</a:t>
            </a:r>
            <a:endParaRPr kumimoji="1" lang="zh-CN" altLang="en-US" sz="1600" dirty="0">
              <a:solidFill>
                <a:srgbClr val="0070C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107950" y="4149725"/>
            <a:ext cx="84582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00"/>
              </a:buClr>
              <a:buFont typeface="Wingdings" panose="05000000000000000000" pitchFamily="2" charset="2"/>
              <a:buChar char="Ø"/>
            </a:pPr>
            <a:r>
              <a:rPr lang="zh-CN" altLang="en-US" sz="2400" b="1" dirty="0">
                <a:latin typeface="楷体_GB2312" pitchFamily="49" charset="-122"/>
                <a:ea typeface="楷体_GB2312" pitchFamily="49" charset="-122"/>
              </a:rPr>
              <a:t>影响点焊质量的主要因素有</a:t>
            </a:r>
            <a:r>
              <a:rPr lang="zh-CN" altLang="en-US" sz="2400" b="1" dirty="0">
                <a:solidFill>
                  <a:srgbClr val="FF0000"/>
                </a:solidFill>
                <a:latin typeface="楷体_GB2312" pitchFamily="49" charset="-122"/>
                <a:ea typeface="楷体_GB2312" pitchFamily="49" charset="-122"/>
              </a:rPr>
              <a:t>焊接电流、通电时间、电极压力及工件表面清理情况等。</a:t>
            </a:r>
          </a:p>
          <a:p>
            <a:pPr eaLnBrk="1" hangingPunct="1">
              <a:spcBef>
                <a:spcPct val="0"/>
              </a:spcBef>
              <a:buFontTx/>
              <a:buNone/>
            </a:pPr>
            <a:r>
              <a:rPr lang="zh-CN" altLang="en-US" sz="2400" b="1" dirty="0">
                <a:latin typeface="楷体_GB2312" pitchFamily="49" charset="-122"/>
                <a:ea typeface="楷体_GB2312" pitchFamily="49" charset="-122"/>
              </a:rPr>
              <a:t>   </a:t>
            </a:r>
            <a:r>
              <a:rPr lang="zh-CN" altLang="en-US" sz="2400" b="1" dirty="0" smtClean="0">
                <a:solidFill>
                  <a:srgbClr val="000000"/>
                </a:solidFill>
                <a:latin typeface="楷体_GB2312" pitchFamily="49" charset="-122"/>
                <a:ea typeface="楷体_GB2312" pitchFamily="49" charset="-122"/>
              </a:rPr>
              <a:t>根据</a:t>
            </a:r>
            <a:r>
              <a:rPr lang="zh-CN" altLang="en-US" sz="2400" b="1" dirty="0">
                <a:solidFill>
                  <a:srgbClr val="000000"/>
                </a:solidFill>
                <a:latin typeface="楷体_GB2312" pitchFamily="49" charset="-122"/>
                <a:ea typeface="楷体_GB2312" pitchFamily="49" charset="-122"/>
              </a:rPr>
              <a:t>焊接时间的长短和电流大小，常把点焊焊接规范分为</a:t>
            </a:r>
            <a:r>
              <a:rPr lang="zh-CN" altLang="en-US" sz="2400" b="1" dirty="0">
                <a:solidFill>
                  <a:srgbClr val="FF0000"/>
                </a:solidFill>
                <a:latin typeface="楷体_GB2312" pitchFamily="49" charset="-122"/>
                <a:ea typeface="楷体_GB2312" pitchFamily="49" charset="-122"/>
              </a:rPr>
              <a:t>硬规范和软规范。</a:t>
            </a:r>
            <a:r>
              <a:rPr lang="zh-CN" altLang="en-US" sz="2400" b="1" dirty="0">
                <a:solidFill>
                  <a:srgbClr val="0000FF"/>
                </a:solidFill>
                <a:latin typeface="楷体_GB2312" pitchFamily="49" charset="-122"/>
                <a:ea typeface="楷体_GB2312" pitchFamily="49" charset="-122"/>
              </a:rPr>
              <a:t>硬规范</a:t>
            </a:r>
            <a:r>
              <a:rPr lang="zh-CN" altLang="en-US" sz="2400" b="1" dirty="0">
                <a:latin typeface="楷体_GB2312" pitchFamily="49" charset="-122"/>
                <a:ea typeface="楷体_GB2312" pitchFamily="49" charset="-122"/>
              </a:rPr>
              <a:t>是指在较短时间内通以大电流的规范。适合焊接导热性能较好的金属。</a:t>
            </a:r>
            <a:r>
              <a:rPr lang="zh-CN" altLang="en-US" sz="2400" b="1" dirty="0">
                <a:solidFill>
                  <a:srgbClr val="0000FF"/>
                </a:solidFill>
                <a:latin typeface="楷体_GB2312" pitchFamily="49" charset="-122"/>
                <a:ea typeface="楷体_GB2312" pitchFamily="49" charset="-122"/>
              </a:rPr>
              <a:t>软规范</a:t>
            </a:r>
            <a:r>
              <a:rPr lang="zh-CN" altLang="en-US" sz="2400" b="1" dirty="0">
                <a:latin typeface="楷体_GB2312" pitchFamily="49" charset="-122"/>
                <a:ea typeface="楷体_GB2312" pitchFamily="49" charset="-122"/>
              </a:rPr>
              <a:t>是指在较长时间内通以较小电流的规范。适合焊接有淬硬倾向的金属。</a:t>
            </a:r>
            <a:endParaRPr lang="zh-CN" altLang="en-US" sz="2400" b="1" dirty="0">
              <a:solidFill>
                <a:srgbClr val="FF6600"/>
              </a:solidFill>
              <a:latin typeface="楷体_GB2312" pitchFamily="49" charset="-122"/>
              <a:ea typeface="楷体_GB2312" pitchFamily="49" charset="-122"/>
            </a:endParaRPr>
          </a:p>
        </p:txBody>
      </p:sp>
      <p:pic>
        <p:nvPicPr>
          <p:cNvPr id="870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495425"/>
            <a:ext cx="8569325" cy="240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3419872" y="284095"/>
            <a:ext cx="3672408" cy="584775"/>
          </a:xfrm>
          <a:prstGeom prst="rect">
            <a:avLst/>
          </a:prstGeom>
          <a:noFill/>
        </p:spPr>
        <p:txBody>
          <a:bodyPr wrap="square" rtlCol="0">
            <a:spAutoFit/>
          </a:bodyPr>
          <a:lstStyle/>
          <a:p>
            <a:r>
              <a:rPr lang="zh-CN" altLang="en-US" sz="3200" b="1" dirty="0"/>
              <a:t>第一</a:t>
            </a:r>
            <a:r>
              <a:rPr lang="zh-CN" altLang="en-US" sz="3200" b="1" dirty="0" smtClean="0"/>
              <a:t>节  电阻焊</a:t>
            </a:r>
            <a:endParaRPr lang="zh-CN" altLang="en-US" sz="3200" b="1"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ChangeArrowheads="1"/>
          </p:cNvSpPr>
          <p:nvPr/>
        </p:nvSpPr>
        <p:spPr bwMode="auto">
          <a:xfrm>
            <a:off x="179388" y="1298486"/>
            <a:ext cx="864235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28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smtClean="0">
                <a:solidFill>
                  <a:srgbClr val="CC3300"/>
                </a:solidFill>
                <a:latin typeface="楷体_GB2312" pitchFamily="49" charset="-122"/>
                <a:ea typeface="楷体_GB2312" pitchFamily="49" charset="-122"/>
              </a:rPr>
              <a:t>点焊接头</a:t>
            </a:r>
            <a:r>
              <a:rPr lang="zh-CN" altLang="en-US" sz="2400" b="1" dirty="0">
                <a:solidFill>
                  <a:srgbClr val="CC3300"/>
                </a:solidFill>
                <a:latin typeface="楷体_GB2312" pitchFamily="49" charset="-122"/>
                <a:ea typeface="楷体_GB2312" pitchFamily="49" charset="-122"/>
              </a:rPr>
              <a:t>形式：搭接接头</a:t>
            </a:r>
          </a:p>
          <a:p>
            <a:pPr eaLnBrk="1" hangingPunct="1">
              <a:spcBef>
                <a:spcPct val="0"/>
              </a:spcBef>
              <a:buFontTx/>
              <a:buNone/>
            </a:pPr>
            <a:r>
              <a:rPr lang="zh-CN" altLang="en-US" sz="2400" b="1" dirty="0">
                <a:latin typeface="楷体_GB2312" pitchFamily="49" charset="-122"/>
                <a:ea typeface="楷体_GB2312" pitchFamily="49" charset="-122"/>
              </a:rPr>
              <a:t>  </a:t>
            </a:r>
            <a:r>
              <a:rPr lang="zh-CN" altLang="en-US" sz="2400" b="1" dirty="0">
                <a:solidFill>
                  <a:srgbClr val="009900"/>
                </a:solidFill>
                <a:latin typeface="楷体_GB2312" pitchFamily="49" charset="-122"/>
                <a:ea typeface="楷体_GB2312" pitchFamily="49" charset="-122"/>
              </a:rPr>
              <a:t>应用</a:t>
            </a:r>
            <a:r>
              <a:rPr lang="zh-CN" altLang="en-US" sz="2400" b="1" dirty="0" smtClean="0">
                <a:solidFill>
                  <a:srgbClr val="009900"/>
                </a:solidFill>
                <a:latin typeface="楷体_GB2312" pitchFamily="49"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主要用于</a:t>
            </a:r>
            <a:r>
              <a:rPr lang="en-US" altLang="zh-CN" sz="2400" b="1" dirty="0" smtClean="0">
                <a:solidFill>
                  <a:srgbClr val="000000"/>
                </a:solidFill>
                <a:latin typeface="楷体_GB2312" pitchFamily="49" charset="-122"/>
                <a:ea typeface="楷体_GB2312" pitchFamily="49" charset="-122"/>
              </a:rPr>
              <a:t>S&lt;</a:t>
            </a:r>
            <a:r>
              <a:rPr lang="en-US" altLang="zh-CN" sz="2400" b="1" dirty="0" smtClean="0">
                <a:latin typeface="楷体_GB2312" pitchFamily="49" charset="-122"/>
                <a:ea typeface="楷体_GB2312" pitchFamily="49" charset="-122"/>
              </a:rPr>
              <a:t>4mm</a:t>
            </a:r>
            <a:r>
              <a:rPr lang="zh-CN" altLang="en-US" sz="2400" b="1" dirty="0">
                <a:latin typeface="楷体_GB2312" pitchFamily="49" charset="-122"/>
                <a:ea typeface="楷体_GB2312" pitchFamily="49" charset="-122"/>
              </a:rPr>
              <a:t>的</a:t>
            </a:r>
            <a:r>
              <a:rPr lang="zh-CN" altLang="en-US" sz="2400" b="1" dirty="0" smtClean="0">
                <a:latin typeface="楷体_GB2312" pitchFamily="49" charset="-122"/>
                <a:ea typeface="楷体_GB2312" pitchFamily="49" charset="-122"/>
              </a:rPr>
              <a:t>薄板、冲压</a:t>
            </a:r>
            <a:r>
              <a:rPr lang="zh-CN" altLang="en-US" sz="2400" b="1" dirty="0">
                <a:latin typeface="楷体_GB2312" pitchFamily="49" charset="-122"/>
                <a:ea typeface="楷体_GB2312" pitchFamily="49" charset="-122"/>
              </a:rPr>
              <a:t>结构及线材的</a:t>
            </a:r>
            <a:r>
              <a:rPr lang="zh-CN" altLang="en-US" sz="2400" b="1" dirty="0" smtClean="0">
                <a:latin typeface="楷体_GB2312" pitchFamily="49" charset="-122"/>
                <a:ea typeface="楷体_GB2312" pitchFamily="49" charset="-122"/>
              </a:rPr>
              <a:t>焊接。制造</a:t>
            </a:r>
            <a:r>
              <a:rPr lang="zh-CN" altLang="en-US" sz="2400" b="1" dirty="0">
                <a:latin typeface="楷体_GB2312" pitchFamily="49" charset="-122"/>
                <a:ea typeface="楷体_GB2312" pitchFamily="49" charset="-122"/>
              </a:rPr>
              <a:t>汽车、车厢，飞机等薄壁结构及罩壳和轻工、生活用品等。</a:t>
            </a:r>
          </a:p>
        </p:txBody>
      </p:sp>
      <p:sp>
        <p:nvSpPr>
          <p:cNvPr id="8" name="文本框 7"/>
          <p:cNvSpPr txBox="1"/>
          <p:nvPr/>
        </p:nvSpPr>
        <p:spPr>
          <a:xfrm>
            <a:off x="3419872" y="284095"/>
            <a:ext cx="3672408" cy="584775"/>
          </a:xfrm>
          <a:prstGeom prst="rect">
            <a:avLst/>
          </a:prstGeom>
          <a:noFill/>
        </p:spPr>
        <p:txBody>
          <a:bodyPr wrap="square" rtlCol="0">
            <a:spAutoFit/>
          </a:bodyPr>
          <a:lstStyle/>
          <a:p>
            <a:r>
              <a:rPr lang="zh-CN" altLang="en-US" sz="3200" b="1" dirty="0"/>
              <a:t>第一</a:t>
            </a:r>
            <a:r>
              <a:rPr lang="zh-CN" altLang="en-US" sz="3200" b="1" dirty="0" smtClean="0"/>
              <a:t>节  电阻焊</a:t>
            </a:r>
            <a:endParaRPr lang="zh-CN" altLang="en-US" sz="3200" b="1" dirty="0"/>
          </a:p>
        </p:txBody>
      </p:sp>
      <p:pic>
        <p:nvPicPr>
          <p:cNvPr id="9" name="图片 11" descr="E:\教材与专著\《金属工艺学》\《金属工艺学》高教版\金工上册（图）tif\38.tif"/>
          <p:cNvPicPr>
            <a:picLocks noChangeAspect="1" noChangeArrowheads="1"/>
          </p:cNvPicPr>
          <p:nvPr/>
        </p:nvPicPr>
        <p:blipFill>
          <a:blip r:embed="rId3" cstate="print">
            <a:extLst>
              <a:ext uri="{28A0092B-C50C-407E-A947-70E740481C1C}">
                <a14:useLocalDpi xmlns:a14="http://schemas.microsoft.com/office/drawing/2010/main" val="0"/>
              </a:ext>
            </a:extLst>
          </a:blip>
          <a:srcRect l="7208" t="54298" r="67126" b="28423"/>
          <a:stretch>
            <a:fillRect/>
          </a:stretch>
        </p:blipFill>
        <p:spPr bwMode="auto">
          <a:xfrm>
            <a:off x="2483768" y="2740124"/>
            <a:ext cx="3273425"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3610893" y="5107086"/>
            <a:ext cx="1416050" cy="338138"/>
          </a:xfrm>
          <a:prstGeom prst="rect">
            <a:avLst/>
          </a:prstGeom>
        </p:spPr>
        <p:txBody>
          <a:bodyPr wrap="none">
            <a:spAutoFit/>
          </a:bodyPr>
          <a:lstStyle/>
          <a:p>
            <a:pPr>
              <a:defRPr/>
            </a:pPr>
            <a:r>
              <a:rPr kumimoji="1" lang="zh-CN" altLang="zh-CN" sz="1600" b="1"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点焊接头形式</a:t>
            </a:r>
            <a:endParaRPr kumimoji="1" lang="zh-CN" altLang="en-US" sz="1600" b="1" dirty="0">
              <a:solidFill>
                <a:srgbClr val="0070C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3"/>
          <p:cNvSpPr>
            <a:spLocks noChangeArrowheads="1"/>
          </p:cNvSpPr>
          <p:nvPr/>
        </p:nvSpPr>
        <p:spPr bwMode="auto">
          <a:xfrm>
            <a:off x="107504" y="1484784"/>
            <a:ext cx="6295206"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28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smtClean="0">
                <a:solidFill>
                  <a:srgbClr val="FF0000"/>
                </a:solidFill>
                <a:latin typeface="楷体_GB2312" pitchFamily="49" charset="-122"/>
                <a:ea typeface="楷体_GB2312" pitchFamily="49" charset="-122"/>
              </a:rPr>
              <a:t>二、缝焊</a:t>
            </a:r>
            <a:endParaRPr lang="zh-CN" altLang="en-US" sz="2800" b="1" dirty="0">
              <a:solidFill>
                <a:srgbClr val="FF0000"/>
              </a:solidFill>
              <a:latin typeface="楷体_GB2312" pitchFamily="49" charset="-122"/>
              <a:ea typeface="楷体_GB2312" pitchFamily="49" charset="-122"/>
            </a:endParaRPr>
          </a:p>
          <a:p>
            <a:pPr eaLnBrk="1" hangingPunct="1">
              <a:lnSpc>
                <a:spcPct val="130000"/>
              </a:lnSpc>
              <a:spcBef>
                <a:spcPct val="0"/>
              </a:spcBef>
              <a:buNone/>
            </a:pPr>
            <a:r>
              <a:rPr lang="zh-CN" altLang="en-US" sz="2000" b="1" dirty="0" smtClean="0">
                <a:solidFill>
                  <a:srgbClr val="0000FF"/>
                </a:solidFill>
                <a:latin typeface="宋体" panose="02010600030101010101" pitchFamily="2" charset="-122"/>
              </a:rPr>
              <a:t>原理：</a:t>
            </a:r>
            <a:r>
              <a:rPr kumimoji="1" lang="zh-CN" altLang="zh-CN" sz="2000" b="1" kern="100" dirty="0">
                <a:latin typeface="宋体" panose="02010600030101010101" pitchFamily="2" charset="-122"/>
                <a:cs typeface="Times New Roman" panose="02020603050405020304" pitchFamily="18" charset="0"/>
              </a:rPr>
              <a:t>用旋转的圆盘状滚动电极代替了柱状电极</a:t>
            </a:r>
            <a:r>
              <a:rPr kumimoji="1" lang="en-US" altLang="zh-CN" sz="2000" b="1" kern="100" dirty="0">
                <a:latin typeface="宋体" panose="02010600030101010101" pitchFamily="2" charset="-122"/>
                <a:cs typeface="Times New Roman" panose="02020603050405020304" pitchFamily="18" charset="0"/>
              </a:rPr>
              <a:t>(</a:t>
            </a:r>
            <a:r>
              <a:rPr kumimoji="1" lang="zh-CN" altLang="en-US" sz="2000" b="1" kern="100" dirty="0">
                <a:latin typeface="宋体" panose="02010600030101010101" pitchFamily="2" charset="-122"/>
                <a:cs typeface="Times New Roman" panose="02020603050405020304" pitchFamily="18" charset="0"/>
              </a:rPr>
              <a:t>也称滚焊</a:t>
            </a:r>
            <a:r>
              <a:rPr kumimoji="1" lang="en-US" altLang="zh-CN" sz="2000" b="1" kern="100" dirty="0">
                <a:latin typeface="宋体" panose="02010600030101010101" pitchFamily="2" charset="-122"/>
                <a:cs typeface="Times New Roman" panose="02020603050405020304" pitchFamily="18" charset="0"/>
              </a:rPr>
              <a:t>)</a:t>
            </a:r>
            <a:r>
              <a:rPr kumimoji="1" lang="zh-CN" altLang="zh-CN" sz="2000" b="1" kern="100" dirty="0">
                <a:latin typeface="宋体" panose="02010600030101010101" pitchFamily="2" charset="-122"/>
                <a:cs typeface="Times New Roman" panose="02020603050405020304" pitchFamily="18" charset="0"/>
              </a:rPr>
              <a:t>。焊接时，盘状电极压紧焊件并转动</a:t>
            </a:r>
            <a:r>
              <a:rPr kumimoji="1" lang="en-US" altLang="zh-CN" sz="2000" b="1" kern="100" dirty="0">
                <a:latin typeface="宋体" panose="02010600030101010101" pitchFamily="2" charset="-122"/>
              </a:rPr>
              <a:t>(</a:t>
            </a:r>
            <a:r>
              <a:rPr kumimoji="1" lang="zh-CN" altLang="zh-CN" sz="2000" b="1" kern="100" dirty="0">
                <a:latin typeface="宋体" panose="02010600030101010101" pitchFamily="2" charset="-122"/>
                <a:cs typeface="Times New Roman" panose="02020603050405020304" pitchFamily="18" charset="0"/>
              </a:rPr>
              <a:t>也带动焊件向前移动</a:t>
            </a:r>
            <a:r>
              <a:rPr kumimoji="1" lang="en-US" altLang="zh-CN" sz="2000" b="1" kern="100" dirty="0">
                <a:latin typeface="宋体" panose="02010600030101010101" pitchFamily="2" charset="-122"/>
              </a:rPr>
              <a:t>)</a:t>
            </a:r>
            <a:r>
              <a:rPr kumimoji="1" lang="zh-CN" altLang="zh-CN" sz="2000" b="1" kern="100" dirty="0">
                <a:latin typeface="宋体" panose="02010600030101010101" pitchFamily="2" charset="-122"/>
                <a:cs typeface="Times New Roman" panose="02020603050405020304" pitchFamily="18" charset="0"/>
              </a:rPr>
              <a:t>，配合断续通电，即形成连续重叠的焊点</a:t>
            </a:r>
            <a:r>
              <a:rPr kumimoji="1" lang="zh-CN" altLang="en-US" sz="2000" b="1" kern="100" dirty="0">
                <a:latin typeface="宋体" panose="02010600030101010101" pitchFamily="2" charset="-122"/>
                <a:cs typeface="Times New Roman" panose="02020603050405020304" pitchFamily="18" charset="0"/>
              </a:rPr>
              <a:t>。</a:t>
            </a:r>
            <a:endParaRPr kumimoji="1" lang="zh-CN" altLang="en-US" sz="2000" b="1" dirty="0">
              <a:latin typeface="宋体" panose="02010600030101010101" pitchFamily="2" charset="-122"/>
            </a:endParaRPr>
          </a:p>
          <a:p>
            <a:pPr eaLnBrk="1" hangingPunct="1">
              <a:lnSpc>
                <a:spcPct val="130000"/>
              </a:lnSpc>
              <a:spcBef>
                <a:spcPct val="0"/>
              </a:spcBef>
              <a:buFontTx/>
              <a:buNone/>
            </a:pPr>
            <a:r>
              <a:rPr lang="zh-CN" altLang="en-US" sz="2000" b="1" dirty="0" smtClean="0">
                <a:solidFill>
                  <a:srgbClr val="0000FF"/>
                </a:solidFill>
                <a:latin typeface="宋体" panose="02010600030101010101" pitchFamily="2" charset="-122"/>
              </a:rPr>
              <a:t>特点</a:t>
            </a:r>
            <a:r>
              <a:rPr lang="zh-CN" altLang="en-US" sz="2000" b="1" dirty="0">
                <a:solidFill>
                  <a:srgbClr val="0000FF"/>
                </a:solidFill>
                <a:latin typeface="宋体" panose="02010600030101010101" pitchFamily="2" charset="-122"/>
              </a:rPr>
              <a:t>及应用：</a:t>
            </a:r>
          </a:p>
          <a:p>
            <a:pPr indent="0" algn="just">
              <a:lnSpc>
                <a:spcPct val="130000"/>
              </a:lnSpc>
              <a:spcBef>
                <a:spcPct val="0"/>
              </a:spcBef>
              <a:buNone/>
            </a:pPr>
            <a:r>
              <a:rPr lang="zh-CN" altLang="en-US" sz="2000" b="1" dirty="0">
                <a:latin typeface="宋体" panose="02010600030101010101" pitchFamily="2" charset="-122"/>
              </a:rPr>
              <a:t>（</a:t>
            </a:r>
            <a:r>
              <a:rPr lang="en-US" altLang="zh-CN" sz="2000" b="1" dirty="0">
                <a:latin typeface="宋体" panose="02010600030101010101" pitchFamily="2" charset="-122"/>
              </a:rPr>
              <a:t>1</a:t>
            </a:r>
            <a:r>
              <a:rPr lang="zh-CN" altLang="en-US" sz="2000" b="1" dirty="0">
                <a:latin typeface="宋体" panose="02010600030101010101" pitchFamily="2" charset="-122"/>
              </a:rPr>
              <a:t>）焊点重叠</a:t>
            </a:r>
            <a:r>
              <a:rPr lang="en-US" altLang="zh-CN" sz="2000" b="1" dirty="0">
                <a:latin typeface="宋体" panose="02010600030101010101" pitchFamily="2" charset="-122"/>
              </a:rPr>
              <a:t>50%</a:t>
            </a:r>
            <a:r>
              <a:rPr lang="zh-CN" altLang="en-US" sz="2000" b="1" dirty="0">
                <a:latin typeface="宋体" panose="02010600030101010101" pitchFamily="2" charset="-122"/>
              </a:rPr>
              <a:t>以上，密封性好。主要用于制造要求密封性的薄壁结构。如油箱、小型容器与管道等。</a:t>
            </a:r>
            <a:endParaRPr lang="en-US" altLang="zh-CN" sz="2000" b="1" dirty="0">
              <a:latin typeface="宋体" panose="02010600030101010101" pitchFamily="2" charset="-122"/>
            </a:endParaRPr>
          </a:p>
          <a:p>
            <a:pPr indent="0" algn="just">
              <a:lnSpc>
                <a:spcPct val="130000"/>
              </a:lnSpc>
              <a:spcBef>
                <a:spcPct val="0"/>
              </a:spcBef>
              <a:buNone/>
            </a:pPr>
            <a:r>
              <a:rPr lang="zh-CN" altLang="en-US" sz="2000" b="1" dirty="0" smtClean="0">
                <a:latin typeface="宋体" panose="02010600030101010101" pitchFamily="2" charset="-122"/>
              </a:rPr>
              <a:t>（</a:t>
            </a:r>
            <a:r>
              <a:rPr lang="en-US" altLang="zh-CN" sz="2000" b="1" dirty="0" smtClean="0">
                <a:latin typeface="宋体" panose="02010600030101010101" pitchFamily="2" charset="-122"/>
              </a:rPr>
              <a:t>2</a:t>
            </a:r>
            <a:r>
              <a:rPr lang="zh-CN" altLang="en-US" sz="2000" b="1" dirty="0">
                <a:latin typeface="宋体" panose="02010600030101010101" pitchFamily="2" charset="-122"/>
              </a:rPr>
              <a:t>）缝焊过程分流现象严重，焊接相同厚度的工件时，焊接电流约为点焊的</a:t>
            </a:r>
            <a:r>
              <a:rPr lang="en-US" altLang="zh-CN" sz="2000" b="1" dirty="0">
                <a:latin typeface="宋体" panose="02010600030101010101" pitchFamily="2" charset="-122"/>
              </a:rPr>
              <a:t>1.5</a:t>
            </a:r>
            <a:r>
              <a:rPr lang="zh-CN" altLang="en-US" sz="2000" b="1" dirty="0">
                <a:latin typeface="宋体" panose="02010600030101010101" pitchFamily="2" charset="-122"/>
              </a:rPr>
              <a:t>～</a:t>
            </a:r>
            <a:r>
              <a:rPr lang="en-US" altLang="zh-CN" sz="2000" b="1" dirty="0">
                <a:latin typeface="宋体" panose="02010600030101010101" pitchFamily="2" charset="-122"/>
              </a:rPr>
              <a:t>2</a:t>
            </a:r>
            <a:r>
              <a:rPr lang="zh-CN" altLang="en-US" sz="2000" b="1" dirty="0">
                <a:latin typeface="宋体" panose="02010600030101010101" pitchFamily="2" charset="-122"/>
              </a:rPr>
              <a:t>倍。需要使用大功率焊机，用精确的电气设备控制间断通电的时间</a:t>
            </a:r>
            <a:r>
              <a:rPr lang="zh-CN" altLang="en-US" sz="2000" b="1" dirty="0" smtClean="0">
                <a:latin typeface="宋体" panose="02010600030101010101" pitchFamily="2" charset="-122"/>
              </a:rPr>
              <a:t>。</a:t>
            </a:r>
            <a:endParaRPr lang="en-US" altLang="zh-CN" sz="2000" b="1" dirty="0" smtClean="0">
              <a:latin typeface="宋体" panose="02010600030101010101" pitchFamily="2" charset="-122"/>
            </a:endParaRPr>
          </a:p>
          <a:p>
            <a:pPr indent="0" algn="just">
              <a:lnSpc>
                <a:spcPct val="130000"/>
              </a:lnSpc>
              <a:spcBef>
                <a:spcPct val="0"/>
              </a:spcBef>
              <a:buNone/>
            </a:pPr>
            <a:r>
              <a:rPr lang="zh-CN" altLang="en-US" sz="2000" b="1" dirty="0" smtClean="0">
                <a:latin typeface="宋体" panose="02010600030101010101" pitchFamily="2" charset="-122"/>
              </a:rPr>
              <a:t>（</a:t>
            </a:r>
            <a:r>
              <a:rPr lang="en-US" altLang="zh-CN" sz="2000" b="1" dirty="0">
                <a:latin typeface="宋体" panose="02010600030101010101" pitchFamily="2" charset="-122"/>
              </a:rPr>
              <a:t>3</a:t>
            </a:r>
            <a:r>
              <a:rPr lang="zh-CN" altLang="en-US" sz="2000" b="1" dirty="0">
                <a:latin typeface="宋体" panose="02010600030101010101" pitchFamily="2" charset="-122"/>
              </a:rPr>
              <a:t>）缝焊只适用于厚度在</a:t>
            </a:r>
            <a:r>
              <a:rPr lang="en-US" altLang="zh-CN" sz="2000" b="1" dirty="0">
                <a:latin typeface="宋体" panose="02010600030101010101" pitchFamily="2" charset="-122"/>
              </a:rPr>
              <a:t>3 mm</a:t>
            </a:r>
            <a:r>
              <a:rPr lang="zh-CN" altLang="en-US" sz="2000" b="1" dirty="0">
                <a:latin typeface="宋体" panose="02010600030101010101" pitchFamily="2" charset="-122"/>
              </a:rPr>
              <a:t>以下的薄板结构。</a:t>
            </a:r>
          </a:p>
        </p:txBody>
      </p:sp>
      <p:sp>
        <p:nvSpPr>
          <p:cNvPr id="8" name="文本框 7"/>
          <p:cNvSpPr txBox="1"/>
          <p:nvPr/>
        </p:nvSpPr>
        <p:spPr>
          <a:xfrm>
            <a:off x="3419872" y="284095"/>
            <a:ext cx="3672408" cy="584775"/>
          </a:xfrm>
          <a:prstGeom prst="rect">
            <a:avLst/>
          </a:prstGeom>
          <a:noFill/>
        </p:spPr>
        <p:txBody>
          <a:bodyPr wrap="square" rtlCol="0">
            <a:spAutoFit/>
          </a:bodyPr>
          <a:lstStyle/>
          <a:p>
            <a:r>
              <a:rPr lang="zh-CN" altLang="en-US" sz="3200" b="1" dirty="0"/>
              <a:t>第一</a:t>
            </a:r>
            <a:r>
              <a:rPr lang="zh-CN" altLang="en-US" sz="3200" b="1" dirty="0" smtClean="0"/>
              <a:t>节  电阻焊</a:t>
            </a:r>
            <a:endParaRPr lang="zh-CN" altLang="en-US" sz="3200" b="1" dirty="0"/>
          </a:p>
        </p:txBody>
      </p:sp>
      <p:pic>
        <p:nvPicPr>
          <p:cNvPr id="9" name="图片 17" descr="E:\教材与专著\《金属工艺学》\《金属工艺学》高教版\金工上册（图）tif\38.tif"/>
          <p:cNvPicPr>
            <a:picLocks noChangeAspect="1" noChangeArrowheads="1"/>
          </p:cNvPicPr>
          <p:nvPr/>
        </p:nvPicPr>
        <p:blipFill>
          <a:blip r:embed="rId3" cstate="print">
            <a:extLst>
              <a:ext uri="{28A0092B-C50C-407E-A947-70E740481C1C}">
                <a14:useLocalDpi xmlns:a14="http://schemas.microsoft.com/office/drawing/2010/main" val="0"/>
              </a:ext>
            </a:extLst>
          </a:blip>
          <a:srcRect l="62918" t="55293" r="19177" b="29034"/>
          <a:stretch>
            <a:fillRect/>
          </a:stretch>
        </p:blipFill>
        <p:spPr bwMode="auto">
          <a:xfrm>
            <a:off x="6516216" y="1868278"/>
            <a:ext cx="2376264" cy="2869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7596336" y="4941168"/>
            <a:ext cx="1764828" cy="338554"/>
          </a:xfrm>
          <a:prstGeom prst="rect">
            <a:avLst/>
          </a:prstGeom>
        </p:spPr>
        <p:txBody>
          <a:bodyPr wrap="square">
            <a:spAutoFit/>
          </a:bodyPr>
          <a:lstStyle/>
          <a:p>
            <a:pPr>
              <a:defRPr/>
            </a:pPr>
            <a:r>
              <a:rPr kumimoji="1" lang="zh-CN" altLang="zh-CN" sz="1600" b="1"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缝焊示意图</a:t>
            </a:r>
            <a:endParaRPr kumimoji="1" lang="zh-CN" altLang="en-US" sz="1600" b="1" dirty="0">
              <a:solidFill>
                <a:srgbClr val="0070C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ChangeArrowheads="1"/>
          </p:cNvSpPr>
          <p:nvPr/>
        </p:nvSpPr>
        <p:spPr bwMode="auto">
          <a:xfrm>
            <a:off x="230470" y="1186880"/>
            <a:ext cx="4968875" cy="513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28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smtClean="0">
                <a:solidFill>
                  <a:srgbClr val="FF0000"/>
                </a:solidFill>
                <a:latin typeface="楷体_GB2312" pitchFamily="49" charset="-122"/>
                <a:ea typeface="楷体_GB2312" pitchFamily="49" charset="-122"/>
              </a:rPr>
              <a:t>三</a:t>
            </a:r>
            <a:r>
              <a:rPr lang="zh-CN" altLang="en-US" sz="2000" b="1" dirty="0">
                <a:solidFill>
                  <a:srgbClr val="FF0000"/>
                </a:solidFill>
                <a:latin typeface="楷体_GB2312" pitchFamily="49" charset="-122"/>
                <a:ea typeface="楷体_GB2312" pitchFamily="49" charset="-122"/>
              </a:rPr>
              <a:t>、</a:t>
            </a:r>
            <a:r>
              <a:rPr lang="zh-CN" altLang="en-US" sz="2000" b="1" dirty="0" smtClean="0">
                <a:solidFill>
                  <a:srgbClr val="FF0000"/>
                </a:solidFill>
                <a:latin typeface="楷体_GB2312" pitchFamily="49" charset="-122"/>
                <a:ea typeface="楷体_GB2312" pitchFamily="49" charset="-122"/>
              </a:rPr>
              <a:t>对焊</a:t>
            </a:r>
            <a:endParaRPr lang="en-US" altLang="zh-CN" sz="2000" b="1" dirty="0" smtClean="0">
              <a:solidFill>
                <a:srgbClr val="FF0000"/>
              </a:solidFill>
              <a:latin typeface="楷体_GB2312" pitchFamily="49" charset="-122"/>
              <a:ea typeface="楷体_GB2312" pitchFamily="49" charset="-122"/>
            </a:endParaRPr>
          </a:p>
          <a:p>
            <a:pPr eaLnBrk="1" hangingPunct="1">
              <a:spcBef>
                <a:spcPct val="0"/>
              </a:spcBef>
              <a:buFontTx/>
              <a:buNone/>
            </a:pPr>
            <a:r>
              <a:rPr lang="zh-CN" altLang="en-US" sz="2000" b="1" dirty="0" smtClean="0">
                <a:latin typeface="宋体" panose="02010600030101010101" pitchFamily="2" charset="-122"/>
              </a:rPr>
              <a:t>利用</a:t>
            </a:r>
            <a:r>
              <a:rPr lang="zh-CN" altLang="en-US" sz="2000" b="1" dirty="0">
                <a:latin typeface="宋体" panose="02010600030101010101" pitchFamily="2" charset="-122"/>
              </a:rPr>
              <a:t>电阻热使两个工件在整个接触面上焊接起来的一种方法</a:t>
            </a:r>
            <a:r>
              <a:rPr lang="zh-CN" altLang="en-US" sz="2000" b="1" dirty="0" smtClean="0">
                <a:latin typeface="宋体" panose="02010600030101010101" pitchFamily="2" charset="-122"/>
              </a:rPr>
              <a:t>。</a:t>
            </a:r>
            <a:r>
              <a:rPr kumimoji="1" lang="zh-CN" altLang="zh-CN" sz="2000" b="1" kern="100" dirty="0">
                <a:latin typeface="宋体" panose="02010600030101010101" pitchFamily="2" charset="-122"/>
                <a:cs typeface="Times New Roman" panose="02020603050405020304" pitchFamily="18" charset="0"/>
              </a:rPr>
              <a:t>根据焊接操作方法的不同，对焊又可分为</a:t>
            </a:r>
            <a:r>
              <a:rPr kumimoji="1" lang="zh-CN" altLang="zh-CN" sz="2000" b="1" kern="100" dirty="0">
                <a:solidFill>
                  <a:srgbClr val="FF0000"/>
                </a:solidFill>
                <a:latin typeface="宋体" panose="02010600030101010101" pitchFamily="2" charset="-122"/>
                <a:cs typeface="Times New Roman" panose="02020603050405020304" pitchFamily="18" charset="0"/>
              </a:rPr>
              <a:t>电阻对焊和闪光对焊。</a:t>
            </a:r>
            <a:endParaRPr lang="zh-CN" altLang="en-US" sz="2000" b="1" dirty="0">
              <a:solidFill>
                <a:srgbClr val="FF0000"/>
              </a:solidFill>
              <a:latin typeface="宋体" panose="02010600030101010101" pitchFamily="2" charset="-122"/>
            </a:endParaRPr>
          </a:p>
          <a:p>
            <a:pPr eaLnBrk="1" hangingPunct="1">
              <a:spcBef>
                <a:spcPct val="0"/>
              </a:spcBef>
              <a:buFontTx/>
              <a:buNone/>
            </a:pPr>
            <a:r>
              <a:rPr lang="zh-CN" altLang="en-US" sz="2000" b="1" dirty="0">
                <a:solidFill>
                  <a:srgbClr val="FF0000"/>
                </a:solidFill>
                <a:latin typeface="宋体" panose="02010600030101010101" pitchFamily="2" charset="-122"/>
              </a:rPr>
              <a:t>（</a:t>
            </a:r>
            <a:r>
              <a:rPr lang="en-US" altLang="zh-CN" sz="2000" b="1" dirty="0">
                <a:solidFill>
                  <a:srgbClr val="FF0000"/>
                </a:solidFill>
                <a:latin typeface="宋体" panose="02010600030101010101" pitchFamily="2" charset="-122"/>
              </a:rPr>
              <a:t>1</a:t>
            </a:r>
            <a:r>
              <a:rPr lang="zh-CN" altLang="en-US" sz="2000" b="1" dirty="0">
                <a:solidFill>
                  <a:srgbClr val="FF0000"/>
                </a:solidFill>
                <a:latin typeface="宋体" panose="02010600030101010101" pitchFamily="2" charset="-122"/>
              </a:rPr>
              <a:t>）电阻对</a:t>
            </a:r>
            <a:r>
              <a:rPr lang="zh-CN" altLang="en-US" sz="2000" b="1" dirty="0" smtClean="0">
                <a:solidFill>
                  <a:srgbClr val="FF0000"/>
                </a:solidFill>
                <a:latin typeface="宋体" panose="02010600030101010101" pitchFamily="2" charset="-122"/>
              </a:rPr>
              <a:t>焊</a:t>
            </a:r>
            <a:endParaRPr lang="en-US" altLang="zh-CN" sz="2000" b="1" dirty="0" smtClean="0">
              <a:solidFill>
                <a:srgbClr val="FF0000"/>
              </a:solidFill>
              <a:latin typeface="宋体" panose="02010600030101010101" pitchFamily="2" charset="-122"/>
            </a:endParaRPr>
          </a:p>
          <a:p>
            <a:pPr eaLnBrk="1" hangingPunct="1">
              <a:spcBef>
                <a:spcPct val="0"/>
              </a:spcBef>
              <a:buFontTx/>
              <a:buNone/>
            </a:pPr>
            <a:r>
              <a:rPr lang="en-US" altLang="zh-CN" sz="2000" b="1" dirty="0">
                <a:solidFill>
                  <a:srgbClr val="009900"/>
                </a:solidFill>
                <a:latin typeface="宋体" panose="02010600030101010101" pitchFamily="2" charset="-122"/>
              </a:rPr>
              <a:t> </a:t>
            </a:r>
            <a:r>
              <a:rPr lang="zh-CN" altLang="en-US" sz="2000" b="1" dirty="0" smtClean="0">
                <a:latin typeface="宋体" panose="02010600030101010101" pitchFamily="2" charset="-122"/>
              </a:rPr>
              <a:t>两</a:t>
            </a:r>
            <a:r>
              <a:rPr lang="zh-CN" altLang="en-US" sz="2000" b="1" dirty="0">
                <a:latin typeface="宋体" panose="02010600030101010101" pitchFamily="2" charset="-122"/>
              </a:rPr>
              <a:t>个工件</a:t>
            </a:r>
            <a:r>
              <a:rPr lang="zh-CN" altLang="en-US" sz="2000" b="1" dirty="0">
                <a:solidFill>
                  <a:srgbClr val="0000FF"/>
                </a:solidFill>
                <a:latin typeface="宋体" panose="02010600030101010101" pitchFamily="2" charset="-122"/>
              </a:rPr>
              <a:t>接头平滑</a:t>
            </a:r>
            <a:r>
              <a:rPr lang="zh-CN" altLang="en-US" sz="2000" b="1" dirty="0">
                <a:latin typeface="宋体" panose="02010600030101010101" pitchFamily="2" charset="-122"/>
              </a:rPr>
              <a:t>→施加预压力→端面紧密接触，压紧→通电→产生电阻热使工件接触处迅速加热到塑性状态→接头产生塑性变形而焊接起来</a:t>
            </a:r>
            <a:r>
              <a:rPr lang="zh-CN" altLang="en-US" sz="2000" b="1" dirty="0" smtClean="0">
                <a:latin typeface="宋体" panose="02010600030101010101" pitchFamily="2" charset="-122"/>
              </a:rPr>
              <a:t>。</a:t>
            </a:r>
            <a:endParaRPr lang="en-US" altLang="zh-CN" sz="2000" b="1" dirty="0" smtClean="0">
              <a:latin typeface="宋体" panose="02010600030101010101" pitchFamily="2" charset="-122"/>
            </a:endParaRPr>
          </a:p>
          <a:p>
            <a:pPr eaLnBrk="1" hangingPunct="1">
              <a:spcBef>
                <a:spcPct val="0"/>
              </a:spcBef>
              <a:buFontTx/>
              <a:buNone/>
            </a:pPr>
            <a:r>
              <a:rPr lang="zh-CN" altLang="en-US" sz="2000" b="1" dirty="0" smtClean="0">
                <a:solidFill>
                  <a:srgbClr val="FF0000"/>
                </a:solidFill>
                <a:latin typeface="宋体" panose="02010600030101010101" pitchFamily="2" charset="-122"/>
              </a:rPr>
              <a:t>特点及应用：</a:t>
            </a:r>
            <a:endParaRPr lang="en-US" altLang="zh-CN" sz="2000" b="1" dirty="0" smtClean="0">
              <a:solidFill>
                <a:srgbClr val="FF0000"/>
              </a:solidFill>
              <a:latin typeface="宋体" panose="02010600030101010101" pitchFamily="2" charset="-122"/>
            </a:endParaRPr>
          </a:p>
          <a:p>
            <a:pPr indent="0">
              <a:lnSpc>
                <a:spcPct val="125000"/>
              </a:lnSpc>
              <a:buNone/>
              <a:defRPr/>
            </a:pPr>
            <a:r>
              <a:rPr lang="en-US" altLang="zh-CN" sz="2000" b="1" dirty="0" smtClean="0">
                <a:latin typeface="宋体" panose="02010600030101010101" pitchFamily="2" charset="-122"/>
              </a:rPr>
              <a:t>  </a:t>
            </a:r>
            <a:r>
              <a:rPr kumimoji="1" lang="zh-CN" altLang="en-US" sz="2000" b="1" dirty="0" smtClean="0">
                <a:latin typeface="宋体" panose="02010600030101010101" pitchFamily="2" charset="-122"/>
                <a:cs typeface="Times New Roman" panose="02020603050405020304" pitchFamily="18" charset="0"/>
              </a:rPr>
              <a:t> </a:t>
            </a:r>
            <a:r>
              <a:rPr kumimoji="1" lang="zh-CN" altLang="en-US" sz="2000" b="1" dirty="0">
                <a:latin typeface="宋体" panose="02010600030101010101" pitchFamily="2" charset="-122"/>
                <a:cs typeface="Times New Roman" panose="02020603050405020304" pitchFamily="18" charset="0"/>
              </a:rPr>
              <a:t>操作简单，接头比较光滑。焊前清理端面</a:t>
            </a:r>
            <a:r>
              <a:rPr kumimoji="1" lang="zh-CN" altLang="en-US" sz="2000" b="1" dirty="0" smtClean="0">
                <a:latin typeface="宋体" panose="02010600030101010101" pitchFamily="2" charset="-122"/>
                <a:cs typeface="Times New Roman" panose="02020603050405020304" pitchFamily="18" charset="0"/>
              </a:rPr>
              <a:t>。高温</a:t>
            </a:r>
            <a:r>
              <a:rPr kumimoji="1" lang="zh-CN" altLang="en-US" sz="2000" b="1" dirty="0">
                <a:latin typeface="宋体" panose="02010600030101010101" pitchFamily="2" charset="-122"/>
                <a:cs typeface="Times New Roman" panose="02020603050405020304" pitchFamily="18" charset="0"/>
              </a:rPr>
              <a:t>端面易氧化，质量不易保证。</a:t>
            </a:r>
            <a:endParaRPr kumimoji="1" lang="en-US" altLang="zh-CN" sz="2000" b="1" dirty="0">
              <a:latin typeface="宋体" panose="02010600030101010101" pitchFamily="2" charset="-122"/>
              <a:cs typeface="Times New Roman" panose="02020603050405020304" pitchFamily="18" charset="0"/>
            </a:endParaRPr>
          </a:p>
          <a:p>
            <a:pPr indent="0">
              <a:lnSpc>
                <a:spcPct val="125000"/>
              </a:lnSpc>
              <a:buNone/>
              <a:defRPr/>
            </a:pPr>
            <a:r>
              <a:rPr kumimoji="1" lang="en-US" altLang="zh-CN" sz="2000" b="1" dirty="0" smtClean="0">
                <a:latin typeface="宋体" panose="02010600030101010101" pitchFamily="2" charset="-122"/>
                <a:cs typeface="Times New Roman" panose="02020603050405020304" pitchFamily="18" charset="0"/>
              </a:rPr>
              <a:t>    </a:t>
            </a:r>
            <a:r>
              <a:rPr kumimoji="1" lang="zh-CN" altLang="en-US" sz="2000" b="1" dirty="0" smtClean="0">
                <a:latin typeface="宋体" panose="02010600030101010101" pitchFamily="2" charset="-122"/>
                <a:cs typeface="Times New Roman" panose="02020603050405020304" pitchFamily="18" charset="0"/>
              </a:rPr>
              <a:t>只用</a:t>
            </a:r>
            <a:r>
              <a:rPr kumimoji="1" lang="zh-CN" altLang="en-US" sz="2000" b="1" dirty="0">
                <a:latin typeface="宋体" panose="02010600030101010101" pitchFamily="2" charset="-122"/>
                <a:cs typeface="Times New Roman" panose="02020603050405020304" pitchFamily="18" charset="0"/>
              </a:rPr>
              <a:t>于焊接断面简单、直径</a:t>
            </a:r>
            <a:r>
              <a:rPr kumimoji="1" lang="en-US" altLang="zh-CN" sz="2000" b="1" dirty="0">
                <a:latin typeface="宋体" panose="02010600030101010101" pitchFamily="2" charset="-122"/>
              </a:rPr>
              <a:t>(</a:t>
            </a:r>
            <a:r>
              <a:rPr kumimoji="1" lang="zh-CN" altLang="en-US" sz="2000" b="1" dirty="0">
                <a:latin typeface="宋体" panose="02010600030101010101" pitchFamily="2" charset="-122"/>
                <a:cs typeface="Times New Roman" panose="02020603050405020304" pitchFamily="18" charset="0"/>
              </a:rPr>
              <a:t>或边长</a:t>
            </a:r>
            <a:r>
              <a:rPr kumimoji="1" lang="en-US" altLang="zh-CN" sz="2000" b="1" dirty="0">
                <a:latin typeface="宋体" panose="02010600030101010101" pitchFamily="2" charset="-122"/>
              </a:rPr>
              <a:t>)</a:t>
            </a:r>
            <a:r>
              <a:rPr kumimoji="1" lang="zh-CN" altLang="en-US" sz="2000" b="1" dirty="0">
                <a:latin typeface="宋体" panose="02010600030101010101" pitchFamily="2" charset="-122"/>
                <a:cs typeface="Times New Roman" panose="02020603050405020304" pitchFamily="18" charset="0"/>
              </a:rPr>
              <a:t>小于</a:t>
            </a:r>
            <a:r>
              <a:rPr kumimoji="1" lang="en-US" altLang="zh-CN" sz="2000" b="1" dirty="0">
                <a:latin typeface="宋体" panose="02010600030101010101" pitchFamily="2" charset="-122"/>
              </a:rPr>
              <a:t>20 mm</a:t>
            </a:r>
            <a:r>
              <a:rPr kumimoji="1" lang="zh-CN" altLang="en-US" sz="2000" b="1" dirty="0">
                <a:latin typeface="宋体" panose="02010600030101010101" pitchFamily="2" charset="-122"/>
                <a:cs typeface="Times New Roman" panose="02020603050405020304" pitchFamily="18" charset="0"/>
              </a:rPr>
              <a:t>和强度要求不高的工件</a:t>
            </a:r>
            <a:r>
              <a:rPr kumimoji="1" lang="zh-CN" altLang="en-US" sz="2000" b="1" dirty="0" smtClean="0">
                <a:latin typeface="宋体" panose="02010600030101010101" pitchFamily="2" charset="-122"/>
                <a:cs typeface="Times New Roman" panose="02020603050405020304" pitchFamily="18" charset="0"/>
              </a:rPr>
              <a:t>。</a:t>
            </a:r>
            <a:endParaRPr lang="zh-CN" altLang="en-US" sz="2000" b="1" dirty="0">
              <a:latin typeface="宋体" panose="02010600030101010101" pitchFamily="2" charset="-122"/>
            </a:endParaRPr>
          </a:p>
        </p:txBody>
      </p:sp>
      <p:sp>
        <p:nvSpPr>
          <p:cNvPr id="8" name="文本框 7"/>
          <p:cNvSpPr txBox="1"/>
          <p:nvPr/>
        </p:nvSpPr>
        <p:spPr>
          <a:xfrm>
            <a:off x="3383496" y="340907"/>
            <a:ext cx="3672408" cy="584775"/>
          </a:xfrm>
          <a:prstGeom prst="rect">
            <a:avLst/>
          </a:prstGeom>
          <a:noFill/>
        </p:spPr>
        <p:txBody>
          <a:bodyPr wrap="square" rtlCol="0">
            <a:spAutoFit/>
          </a:bodyPr>
          <a:lstStyle/>
          <a:p>
            <a:r>
              <a:rPr lang="zh-CN" altLang="en-US" sz="3200" b="1" dirty="0"/>
              <a:t>第一</a:t>
            </a:r>
            <a:r>
              <a:rPr lang="zh-CN" altLang="en-US" sz="3200" b="1" dirty="0" smtClean="0"/>
              <a:t>节  电阻焊</a:t>
            </a:r>
            <a:endParaRPr lang="zh-CN" altLang="en-US" sz="3200" b="1" dirty="0"/>
          </a:p>
        </p:txBody>
      </p:sp>
      <p:pic>
        <p:nvPicPr>
          <p:cNvPr id="9" name="图片 14" descr="E:\教材与专著\《金属工艺学》第六版（高教社）\《金属工艺学》第六版（上册）电子教材\PPT模板\第四篇 焊接\金工上册（图）tif\38.tif"/>
          <p:cNvPicPr>
            <a:picLocks noChangeAspect="1" noChangeArrowheads="1"/>
          </p:cNvPicPr>
          <p:nvPr/>
        </p:nvPicPr>
        <p:blipFill>
          <a:blip r:embed="rId3" cstate="print">
            <a:extLst>
              <a:ext uri="{28A0092B-C50C-407E-A947-70E740481C1C}">
                <a14:useLocalDpi xmlns:a14="http://schemas.microsoft.com/office/drawing/2010/main" val="0"/>
              </a:ext>
            </a:extLst>
          </a:blip>
          <a:srcRect l="37906" t="75558" r="43362" b="4361"/>
          <a:stretch>
            <a:fillRect/>
          </a:stretch>
        </p:blipFill>
        <p:spPr bwMode="auto">
          <a:xfrm>
            <a:off x="5436096" y="2060848"/>
            <a:ext cx="2803525"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4"/>
          <p:cNvSpPr>
            <a:spLocks noChangeArrowheads="1"/>
          </p:cNvSpPr>
          <p:nvPr/>
        </p:nvSpPr>
        <p:spPr bwMode="auto">
          <a:xfrm>
            <a:off x="6026646" y="5108848"/>
            <a:ext cx="16208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b="1">
                <a:solidFill>
                  <a:srgbClr val="336699"/>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pPr>
            <a:r>
              <a:rPr lang="zh-CN" altLang="en-US" sz="1600" b="0">
                <a:solidFill>
                  <a:srgbClr val="0070C0"/>
                </a:solidFill>
                <a:latin typeface="黑体" panose="02010609060101010101" pitchFamily="49" charset="-122"/>
                <a:ea typeface="黑体" panose="02010609060101010101" pitchFamily="49" charset="-122"/>
              </a:rPr>
              <a:t>电阻对焊示意图</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383496" y="340907"/>
            <a:ext cx="3672408" cy="584775"/>
          </a:xfrm>
          <a:prstGeom prst="rect">
            <a:avLst/>
          </a:prstGeom>
          <a:noFill/>
        </p:spPr>
        <p:txBody>
          <a:bodyPr wrap="square" rtlCol="0">
            <a:spAutoFit/>
          </a:bodyPr>
          <a:lstStyle/>
          <a:p>
            <a:r>
              <a:rPr lang="zh-CN" altLang="en-US" sz="3200" b="1" dirty="0"/>
              <a:t>第一</a:t>
            </a:r>
            <a:r>
              <a:rPr lang="zh-CN" altLang="en-US" sz="3200" b="1" dirty="0" smtClean="0"/>
              <a:t>节  电阻焊</a:t>
            </a:r>
            <a:endParaRPr lang="zh-CN" altLang="en-US" sz="3200" b="1" dirty="0"/>
          </a:p>
        </p:txBody>
      </p:sp>
      <p:sp>
        <p:nvSpPr>
          <p:cNvPr id="5" name="矩形 4"/>
          <p:cNvSpPr/>
          <p:nvPr/>
        </p:nvSpPr>
        <p:spPr>
          <a:xfrm>
            <a:off x="179512" y="1124744"/>
            <a:ext cx="5040560" cy="5687711"/>
          </a:xfrm>
          <a:prstGeom prst="rect">
            <a:avLst/>
          </a:prstGeom>
        </p:spPr>
        <p:txBody>
          <a:bodyPr wrap="square">
            <a:spAutoFit/>
          </a:bodyPr>
          <a:lstStyle/>
          <a:p>
            <a:pPr>
              <a:lnSpc>
                <a:spcPct val="120000"/>
              </a:lnSpc>
            </a:pPr>
            <a:r>
              <a:rPr lang="zh-CN" altLang="en-US" b="1" dirty="0">
                <a:solidFill>
                  <a:srgbClr val="FF0000"/>
                </a:solidFill>
                <a:latin typeface="宋体" panose="02010600030101010101" pitchFamily="2" charset="-122"/>
              </a:rPr>
              <a:t>（</a:t>
            </a:r>
            <a:r>
              <a:rPr lang="en-US" altLang="zh-CN" b="1" dirty="0">
                <a:solidFill>
                  <a:srgbClr val="FF0000"/>
                </a:solidFill>
                <a:latin typeface="宋体" panose="02010600030101010101" pitchFamily="2" charset="-122"/>
              </a:rPr>
              <a:t>2</a:t>
            </a:r>
            <a:r>
              <a:rPr lang="zh-CN" altLang="en-US" b="1" dirty="0">
                <a:solidFill>
                  <a:srgbClr val="FF0000"/>
                </a:solidFill>
                <a:latin typeface="宋体" panose="02010600030101010101" pitchFamily="2" charset="-122"/>
              </a:rPr>
              <a:t>）闪光对</a:t>
            </a:r>
            <a:r>
              <a:rPr lang="zh-CN" altLang="en-US" b="1" dirty="0" smtClean="0">
                <a:solidFill>
                  <a:srgbClr val="FF0000"/>
                </a:solidFill>
                <a:latin typeface="宋体" panose="02010600030101010101" pitchFamily="2" charset="-122"/>
              </a:rPr>
              <a:t>焊</a:t>
            </a:r>
            <a:endParaRPr lang="en-US" altLang="zh-CN" b="1" dirty="0" smtClean="0">
              <a:solidFill>
                <a:srgbClr val="FF0000"/>
              </a:solidFill>
              <a:latin typeface="宋体" panose="02010600030101010101" pitchFamily="2" charset="-122"/>
            </a:endParaRPr>
          </a:p>
          <a:p>
            <a:pPr>
              <a:lnSpc>
                <a:spcPct val="120000"/>
              </a:lnSpc>
            </a:pPr>
            <a:r>
              <a:rPr lang="en-US" altLang="zh-CN" b="1" dirty="0">
                <a:solidFill>
                  <a:srgbClr val="009900"/>
                </a:solidFill>
                <a:latin typeface="宋体" panose="02010600030101010101" pitchFamily="2" charset="-122"/>
              </a:rPr>
              <a:t> </a:t>
            </a:r>
            <a:r>
              <a:rPr lang="en-US" altLang="zh-CN" b="1" dirty="0" smtClean="0">
                <a:solidFill>
                  <a:srgbClr val="009900"/>
                </a:solidFill>
                <a:latin typeface="宋体" panose="02010600030101010101" pitchFamily="2" charset="-122"/>
              </a:rPr>
              <a:t>  </a:t>
            </a:r>
            <a:r>
              <a:rPr lang="zh-CN" altLang="en-US" b="1" dirty="0" smtClean="0">
                <a:latin typeface="宋体" panose="02010600030101010101" pitchFamily="2" charset="-122"/>
              </a:rPr>
              <a:t>先</a:t>
            </a:r>
            <a:r>
              <a:rPr lang="zh-CN" altLang="en-US" b="1" dirty="0">
                <a:latin typeface="宋体" panose="02010600030101010101" pitchFamily="2" charset="-122"/>
              </a:rPr>
              <a:t>通电，</a:t>
            </a:r>
            <a:r>
              <a:rPr lang="zh-CN" altLang="en-US" b="1" dirty="0">
                <a:solidFill>
                  <a:srgbClr val="0000FF"/>
                </a:solidFill>
                <a:latin typeface="宋体" panose="02010600030101010101" pitchFamily="2" charset="-122"/>
              </a:rPr>
              <a:t>接头不</a:t>
            </a:r>
            <a:r>
              <a:rPr lang="zh-CN" altLang="en-US" b="1" dirty="0" smtClean="0">
                <a:solidFill>
                  <a:srgbClr val="0000FF"/>
                </a:solidFill>
                <a:latin typeface="宋体" panose="02010600030101010101" pitchFamily="2" charset="-122"/>
              </a:rPr>
              <a:t>平</a:t>
            </a:r>
            <a:r>
              <a:rPr lang="zh-CN" altLang="en-US" b="1" dirty="0" smtClean="0">
                <a:latin typeface="宋体" panose="02010600030101010101" pitchFamily="2" charset="-122"/>
              </a:rPr>
              <a:t>点</a:t>
            </a:r>
            <a:r>
              <a:rPr lang="zh-CN" altLang="en-US" b="1" dirty="0">
                <a:latin typeface="宋体" panose="02010600030101010101" pitchFamily="2" charset="-122"/>
              </a:rPr>
              <a:t>接触，接触点金属迅速熔化，蒸发。在蒸汽压力和电磁力作用下，液体金属发生爆破，以火花形式从接触处飞出而形成</a:t>
            </a:r>
            <a:r>
              <a:rPr lang="zh-CN" altLang="en-US" b="1" dirty="0">
                <a:solidFill>
                  <a:srgbClr val="FF0000"/>
                </a:solidFill>
                <a:latin typeface="宋体" panose="02010600030101010101" pitchFamily="2" charset="-122"/>
              </a:rPr>
              <a:t>“闪光”</a:t>
            </a:r>
            <a:r>
              <a:rPr lang="zh-CN" altLang="en-US" b="1" dirty="0">
                <a:latin typeface="宋体" panose="02010600030101010101" pitchFamily="2" charset="-122"/>
              </a:rPr>
              <a:t>。继续送进工件，保持一定闪光时间，待焊件端面全部加热熔化时，迅速对焊件施加顶镦力，并切断电源，焊件在压力作用下产生塑性变形而焊在一起</a:t>
            </a:r>
            <a:r>
              <a:rPr lang="zh-CN" altLang="en-US" b="1" dirty="0" smtClean="0">
                <a:latin typeface="宋体" panose="02010600030101010101" pitchFamily="2" charset="-122"/>
              </a:rPr>
              <a:t>。</a:t>
            </a:r>
            <a:endParaRPr lang="en-US" altLang="zh-CN" b="1" dirty="0">
              <a:latin typeface="宋体" panose="02010600030101010101" pitchFamily="2" charset="-122"/>
            </a:endParaRPr>
          </a:p>
          <a:p>
            <a:pPr>
              <a:lnSpc>
                <a:spcPct val="120000"/>
              </a:lnSpc>
              <a:defRPr/>
            </a:pPr>
            <a:r>
              <a:rPr lang="zh-CN" altLang="en-US" b="1" dirty="0" smtClean="0">
                <a:solidFill>
                  <a:srgbClr val="FF0000"/>
                </a:solidFill>
                <a:latin typeface="宋体" panose="02010600030101010101" pitchFamily="2" charset="-122"/>
                <a:cs typeface="Times New Roman" panose="02020603050405020304" pitchFamily="18" charset="0"/>
              </a:rPr>
              <a:t>特点及应用：</a:t>
            </a:r>
            <a:endParaRPr lang="en-US" altLang="zh-CN" b="1" dirty="0" smtClean="0">
              <a:solidFill>
                <a:srgbClr val="FF0000"/>
              </a:solidFill>
              <a:latin typeface="宋体" panose="02010600030101010101" pitchFamily="2" charset="-122"/>
              <a:cs typeface="Times New Roman" panose="02020603050405020304" pitchFamily="18" charset="0"/>
            </a:endParaRPr>
          </a:p>
          <a:p>
            <a:pPr>
              <a:lnSpc>
                <a:spcPct val="120000"/>
              </a:lnSpc>
              <a:defRPr/>
            </a:pPr>
            <a:r>
              <a:rPr lang="zh-CN" altLang="en-US" b="1" dirty="0" smtClean="0">
                <a:latin typeface="宋体" panose="02010600030101010101" pitchFamily="2" charset="-122"/>
                <a:cs typeface="Times New Roman" panose="02020603050405020304" pitchFamily="18" charset="0"/>
              </a:rPr>
              <a:t>  接头</a:t>
            </a:r>
            <a:r>
              <a:rPr lang="zh-CN" altLang="en-US" b="1" dirty="0">
                <a:latin typeface="宋体" panose="02010600030101010101" pitchFamily="2" charset="-122"/>
                <a:cs typeface="Times New Roman" panose="02020603050405020304" pitchFamily="18" charset="0"/>
              </a:rPr>
              <a:t>中夹渣少、质量好、强度高。金属损耗较大，闪光火花易沾污其他设备与环境，接头处焊后有毛刺需要加工清理。</a:t>
            </a:r>
            <a:endParaRPr lang="en-US" altLang="zh-CN" b="1" dirty="0">
              <a:latin typeface="宋体" panose="02010600030101010101" pitchFamily="2" charset="-122"/>
              <a:cs typeface="Times New Roman" panose="02020603050405020304" pitchFamily="18" charset="0"/>
            </a:endParaRPr>
          </a:p>
          <a:p>
            <a:pPr>
              <a:lnSpc>
                <a:spcPct val="120000"/>
              </a:lnSpc>
              <a:defRPr/>
            </a:pPr>
            <a:r>
              <a:rPr lang="en-US" altLang="zh-CN" b="1" dirty="0">
                <a:latin typeface="宋体" panose="02010600030101010101" pitchFamily="2" charset="-122"/>
                <a:cs typeface="Times New Roman" panose="02020603050405020304" pitchFamily="18" charset="0"/>
              </a:rPr>
              <a:t>   </a:t>
            </a:r>
            <a:r>
              <a:rPr lang="zh-CN" altLang="en-US" b="1" dirty="0" smtClean="0">
                <a:latin typeface="宋体" panose="02010600030101010101" pitchFamily="2" charset="-122"/>
                <a:cs typeface="Times New Roman" panose="02020603050405020304" pitchFamily="18" charset="0"/>
              </a:rPr>
              <a:t>常用</a:t>
            </a:r>
            <a:r>
              <a:rPr lang="zh-CN" altLang="en-US" b="1" dirty="0">
                <a:latin typeface="宋体" panose="02010600030101010101" pitchFamily="2" charset="-122"/>
                <a:cs typeface="Times New Roman" panose="02020603050405020304" pitchFamily="18" charset="0"/>
              </a:rPr>
              <a:t>于重要工件焊接，相同金属、异种金属</a:t>
            </a:r>
            <a:r>
              <a:rPr lang="en-US" altLang="zh-CN" b="1" dirty="0">
                <a:latin typeface="宋体" panose="02010600030101010101" pitchFamily="2" charset="-122"/>
                <a:cs typeface="Times New Roman" panose="02020603050405020304" pitchFamily="18" charset="0"/>
              </a:rPr>
              <a:t>(</a:t>
            </a:r>
            <a:r>
              <a:rPr lang="zh-CN" altLang="en-US" b="1" dirty="0">
                <a:latin typeface="宋体" panose="02010600030101010101" pitchFamily="2" charset="-122"/>
              </a:rPr>
              <a:t>铝</a:t>
            </a:r>
            <a:r>
              <a:rPr lang="en-US" altLang="zh-CN" b="1" dirty="0">
                <a:latin typeface="宋体" panose="02010600030101010101" pitchFamily="2" charset="-122"/>
              </a:rPr>
              <a:t>—</a:t>
            </a:r>
            <a:r>
              <a:rPr lang="zh-CN" altLang="en-US" b="1" dirty="0">
                <a:latin typeface="宋体" panose="02010600030101010101" pitchFamily="2" charset="-122"/>
              </a:rPr>
              <a:t>铜、铝</a:t>
            </a:r>
            <a:r>
              <a:rPr lang="en-US" altLang="zh-CN" b="1" dirty="0">
                <a:latin typeface="宋体" panose="02010600030101010101" pitchFamily="2" charset="-122"/>
              </a:rPr>
              <a:t>—</a:t>
            </a:r>
            <a:r>
              <a:rPr lang="zh-CN" altLang="en-US" b="1" dirty="0">
                <a:latin typeface="宋体" panose="02010600030101010101" pitchFamily="2" charset="-122"/>
              </a:rPr>
              <a:t>钢等</a:t>
            </a:r>
            <a:r>
              <a:rPr lang="en-US" altLang="zh-CN" b="1" dirty="0">
                <a:latin typeface="宋体" panose="02010600030101010101" pitchFamily="2" charset="-122"/>
              </a:rPr>
              <a:t>)</a:t>
            </a:r>
            <a:r>
              <a:rPr lang="zh-CN" altLang="en-US" b="1" dirty="0">
                <a:latin typeface="宋体" panose="02010600030101010101" pitchFamily="2" charset="-122"/>
              </a:rPr>
              <a:t>均可焊接。工件直径小可到</a:t>
            </a:r>
            <a:r>
              <a:rPr lang="en-US" altLang="zh-CN" b="1" dirty="0">
                <a:latin typeface="宋体" panose="02010600030101010101" pitchFamily="2" charset="-122"/>
              </a:rPr>
              <a:t>0.01mm</a:t>
            </a:r>
            <a:r>
              <a:rPr lang="zh-CN" altLang="en-US" b="1" dirty="0">
                <a:latin typeface="宋体" panose="02010600030101010101" pitchFamily="2" charset="-122"/>
              </a:rPr>
              <a:t>的金属丝，大可到</a:t>
            </a:r>
            <a:r>
              <a:rPr lang="en-US" altLang="zh-CN" b="1" dirty="0">
                <a:latin typeface="宋体" panose="02010600030101010101" pitchFamily="2" charset="-122"/>
              </a:rPr>
              <a:t>20000mm</a:t>
            </a:r>
            <a:r>
              <a:rPr lang="zh-CN" altLang="en-US" b="1" baseline="30000" dirty="0">
                <a:latin typeface="宋体" panose="02010600030101010101" pitchFamily="2" charset="-122"/>
              </a:rPr>
              <a:t>２</a:t>
            </a:r>
            <a:r>
              <a:rPr lang="zh-CN" altLang="en-US" b="1" dirty="0">
                <a:latin typeface="宋体" panose="02010600030101010101" pitchFamily="2" charset="-122"/>
              </a:rPr>
              <a:t>的金属棒和金属型材。 </a:t>
            </a:r>
          </a:p>
          <a:p>
            <a:endParaRPr lang="zh-CN" altLang="en-US" b="1" dirty="0">
              <a:latin typeface="宋体" panose="02010600030101010101" pitchFamily="2" charset="-122"/>
            </a:endParaRPr>
          </a:p>
        </p:txBody>
      </p:sp>
      <p:pic>
        <p:nvPicPr>
          <p:cNvPr id="6" name="图片 14" descr="E:\教材与专著\《金属工艺学》第六版（高教社）\《金属工艺学》第六版（上册）电子教材\PPT模板\第四篇 焊接\金工上册（图）tif\38.tif"/>
          <p:cNvPicPr>
            <a:picLocks noChangeAspect="1" noChangeArrowheads="1"/>
          </p:cNvPicPr>
          <p:nvPr/>
        </p:nvPicPr>
        <p:blipFill>
          <a:blip r:embed="rId2" cstate="print">
            <a:extLst>
              <a:ext uri="{28A0092B-C50C-407E-A947-70E740481C1C}">
                <a14:useLocalDpi xmlns:a14="http://schemas.microsoft.com/office/drawing/2010/main" val="0"/>
              </a:ext>
            </a:extLst>
          </a:blip>
          <a:srcRect l="60742" t="75436" r="21481" b="3818"/>
          <a:stretch>
            <a:fillRect/>
          </a:stretch>
        </p:blipFill>
        <p:spPr bwMode="auto">
          <a:xfrm>
            <a:off x="5727055" y="1628800"/>
            <a:ext cx="2952328" cy="3342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6732240" y="5121971"/>
            <a:ext cx="1839804" cy="338554"/>
          </a:xfrm>
          <a:prstGeom prst="rect">
            <a:avLst/>
          </a:prstGeom>
        </p:spPr>
        <p:txBody>
          <a:bodyPr wrap="square">
            <a:spAutoFit/>
          </a:bodyPr>
          <a:lstStyle/>
          <a:p>
            <a:pPr>
              <a:defRPr/>
            </a:pPr>
            <a:r>
              <a:rPr kumimoji="1" lang="zh-CN" altLang="en-US" sz="1600" b="1"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闪光</a:t>
            </a:r>
            <a:r>
              <a:rPr kumimoji="1" lang="zh-CN" altLang="zh-CN" sz="1600" b="1"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对焊示意图</a:t>
            </a:r>
            <a:endParaRPr kumimoji="1" lang="zh-CN" altLang="en-US" sz="1600" b="1" dirty="0">
              <a:solidFill>
                <a:srgbClr val="0070C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078432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3"/>
          <p:cNvSpPr>
            <a:spLocks noChangeArrowheads="1"/>
          </p:cNvSpPr>
          <p:nvPr/>
        </p:nvSpPr>
        <p:spPr bwMode="auto">
          <a:xfrm>
            <a:off x="419186" y="1343199"/>
            <a:ext cx="828092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28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smtClean="0">
                <a:solidFill>
                  <a:srgbClr val="FF6600"/>
                </a:solidFill>
                <a:latin typeface="宋体" panose="02010600030101010101" pitchFamily="2" charset="-122"/>
              </a:rPr>
              <a:t>对焊的</a:t>
            </a:r>
            <a:r>
              <a:rPr lang="zh-CN" altLang="en-US" sz="2000" b="1" dirty="0">
                <a:solidFill>
                  <a:srgbClr val="FF6600"/>
                </a:solidFill>
                <a:latin typeface="宋体" panose="02010600030101010101" pitchFamily="2" charset="-122"/>
              </a:rPr>
              <a:t>接头形式</a:t>
            </a:r>
            <a:r>
              <a:rPr lang="zh-CN" altLang="en-US" sz="2000" b="1" dirty="0" smtClean="0">
                <a:solidFill>
                  <a:srgbClr val="FF6600"/>
                </a:solidFill>
                <a:latin typeface="宋体" panose="02010600030101010101" pitchFamily="2" charset="-122"/>
              </a:rPr>
              <a:t>：</a:t>
            </a:r>
            <a:endParaRPr lang="en-US" altLang="zh-CN" sz="2000" b="1" dirty="0" smtClean="0">
              <a:solidFill>
                <a:srgbClr val="FF6600"/>
              </a:solidFill>
              <a:latin typeface="宋体" panose="02010600030101010101" pitchFamily="2" charset="-122"/>
            </a:endParaRPr>
          </a:p>
          <a:p>
            <a:pPr eaLnBrk="1" hangingPunct="1">
              <a:spcBef>
                <a:spcPct val="0"/>
              </a:spcBef>
              <a:buFontTx/>
              <a:buNone/>
            </a:pPr>
            <a:r>
              <a:rPr lang="en-US" altLang="zh-CN" sz="2000" b="1" dirty="0">
                <a:solidFill>
                  <a:srgbClr val="000000"/>
                </a:solidFill>
                <a:latin typeface="宋体" panose="02010600030101010101" pitchFamily="2" charset="-122"/>
              </a:rPr>
              <a:t> </a:t>
            </a:r>
            <a:r>
              <a:rPr lang="zh-CN" altLang="en-US" sz="2000" b="1" dirty="0" smtClean="0">
                <a:solidFill>
                  <a:srgbClr val="000000"/>
                </a:solidFill>
                <a:latin typeface="宋体" panose="02010600030101010101" pitchFamily="2" charset="-122"/>
              </a:rPr>
              <a:t>对接</a:t>
            </a:r>
            <a:r>
              <a:rPr lang="zh-CN" altLang="en-US" sz="2000" b="1" dirty="0">
                <a:solidFill>
                  <a:srgbClr val="000000"/>
                </a:solidFill>
                <a:latin typeface="宋体" panose="02010600030101010101" pitchFamily="2" charset="-122"/>
              </a:rPr>
              <a:t>接头</a:t>
            </a:r>
            <a:r>
              <a:rPr lang="zh-CN" altLang="en-US" sz="2000" b="1" dirty="0" smtClean="0">
                <a:solidFill>
                  <a:srgbClr val="000000"/>
                </a:solidFill>
                <a:latin typeface="宋体" panose="02010600030101010101" pitchFamily="2" charset="-122"/>
              </a:rPr>
              <a:t>，接头</a:t>
            </a:r>
            <a:r>
              <a:rPr lang="zh-CN" altLang="en-US" sz="2000" b="1" dirty="0">
                <a:solidFill>
                  <a:srgbClr val="000000"/>
                </a:solidFill>
                <a:latin typeface="宋体" panose="02010600030101010101" pitchFamily="2" charset="-122"/>
              </a:rPr>
              <a:t>断面尽量相同</a:t>
            </a:r>
            <a:r>
              <a:rPr lang="zh-CN" altLang="en-US" sz="2000" b="1" dirty="0" smtClean="0">
                <a:solidFill>
                  <a:srgbClr val="000000"/>
                </a:solidFill>
                <a:latin typeface="宋体" panose="02010600030101010101" pitchFamily="2" charset="-122"/>
              </a:rPr>
              <a:t>。</a:t>
            </a:r>
            <a:r>
              <a:rPr kumimoji="1" lang="en-US" altLang="zh-CN" sz="2000" b="1" kern="100" dirty="0">
                <a:solidFill>
                  <a:srgbClr val="000000"/>
                </a:solidFill>
                <a:latin typeface="宋体" panose="02010600030101010101" pitchFamily="2" charset="-122"/>
                <a:cs typeface="Times New Roman" panose="02020603050405020304" pitchFamily="18" charset="0"/>
              </a:rPr>
              <a:t> </a:t>
            </a:r>
            <a:r>
              <a:rPr kumimoji="1" lang="zh-CN" altLang="zh-CN" sz="2000" b="1" kern="100" dirty="0">
                <a:solidFill>
                  <a:srgbClr val="000000"/>
                </a:solidFill>
                <a:latin typeface="宋体" panose="02010600030101010101" pitchFamily="2" charset="-122"/>
                <a:cs typeface="Times New Roman" panose="02020603050405020304" pitchFamily="18" charset="0"/>
              </a:rPr>
              <a:t>圆棒直径、方钢边长和管子壁厚之差均不应超过</a:t>
            </a:r>
            <a:r>
              <a:rPr kumimoji="1" lang="en-US" altLang="zh-CN" sz="2000" b="1" kern="100" dirty="0">
                <a:solidFill>
                  <a:srgbClr val="000000"/>
                </a:solidFill>
                <a:latin typeface="宋体" panose="02010600030101010101" pitchFamily="2" charset="-122"/>
              </a:rPr>
              <a:t>25%</a:t>
            </a:r>
            <a:r>
              <a:rPr kumimoji="1" lang="zh-CN" altLang="zh-CN" sz="2000" b="1" kern="100" dirty="0">
                <a:solidFill>
                  <a:srgbClr val="000000"/>
                </a:solidFill>
                <a:latin typeface="宋体" panose="02010600030101010101" pitchFamily="2" charset="-122"/>
                <a:cs typeface="Times New Roman" panose="02020603050405020304" pitchFamily="18" charset="0"/>
              </a:rPr>
              <a:t>。</a:t>
            </a:r>
            <a:endParaRPr lang="zh-CN" altLang="en-US" sz="2000" b="1" dirty="0">
              <a:solidFill>
                <a:srgbClr val="000000"/>
              </a:solidFill>
              <a:latin typeface="宋体" panose="02010600030101010101" pitchFamily="2" charset="-122"/>
            </a:endParaRPr>
          </a:p>
          <a:p>
            <a:pPr eaLnBrk="1" hangingPunct="1">
              <a:spcBef>
                <a:spcPct val="0"/>
              </a:spcBef>
              <a:buFontTx/>
              <a:buNone/>
            </a:pPr>
            <a:r>
              <a:rPr lang="zh-CN" altLang="en-US" sz="2000" b="1" dirty="0">
                <a:solidFill>
                  <a:srgbClr val="000000"/>
                </a:solidFill>
                <a:latin typeface="宋体" panose="02010600030101010101" pitchFamily="2" charset="-122"/>
              </a:rPr>
              <a:t>  广泛用于刀具、钢筋、自行车车圈、钢轨和管道的焊接。 </a:t>
            </a:r>
          </a:p>
        </p:txBody>
      </p:sp>
      <p:sp>
        <p:nvSpPr>
          <p:cNvPr id="8" name="文本框 7"/>
          <p:cNvSpPr txBox="1"/>
          <p:nvPr/>
        </p:nvSpPr>
        <p:spPr>
          <a:xfrm>
            <a:off x="3419872" y="284095"/>
            <a:ext cx="3672408" cy="584775"/>
          </a:xfrm>
          <a:prstGeom prst="rect">
            <a:avLst/>
          </a:prstGeom>
          <a:noFill/>
        </p:spPr>
        <p:txBody>
          <a:bodyPr wrap="square" rtlCol="0">
            <a:spAutoFit/>
          </a:bodyPr>
          <a:lstStyle/>
          <a:p>
            <a:r>
              <a:rPr lang="zh-CN" altLang="en-US" sz="3200" b="1" dirty="0"/>
              <a:t>第一</a:t>
            </a:r>
            <a:r>
              <a:rPr lang="zh-CN" altLang="en-US" sz="3200" b="1" dirty="0" smtClean="0"/>
              <a:t>节  电阻焊</a:t>
            </a:r>
            <a:endParaRPr lang="zh-CN" altLang="en-US" sz="3200" b="1" dirty="0"/>
          </a:p>
        </p:txBody>
      </p:sp>
      <p:pic>
        <p:nvPicPr>
          <p:cNvPr id="10" name="图片 14" descr="E:\教材与专著\《金属工艺学》第六版（高教社）\《金属工艺学》第六版（上册）电子教材\PPT模板\第四篇 焊接\金工上册（图）tif\39.tif"/>
          <p:cNvPicPr>
            <a:picLocks noChangeAspect="1" noChangeArrowheads="1"/>
          </p:cNvPicPr>
          <p:nvPr/>
        </p:nvPicPr>
        <p:blipFill>
          <a:blip r:embed="rId3" cstate="print">
            <a:extLst>
              <a:ext uri="{28A0092B-C50C-407E-A947-70E740481C1C}">
                <a14:useLocalDpi xmlns:a14="http://schemas.microsoft.com/office/drawing/2010/main" val="0"/>
              </a:ext>
            </a:extLst>
          </a:blip>
          <a:srcRect l="4877" r="66769" b="86131"/>
          <a:stretch>
            <a:fillRect/>
          </a:stretch>
        </p:blipFill>
        <p:spPr bwMode="auto">
          <a:xfrm>
            <a:off x="3275856" y="2960953"/>
            <a:ext cx="287972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4067944" y="5400348"/>
            <a:ext cx="1416050" cy="338137"/>
          </a:xfrm>
          <a:prstGeom prst="rect">
            <a:avLst/>
          </a:prstGeom>
        </p:spPr>
        <p:txBody>
          <a:bodyPr wrap="none">
            <a:spAutoFit/>
          </a:bodyPr>
          <a:lstStyle/>
          <a:p>
            <a:pPr>
              <a:defRPr/>
            </a:pPr>
            <a:r>
              <a:rPr kumimoji="1" lang="zh-CN" altLang="zh-CN" sz="1600" b="1"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对焊接头形式</a:t>
            </a:r>
            <a:endParaRPr kumimoji="1" lang="zh-CN" altLang="en-US" sz="1600" b="1" dirty="0">
              <a:solidFill>
                <a:srgbClr val="0070C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ChangeArrowheads="1"/>
          </p:cNvSpPr>
          <p:nvPr/>
        </p:nvSpPr>
        <p:spPr bwMode="auto">
          <a:xfrm>
            <a:off x="107504" y="1556792"/>
            <a:ext cx="84249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28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smtClean="0">
                <a:solidFill>
                  <a:srgbClr val="FF0000"/>
                </a:solidFill>
                <a:latin typeface="楷体_GB2312" pitchFamily="49" charset="-122"/>
                <a:ea typeface="楷体_GB2312" pitchFamily="49" charset="-122"/>
              </a:rPr>
              <a:t>摩擦</a:t>
            </a:r>
            <a:r>
              <a:rPr lang="zh-CN" altLang="en-US" sz="2000" b="1" dirty="0">
                <a:solidFill>
                  <a:srgbClr val="FF0000"/>
                </a:solidFill>
                <a:latin typeface="楷体_GB2312" pitchFamily="49" charset="-122"/>
                <a:ea typeface="楷体_GB2312" pitchFamily="49" charset="-122"/>
              </a:rPr>
              <a:t>焊：</a:t>
            </a:r>
            <a:r>
              <a:rPr lang="zh-CN" altLang="en-US" sz="2000" b="1" dirty="0">
                <a:latin typeface="楷体_GB2312" pitchFamily="49" charset="-122"/>
                <a:ea typeface="楷体_GB2312" pitchFamily="49" charset="-122"/>
              </a:rPr>
              <a:t>利用工件间相互摩擦产生的热量，同时加压而进行焊接的方法</a:t>
            </a:r>
            <a:r>
              <a:rPr lang="zh-CN" altLang="en-US" sz="2000" b="1" dirty="0" smtClean="0">
                <a:latin typeface="楷体_GB2312" pitchFamily="49" charset="-122"/>
                <a:ea typeface="楷体_GB2312" pitchFamily="49" charset="-122"/>
              </a:rPr>
              <a:t>。</a:t>
            </a:r>
            <a:endParaRPr lang="zh-CN" altLang="en-US" sz="2000" b="1" dirty="0">
              <a:solidFill>
                <a:srgbClr val="FF0000"/>
              </a:solidFill>
              <a:latin typeface="楷体_GB2312" pitchFamily="49" charset="-122"/>
              <a:ea typeface="楷体_GB2312" pitchFamily="49" charset="-122"/>
            </a:endParaRPr>
          </a:p>
        </p:txBody>
      </p:sp>
      <p:sp>
        <p:nvSpPr>
          <p:cNvPr id="2" name="标题 1"/>
          <p:cNvSpPr>
            <a:spLocks noGrp="1"/>
          </p:cNvSpPr>
          <p:nvPr>
            <p:ph type="title"/>
          </p:nvPr>
        </p:nvSpPr>
        <p:spPr>
          <a:xfrm>
            <a:off x="3347864" y="5568"/>
            <a:ext cx="4213448" cy="1190625"/>
          </a:xfrm>
        </p:spPr>
        <p:txBody>
          <a:bodyPr/>
          <a:lstStyle/>
          <a:p>
            <a:r>
              <a:rPr lang="zh-CN" altLang="en-US" sz="3200" dirty="0" smtClean="0"/>
              <a:t>第二节  摩擦焊</a:t>
            </a:r>
            <a:endParaRPr lang="zh-CN" altLang="en-US" sz="3200" dirty="0"/>
          </a:p>
        </p:txBody>
      </p:sp>
      <p:pic>
        <p:nvPicPr>
          <p:cNvPr id="11" name="图片 11" descr="E:\教材与专著\《金属工艺学》第六版（高教社）\《金属工艺学》第六版（上册）电子教材\PPT模板\第四篇 焊接\金工上册（图）tif\39.tif"/>
          <p:cNvPicPr>
            <a:picLocks noChangeAspect="1" noChangeArrowheads="1"/>
          </p:cNvPicPr>
          <p:nvPr/>
        </p:nvPicPr>
        <p:blipFill>
          <a:blip r:embed="rId3" cstate="print">
            <a:extLst>
              <a:ext uri="{28A0092B-C50C-407E-A947-70E740481C1C}">
                <a14:useLocalDpi xmlns:a14="http://schemas.microsoft.com/office/drawing/2010/main" val="0"/>
              </a:ext>
            </a:extLst>
          </a:blip>
          <a:srcRect l="1265" t="20444" r="41666" b="62338"/>
          <a:stretch>
            <a:fillRect/>
          </a:stretch>
        </p:blipFill>
        <p:spPr bwMode="auto">
          <a:xfrm>
            <a:off x="467544" y="2093637"/>
            <a:ext cx="7718425"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3707904" y="5508560"/>
            <a:ext cx="1416050" cy="338138"/>
          </a:xfrm>
          <a:prstGeom prst="rect">
            <a:avLst/>
          </a:prstGeom>
        </p:spPr>
        <p:txBody>
          <a:bodyPr wrap="none">
            <a:spAutoFit/>
          </a:bodyPr>
          <a:lstStyle/>
          <a:p>
            <a:pPr>
              <a:defRPr/>
            </a:pPr>
            <a:r>
              <a:rPr kumimoji="1" lang="zh-CN" altLang="zh-CN" sz="1600" b="1"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摩擦焊示意图</a:t>
            </a:r>
            <a:endParaRPr kumimoji="1" lang="zh-CN" altLang="en-US" sz="1600" b="1" dirty="0">
              <a:solidFill>
                <a:srgbClr val="0070C0"/>
              </a:solidFill>
              <a:latin typeface="黑体" panose="02010609060101010101" pitchFamily="49" charset="-122"/>
              <a:ea typeface="黑体" panose="02010609060101010101"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932795" y="0"/>
            <a:ext cx="4213448" cy="1190625"/>
          </a:xfrm>
        </p:spPr>
        <p:txBody>
          <a:bodyPr/>
          <a:lstStyle/>
          <a:p>
            <a:r>
              <a:rPr lang="zh-CN" altLang="en-US" sz="3200" dirty="0" smtClean="0"/>
              <a:t>第二节  摩擦焊</a:t>
            </a:r>
            <a:endParaRPr lang="zh-CN" altLang="en-US" sz="3200" dirty="0"/>
          </a:p>
        </p:txBody>
      </p:sp>
      <p:sp>
        <p:nvSpPr>
          <p:cNvPr id="4" name="矩形 3"/>
          <p:cNvSpPr/>
          <p:nvPr/>
        </p:nvSpPr>
        <p:spPr>
          <a:xfrm>
            <a:off x="323528" y="1268760"/>
            <a:ext cx="8724775" cy="2308324"/>
          </a:xfrm>
          <a:prstGeom prst="rect">
            <a:avLst/>
          </a:prstGeom>
        </p:spPr>
        <p:txBody>
          <a:bodyPr wrap="square">
            <a:spAutoFit/>
          </a:bodyPr>
          <a:lstStyle/>
          <a:p>
            <a:pPr eaLnBrk="1" hangingPunct="1"/>
            <a:r>
              <a:rPr lang="zh-CN" altLang="en-US" b="1" dirty="0">
                <a:solidFill>
                  <a:srgbClr val="FF0000"/>
                </a:solidFill>
                <a:latin typeface="楷体_GB2312" pitchFamily="49" charset="-122"/>
                <a:ea typeface="楷体_GB2312" pitchFamily="49" charset="-122"/>
              </a:rPr>
              <a:t>摩擦焊的</a:t>
            </a:r>
            <a:r>
              <a:rPr lang="zh-CN" altLang="en-US" b="1" dirty="0" smtClean="0">
                <a:solidFill>
                  <a:srgbClr val="FF0000"/>
                </a:solidFill>
                <a:latin typeface="楷体_GB2312" pitchFamily="49" charset="-122"/>
                <a:ea typeface="楷体_GB2312" pitchFamily="49" charset="-122"/>
              </a:rPr>
              <a:t>特点：</a:t>
            </a:r>
            <a:endParaRPr lang="zh-CN" altLang="en-US" b="1" dirty="0">
              <a:solidFill>
                <a:srgbClr val="FF0000"/>
              </a:solidFill>
              <a:latin typeface="楷体_GB2312" pitchFamily="49" charset="-122"/>
              <a:ea typeface="楷体_GB2312" pitchFamily="49" charset="-122"/>
            </a:endParaRPr>
          </a:p>
          <a:p>
            <a:pPr eaLnBrk="1" hangingPunct="1"/>
            <a:r>
              <a:rPr lang="zh-CN" altLang="en-US" b="1" dirty="0">
                <a:solidFill>
                  <a:srgbClr val="000000"/>
                </a:solidFill>
                <a:latin typeface="楷体_GB2312" pitchFamily="49" charset="-122"/>
                <a:ea typeface="楷体_GB2312" pitchFamily="49" charset="-122"/>
              </a:rPr>
              <a:t>（</a:t>
            </a:r>
            <a:r>
              <a:rPr lang="en-US" altLang="zh-CN" b="1" dirty="0">
                <a:solidFill>
                  <a:srgbClr val="000000"/>
                </a:solidFill>
                <a:latin typeface="楷体_GB2312" pitchFamily="49" charset="-122"/>
                <a:ea typeface="楷体_GB2312" pitchFamily="49" charset="-122"/>
              </a:rPr>
              <a:t>1</a:t>
            </a:r>
            <a:r>
              <a:rPr lang="zh-CN" altLang="en-US" b="1" dirty="0">
                <a:solidFill>
                  <a:srgbClr val="000000"/>
                </a:solidFill>
                <a:latin typeface="楷体_GB2312" pitchFamily="49" charset="-122"/>
                <a:ea typeface="楷体_GB2312" pitchFamily="49" charset="-122"/>
              </a:rPr>
              <a:t>）在摩擦焊过程中，焊件接触表面的氧化膜与杂质被清除，因此接头组织致密，不易产生气孔、夹渣等缺陷，接头质量好而且稳定。</a:t>
            </a:r>
          </a:p>
          <a:p>
            <a:pPr eaLnBrk="1" hangingPunct="1"/>
            <a:r>
              <a:rPr lang="zh-CN" altLang="en-US" b="1" dirty="0">
                <a:solidFill>
                  <a:srgbClr val="000000"/>
                </a:solidFill>
                <a:latin typeface="楷体_GB2312" pitchFamily="49" charset="-122"/>
                <a:ea typeface="楷体_GB2312" pitchFamily="49" charset="-122"/>
              </a:rPr>
              <a:t>（</a:t>
            </a:r>
            <a:r>
              <a:rPr lang="en-US" altLang="zh-CN" b="1" dirty="0">
                <a:solidFill>
                  <a:srgbClr val="000000"/>
                </a:solidFill>
                <a:latin typeface="楷体_GB2312" pitchFamily="49" charset="-122"/>
                <a:ea typeface="楷体_GB2312" pitchFamily="49" charset="-122"/>
              </a:rPr>
              <a:t>2</a:t>
            </a:r>
            <a:r>
              <a:rPr lang="zh-CN" altLang="en-US" b="1" dirty="0">
                <a:solidFill>
                  <a:srgbClr val="000000"/>
                </a:solidFill>
                <a:latin typeface="楷体_GB2312" pitchFamily="49" charset="-122"/>
                <a:ea typeface="楷体_GB2312" pitchFamily="49" charset="-122"/>
              </a:rPr>
              <a:t>）可焊接的金属范围较广，不仅可焊同种金属，也可以焊接异种金属。</a:t>
            </a:r>
          </a:p>
          <a:p>
            <a:pPr eaLnBrk="1" hangingPunct="1"/>
            <a:r>
              <a:rPr lang="zh-CN" altLang="en-US" b="1" dirty="0">
                <a:solidFill>
                  <a:srgbClr val="000000"/>
                </a:solidFill>
                <a:latin typeface="楷体_GB2312" pitchFamily="49" charset="-122"/>
                <a:ea typeface="楷体_GB2312" pitchFamily="49" charset="-122"/>
              </a:rPr>
              <a:t>（</a:t>
            </a:r>
            <a:r>
              <a:rPr lang="en-US" altLang="zh-CN" b="1" dirty="0">
                <a:solidFill>
                  <a:srgbClr val="000000"/>
                </a:solidFill>
                <a:latin typeface="楷体_GB2312" pitchFamily="49" charset="-122"/>
                <a:ea typeface="楷体_GB2312" pitchFamily="49" charset="-122"/>
              </a:rPr>
              <a:t>3</a:t>
            </a:r>
            <a:r>
              <a:rPr lang="zh-CN" altLang="en-US" b="1" dirty="0">
                <a:solidFill>
                  <a:srgbClr val="000000"/>
                </a:solidFill>
                <a:latin typeface="楷体_GB2312" pitchFamily="49" charset="-122"/>
                <a:ea typeface="楷体_GB2312" pitchFamily="49" charset="-122"/>
              </a:rPr>
              <a:t>）焊接操作简单，不需焊接材料，容易实现自动控制，生产率高。</a:t>
            </a:r>
          </a:p>
          <a:p>
            <a:pPr eaLnBrk="1" hangingPunct="1"/>
            <a:r>
              <a:rPr lang="zh-CN" altLang="en-US" b="1" dirty="0">
                <a:solidFill>
                  <a:srgbClr val="000000"/>
                </a:solidFill>
                <a:latin typeface="楷体_GB2312" pitchFamily="49" charset="-122"/>
                <a:ea typeface="楷体_GB2312" pitchFamily="49" charset="-122"/>
              </a:rPr>
              <a:t>（</a:t>
            </a:r>
            <a:r>
              <a:rPr lang="en-US" altLang="zh-CN" b="1" dirty="0">
                <a:solidFill>
                  <a:srgbClr val="000000"/>
                </a:solidFill>
                <a:latin typeface="楷体_GB2312" pitchFamily="49" charset="-122"/>
                <a:ea typeface="楷体_GB2312" pitchFamily="49" charset="-122"/>
              </a:rPr>
              <a:t>4</a:t>
            </a:r>
            <a:r>
              <a:rPr lang="zh-CN" altLang="en-US" b="1" dirty="0" smtClean="0">
                <a:solidFill>
                  <a:srgbClr val="000000"/>
                </a:solidFill>
                <a:latin typeface="楷体_GB2312" pitchFamily="49" charset="-122"/>
                <a:ea typeface="楷体_GB2312" pitchFamily="49" charset="-122"/>
              </a:rPr>
              <a:t>）</a:t>
            </a:r>
            <a:r>
              <a:rPr lang="zh-CN" altLang="zh-CN" dirty="0">
                <a:solidFill>
                  <a:srgbClr val="000000"/>
                </a:solidFill>
                <a:latin typeface="黑体" panose="02010609060101010101" pitchFamily="49" charset="-122"/>
                <a:ea typeface="黑体" panose="02010609060101010101" pitchFamily="49" charset="-122"/>
              </a:rPr>
              <a:t>设备简单、电能消耗少</a:t>
            </a:r>
            <a:r>
              <a:rPr lang="en-US" altLang="zh-CN" dirty="0">
                <a:solidFill>
                  <a:srgbClr val="000000"/>
                </a:solidFill>
                <a:latin typeface="黑体" panose="02010609060101010101" pitchFamily="49" charset="-122"/>
                <a:ea typeface="黑体" panose="02010609060101010101" pitchFamily="49" charset="-122"/>
              </a:rPr>
              <a:t>(</a:t>
            </a:r>
            <a:r>
              <a:rPr lang="zh-CN" altLang="zh-CN" dirty="0">
                <a:solidFill>
                  <a:srgbClr val="000000"/>
                </a:solidFill>
                <a:latin typeface="黑体" panose="02010609060101010101" pitchFamily="49" charset="-122"/>
                <a:ea typeface="黑体" panose="02010609060101010101" pitchFamily="49" charset="-122"/>
              </a:rPr>
              <a:t>只有闪光对焊的</a:t>
            </a:r>
            <a:r>
              <a:rPr lang="en-US" altLang="zh-CN" dirty="0">
                <a:solidFill>
                  <a:srgbClr val="000000"/>
                </a:solidFill>
                <a:latin typeface="黑体" panose="02010609060101010101" pitchFamily="49" charset="-122"/>
                <a:ea typeface="黑体" panose="02010609060101010101" pitchFamily="49" charset="-122"/>
              </a:rPr>
              <a:t>1/10</a:t>
            </a:r>
            <a:r>
              <a:rPr lang="zh-CN" altLang="zh-CN" dirty="0">
                <a:solidFill>
                  <a:srgbClr val="000000"/>
                </a:solidFill>
                <a:latin typeface="黑体" panose="02010609060101010101" pitchFamily="49" charset="-122"/>
                <a:ea typeface="黑体" panose="02010609060101010101" pitchFamily="49" charset="-122"/>
              </a:rPr>
              <a:t>～</a:t>
            </a:r>
            <a:r>
              <a:rPr lang="en-US" altLang="zh-CN" dirty="0">
                <a:solidFill>
                  <a:srgbClr val="000000"/>
                </a:solidFill>
                <a:latin typeface="黑体" panose="02010609060101010101" pitchFamily="49" charset="-122"/>
                <a:ea typeface="黑体" panose="02010609060101010101" pitchFamily="49" charset="-122"/>
              </a:rPr>
              <a:t>1/15)</a:t>
            </a:r>
            <a:r>
              <a:rPr lang="zh-CN" altLang="zh-CN" dirty="0">
                <a:solidFill>
                  <a:srgbClr val="000000"/>
                </a:solidFill>
                <a:latin typeface="黑体" panose="02010609060101010101" pitchFamily="49" charset="-122"/>
                <a:ea typeface="黑体" panose="02010609060101010101" pitchFamily="49" charset="-122"/>
              </a:rPr>
              <a:t>。要求刹车及加压装置的控制灵敏。</a:t>
            </a:r>
          </a:p>
          <a:p>
            <a:pPr eaLnBrk="1" hangingPunct="1"/>
            <a:r>
              <a:rPr lang="zh-CN" altLang="en-US" b="1" dirty="0" smtClean="0">
                <a:solidFill>
                  <a:srgbClr val="000000"/>
                </a:solidFill>
                <a:latin typeface="楷体_GB2312" pitchFamily="49" charset="-122"/>
                <a:ea typeface="楷体_GB2312" pitchFamily="49" charset="-122"/>
              </a:rPr>
              <a:t>（</a:t>
            </a:r>
            <a:r>
              <a:rPr lang="en-US" altLang="zh-CN" b="1" dirty="0">
                <a:solidFill>
                  <a:srgbClr val="000000"/>
                </a:solidFill>
                <a:latin typeface="楷体_GB2312" pitchFamily="49" charset="-122"/>
                <a:ea typeface="楷体_GB2312" pitchFamily="49" charset="-122"/>
              </a:rPr>
              <a:t>5</a:t>
            </a:r>
            <a:r>
              <a:rPr lang="zh-CN" altLang="en-US" b="1" dirty="0" smtClean="0">
                <a:solidFill>
                  <a:srgbClr val="000000"/>
                </a:solidFill>
                <a:latin typeface="楷体_GB2312" pitchFamily="49" charset="-122"/>
                <a:ea typeface="楷体_GB2312" pitchFamily="49" charset="-122"/>
              </a:rPr>
              <a:t>）</a:t>
            </a:r>
            <a:r>
              <a:rPr lang="zh-CN" altLang="en-US" b="1" dirty="0">
                <a:solidFill>
                  <a:srgbClr val="000000"/>
                </a:solidFill>
                <a:latin typeface="楷体_GB2312" pitchFamily="49" charset="-122"/>
                <a:ea typeface="楷体_GB2312" pitchFamily="49" charset="-122"/>
              </a:rPr>
              <a:t>设备</a:t>
            </a:r>
            <a:r>
              <a:rPr lang="zh-CN" altLang="en-US" b="1" dirty="0" smtClean="0">
                <a:latin typeface="楷体_GB2312" pitchFamily="49" charset="-122"/>
                <a:ea typeface="楷体_GB2312" pitchFamily="49" charset="-122"/>
              </a:rPr>
              <a:t>一次性</a:t>
            </a:r>
            <a:r>
              <a:rPr lang="zh-CN" altLang="en-US" b="1" dirty="0">
                <a:latin typeface="楷体_GB2312" pitchFamily="49" charset="-122"/>
                <a:ea typeface="楷体_GB2312" pitchFamily="49" charset="-122"/>
              </a:rPr>
              <a:t>投资大。</a:t>
            </a:r>
          </a:p>
        </p:txBody>
      </p:sp>
      <p:sp>
        <p:nvSpPr>
          <p:cNvPr id="14" name="矩形 13"/>
          <p:cNvSpPr/>
          <p:nvPr/>
        </p:nvSpPr>
        <p:spPr>
          <a:xfrm>
            <a:off x="323528" y="4252010"/>
            <a:ext cx="4572000" cy="1193596"/>
          </a:xfrm>
          <a:prstGeom prst="rect">
            <a:avLst/>
          </a:prstGeom>
        </p:spPr>
        <p:txBody>
          <a:bodyPr>
            <a:spAutoFit/>
          </a:bodyPr>
          <a:lstStyle/>
          <a:p>
            <a:pPr>
              <a:lnSpc>
                <a:spcPct val="125000"/>
              </a:lnSpc>
              <a:defRPr/>
            </a:pPr>
            <a:r>
              <a:rPr kumimoji="1" lang="en-US" altLang="zh-CN" sz="2000" kern="100" dirty="0">
                <a:latin typeface="黑体" panose="02010609060101010101" pitchFamily="49" charset="-122"/>
                <a:ea typeface="黑体" panose="02010609060101010101" pitchFamily="49" charset="-122"/>
                <a:cs typeface="Times New Roman" panose="02020603050405020304" pitchFamily="18" charset="0"/>
              </a:rPr>
              <a:t>    </a:t>
            </a:r>
            <a:r>
              <a:rPr kumimoji="1" lang="zh-CN" altLang="zh-CN" sz="2000" b="1" kern="100" dirty="0">
                <a:latin typeface="宋体" panose="02010600030101010101" pitchFamily="2" charset="-122"/>
                <a:cs typeface="Times New Roman" panose="02020603050405020304" pitchFamily="18" charset="0"/>
              </a:rPr>
              <a:t>摩擦焊接头一般是等断面的，特殊情况下也可以是不等断面的。但需要至少有一个焊件为圆形或管状。</a:t>
            </a:r>
            <a:endParaRPr kumimoji="1" lang="zh-CN" altLang="en-US" sz="2000" b="1" dirty="0">
              <a:latin typeface="宋体" panose="02010600030101010101" pitchFamily="2" charset="-122"/>
            </a:endParaRPr>
          </a:p>
        </p:txBody>
      </p:sp>
      <p:sp>
        <p:nvSpPr>
          <p:cNvPr id="15" name="矩形 2"/>
          <p:cNvSpPr>
            <a:spLocks noChangeArrowheads="1"/>
          </p:cNvSpPr>
          <p:nvPr/>
        </p:nvSpPr>
        <p:spPr bwMode="auto">
          <a:xfrm>
            <a:off x="395536" y="3707830"/>
            <a:ext cx="2249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b="1">
                <a:solidFill>
                  <a:srgbClr val="336699"/>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pPr>
            <a:r>
              <a:rPr lang="zh-CN" altLang="zh-CN" sz="2000" dirty="0">
                <a:solidFill>
                  <a:srgbClr val="FF0000"/>
                </a:solidFill>
                <a:latin typeface="宋体" panose="02010600030101010101" pitchFamily="2" charset="-122"/>
              </a:rPr>
              <a:t>摩擦焊接头</a:t>
            </a:r>
            <a:r>
              <a:rPr lang="zh-CN" altLang="zh-CN" sz="2000" dirty="0" smtClean="0">
                <a:solidFill>
                  <a:srgbClr val="FF0000"/>
                </a:solidFill>
                <a:latin typeface="宋体" panose="02010600030101010101" pitchFamily="2" charset="-122"/>
              </a:rPr>
              <a:t>形式</a:t>
            </a:r>
            <a:r>
              <a:rPr lang="zh-CN" altLang="en-US" sz="2000" dirty="0" smtClean="0">
                <a:solidFill>
                  <a:srgbClr val="FF0000"/>
                </a:solidFill>
                <a:latin typeface="宋体" panose="02010600030101010101" pitchFamily="2" charset="-122"/>
              </a:rPr>
              <a:t>：</a:t>
            </a:r>
            <a:endParaRPr lang="zh-CN" altLang="en-US" sz="2000" dirty="0">
              <a:solidFill>
                <a:srgbClr val="FF0000"/>
              </a:solidFill>
              <a:latin typeface="宋体" panose="02010600030101010101" pitchFamily="2" charset="-122"/>
            </a:endParaRPr>
          </a:p>
        </p:txBody>
      </p:sp>
      <p:pic>
        <p:nvPicPr>
          <p:cNvPr id="16" name="图片 14" descr="E:\教材与专著\《金属工艺学》第六版（高教社）\《金属工艺学》第六版（上册）电子教材\PPT模板\第四篇 焊接\金工上册（图）tif\39.tif"/>
          <p:cNvPicPr>
            <a:picLocks noChangeAspect="1" noChangeArrowheads="1"/>
          </p:cNvPicPr>
          <p:nvPr/>
        </p:nvPicPr>
        <p:blipFill>
          <a:blip r:embed="rId3" cstate="print">
            <a:extLst>
              <a:ext uri="{28A0092B-C50C-407E-A947-70E740481C1C}">
                <a14:useLocalDpi xmlns:a14="http://schemas.microsoft.com/office/drawing/2010/main" val="0"/>
              </a:ext>
            </a:extLst>
          </a:blip>
          <a:srcRect l="54179" t="-360" r="10785" b="84818"/>
          <a:stretch>
            <a:fillRect/>
          </a:stretch>
        </p:blipFill>
        <p:spPr bwMode="auto">
          <a:xfrm>
            <a:off x="5148064" y="3429000"/>
            <a:ext cx="3410521" cy="2426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6156176" y="6237312"/>
            <a:ext cx="1620838" cy="338138"/>
          </a:xfrm>
          <a:prstGeom prst="rect">
            <a:avLst/>
          </a:prstGeom>
        </p:spPr>
        <p:txBody>
          <a:bodyPr wrap="none">
            <a:spAutoFit/>
          </a:bodyPr>
          <a:lstStyle/>
          <a:p>
            <a:pPr>
              <a:defRPr/>
            </a:pPr>
            <a:r>
              <a:rPr kumimoji="1" lang="zh-CN" altLang="zh-CN" sz="1600" b="1"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摩擦焊接头形式</a:t>
            </a:r>
            <a:endParaRPr kumimoji="1" lang="zh-CN" altLang="en-US" sz="1600" b="1" dirty="0">
              <a:solidFill>
                <a:srgbClr val="0070C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3"/>
          <p:cNvSpPr>
            <a:spLocks noChangeArrowheads="1"/>
          </p:cNvSpPr>
          <p:nvPr/>
        </p:nvSpPr>
        <p:spPr bwMode="auto">
          <a:xfrm>
            <a:off x="179512" y="1340768"/>
            <a:ext cx="5976937" cy="532453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28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smtClean="0">
                <a:solidFill>
                  <a:srgbClr val="C00000"/>
                </a:solidFill>
                <a:latin typeface="楷体_GB2312" pitchFamily="49" charset="-122"/>
                <a:ea typeface="楷体_GB2312" pitchFamily="49" charset="-122"/>
              </a:rPr>
              <a:t>钎</a:t>
            </a:r>
            <a:r>
              <a:rPr lang="zh-CN" altLang="en-US" sz="2000" b="1" dirty="0">
                <a:solidFill>
                  <a:srgbClr val="C00000"/>
                </a:solidFill>
                <a:latin typeface="楷体_GB2312" pitchFamily="49" charset="-122"/>
                <a:ea typeface="楷体_GB2312" pitchFamily="49" charset="-122"/>
              </a:rPr>
              <a:t>焊：</a:t>
            </a:r>
            <a:r>
              <a:rPr lang="zh-CN" altLang="en-US" sz="2000" b="1" dirty="0">
                <a:latin typeface="楷体_GB2312" pitchFamily="49" charset="-122"/>
                <a:ea typeface="楷体_GB2312" pitchFamily="49" charset="-122"/>
              </a:rPr>
              <a:t>利用熔点比焊件低的钎料作填充金属，加热时钎料熔化而将焊件连接起来的焊接方法。</a:t>
            </a:r>
          </a:p>
          <a:p>
            <a:pPr eaLnBrk="1" hangingPunct="1">
              <a:spcBef>
                <a:spcPct val="0"/>
              </a:spcBef>
              <a:buFontTx/>
              <a:buNone/>
            </a:pPr>
            <a:r>
              <a:rPr lang="zh-CN" altLang="en-US" sz="2000" b="1" dirty="0" smtClean="0">
                <a:solidFill>
                  <a:srgbClr val="C00000"/>
                </a:solidFill>
                <a:latin typeface="楷体_GB2312" pitchFamily="49" charset="-122"/>
                <a:ea typeface="楷体_GB2312" pitchFamily="49" charset="-122"/>
              </a:rPr>
              <a:t>原理</a:t>
            </a:r>
            <a:r>
              <a:rPr lang="zh-CN" altLang="en-US" sz="2000" b="1" dirty="0">
                <a:solidFill>
                  <a:srgbClr val="C00000"/>
                </a:solidFill>
                <a:latin typeface="楷体_GB2312" pitchFamily="49" charset="-122"/>
                <a:ea typeface="楷体_GB2312" pitchFamily="49" charset="-122"/>
              </a:rPr>
              <a:t>：</a:t>
            </a:r>
            <a:r>
              <a:rPr lang="zh-CN" altLang="en-US" sz="2000" b="1" dirty="0">
                <a:latin typeface="楷体_GB2312" pitchFamily="49" charset="-122"/>
                <a:ea typeface="楷体_GB2312" pitchFamily="49" charset="-122"/>
              </a:rPr>
              <a:t>表面清理好的焊件→搭接形式接头→钎料放在接头的间隙附近或接头的间隙中→加热</a:t>
            </a:r>
            <a:r>
              <a:rPr lang="en-US" altLang="zh-CN" sz="2000" b="1" dirty="0">
                <a:latin typeface="楷体_GB2312" pitchFamily="49" charset="-122"/>
                <a:ea typeface="楷体_GB2312" pitchFamily="49" charset="-122"/>
              </a:rPr>
              <a:t>T&gt;T</a:t>
            </a:r>
            <a:r>
              <a:rPr lang="zh-CN" altLang="en-US" sz="1000" b="1" dirty="0">
                <a:latin typeface="楷体_GB2312" pitchFamily="49" charset="-122"/>
                <a:ea typeface="楷体_GB2312" pitchFamily="49" charset="-122"/>
              </a:rPr>
              <a:t>钎料熔点</a:t>
            </a:r>
            <a:r>
              <a:rPr lang="zh-CN" altLang="en-US" sz="2000" b="1" dirty="0">
                <a:latin typeface="楷体_GB2312" pitchFamily="49" charset="-122"/>
                <a:ea typeface="楷体_GB2312" pitchFamily="49" charset="-122"/>
              </a:rPr>
              <a:t>，钎料熔化并渗入到接头间隙中→液态钎料与工件金属相互溶解扩散→冷凝后形成钎焊接头。</a:t>
            </a:r>
          </a:p>
          <a:p>
            <a:pPr eaLnBrk="1" hangingPunct="1">
              <a:spcBef>
                <a:spcPct val="0"/>
              </a:spcBef>
              <a:buFontTx/>
              <a:buNone/>
            </a:pPr>
            <a:r>
              <a:rPr lang="zh-CN" altLang="en-US" sz="2000" b="1" dirty="0" smtClean="0">
                <a:solidFill>
                  <a:srgbClr val="C00000"/>
                </a:solidFill>
                <a:latin typeface="楷体_GB2312" pitchFamily="49" charset="-122"/>
                <a:ea typeface="楷体_GB2312" pitchFamily="49" charset="-122"/>
              </a:rPr>
              <a:t>分类</a:t>
            </a:r>
            <a:r>
              <a:rPr lang="en-US" altLang="zh-CN" sz="2000" b="1" dirty="0">
                <a:solidFill>
                  <a:srgbClr val="C00000"/>
                </a:solidFill>
                <a:latin typeface="楷体_GB2312" pitchFamily="49" charset="-122"/>
                <a:ea typeface="楷体_GB2312" pitchFamily="49" charset="-122"/>
              </a:rPr>
              <a:t>:</a:t>
            </a:r>
          </a:p>
          <a:p>
            <a:pPr eaLnBrk="1" hangingPunct="1">
              <a:spcBef>
                <a:spcPct val="0"/>
              </a:spcBef>
              <a:buNone/>
            </a:pPr>
            <a:r>
              <a:rPr lang="en-US" altLang="zh-CN" sz="2000" b="1" dirty="0">
                <a:solidFill>
                  <a:srgbClr val="FF6600"/>
                </a:solidFill>
                <a:latin typeface="楷体_GB2312" pitchFamily="49" charset="-122"/>
                <a:ea typeface="楷体_GB2312" pitchFamily="49" charset="-122"/>
              </a:rPr>
              <a:t>  </a:t>
            </a:r>
            <a:r>
              <a:rPr lang="zh-CN" altLang="en-US" sz="2000" b="1" dirty="0">
                <a:solidFill>
                  <a:srgbClr val="CC3300"/>
                </a:solidFill>
                <a:latin typeface="楷体_GB2312" pitchFamily="49" charset="-122"/>
                <a:ea typeface="楷体_GB2312" pitchFamily="49" charset="-122"/>
              </a:rPr>
              <a:t>硬钎焊：</a:t>
            </a:r>
            <a:r>
              <a:rPr lang="zh-CN" altLang="en-US" sz="2000" b="1" dirty="0">
                <a:latin typeface="楷体_GB2312" pitchFamily="49" charset="-122"/>
                <a:ea typeface="楷体_GB2312" pitchFamily="49" charset="-122"/>
              </a:rPr>
              <a:t>钎料熔点高于</a:t>
            </a:r>
            <a:r>
              <a:rPr lang="en-US" altLang="zh-CN" sz="2000" b="1" dirty="0">
                <a:latin typeface="楷体_GB2312" pitchFamily="49" charset="-122"/>
                <a:ea typeface="楷体_GB2312" pitchFamily="49" charset="-122"/>
              </a:rPr>
              <a:t>450°C</a:t>
            </a:r>
            <a:r>
              <a:rPr lang="zh-CN" altLang="en-US" sz="2000" b="1" dirty="0">
                <a:latin typeface="楷体_GB2312" pitchFamily="49" charset="-122"/>
                <a:ea typeface="楷体_GB2312" pitchFamily="49" charset="-122"/>
              </a:rPr>
              <a:t>，焊接接头强度在</a:t>
            </a:r>
            <a:r>
              <a:rPr lang="en-US" altLang="zh-CN" sz="2000" b="1" dirty="0">
                <a:latin typeface="楷体_GB2312" pitchFamily="49" charset="-122"/>
                <a:ea typeface="楷体_GB2312" pitchFamily="49" charset="-122"/>
              </a:rPr>
              <a:t>200MPa</a:t>
            </a:r>
            <a:r>
              <a:rPr lang="zh-CN" altLang="en-US" sz="2000" b="1" dirty="0">
                <a:latin typeface="楷体_GB2312" pitchFamily="49" charset="-122"/>
                <a:ea typeface="楷体_GB2312" pitchFamily="49" charset="-122"/>
              </a:rPr>
              <a:t>以上</a:t>
            </a:r>
            <a:r>
              <a:rPr lang="zh-CN" altLang="en-US" sz="2000" b="1" dirty="0" smtClean="0">
                <a:latin typeface="楷体_GB2312" pitchFamily="49" charset="-122"/>
                <a:ea typeface="楷体_GB2312" pitchFamily="49" charset="-122"/>
              </a:rPr>
              <a:t>。</a:t>
            </a:r>
            <a:r>
              <a:rPr lang="zh-CN" altLang="en-US" sz="2000" dirty="0">
                <a:latin typeface="黑体" panose="02010609060101010101" pitchFamily="49" charset="-122"/>
                <a:ea typeface="黑体" panose="02010609060101010101" pitchFamily="49" charset="-122"/>
              </a:rPr>
              <a:t>钎料</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铜基、银基和镍基钎料</a:t>
            </a:r>
            <a:r>
              <a:rPr lang="zh-CN" altLang="en-US" sz="2000" dirty="0" smtClean="0">
                <a:latin typeface="黑体" panose="02010609060101010101" pitchFamily="49" charset="-122"/>
                <a:ea typeface="黑体" panose="02010609060101010101" pitchFamily="49" charset="-122"/>
              </a:rPr>
              <a:t>等。</a:t>
            </a:r>
            <a:endParaRPr lang="zh-CN" altLang="en-US" sz="2000" b="1" dirty="0">
              <a:latin typeface="楷体_GB2312" pitchFamily="49" charset="-122"/>
              <a:ea typeface="楷体_GB2312" pitchFamily="49" charset="-122"/>
            </a:endParaRPr>
          </a:p>
          <a:p>
            <a:pPr eaLnBrk="1" hangingPunct="1">
              <a:spcBef>
                <a:spcPct val="0"/>
              </a:spcBef>
              <a:buFontTx/>
              <a:buNone/>
            </a:pPr>
            <a:r>
              <a:rPr lang="zh-CN" altLang="en-US" sz="2000" b="1" dirty="0">
                <a:latin typeface="楷体_GB2312" pitchFamily="49" charset="-122"/>
                <a:ea typeface="楷体_GB2312" pitchFamily="49" charset="-122"/>
              </a:rPr>
              <a:t>  硬钎焊主要用于受力较大的</a:t>
            </a:r>
            <a:r>
              <a:rPr lang="zh-CN" altLang="en-US" sz="2000" b="1" dirty="0" smtClean="0">
                <a:latin typeface="楷体_GB2312" pitchFamily="49" charset="-122"/>
                <a:ea typeface="楷体_GB2312" pitchFamily="49" charset="-122"/>
              </a:rPr>
              <a:t>钢铁、铜</a:t>
            </a:r>
            <a:r>
              <a:rPr lang="zh-CN" altLang="en-US" sz="2000" b="1" dirty="0">
                <a:latin typeface="楷体_GB2312" pitchFamily="49" charset="-122"/>
                <a:ea typeface="楷体_GB2312" pitchFamily="49" charset="-122"/>
              </a:rPr>
              <a:t>合金结构件、工具以及刀具的焊接。</a:t>
            </a:r>
          </a:p>
          <a:p>
            <a:pPr eaLnBrk="1" hangingPunct="1">
              <a:spcBef>
                <a:spcPct val="0"/>
              </a:spcBef>
              <a:buNone/>
            </a:pPr>
            <a:r>
              <a:rPr lang="zh-CN" altLang="en-US" sz="2000" b="1" dirty="0">
                <a:solidFill>
                  <a:srgbClr val="FF6600"/>
                </a:solidFill>
                <a:latin typeface="楷体_GB2312" pitchFamily="49" charset="-122"/>
                <a:ea typeface="楷体_GB2312" pitchFamily="49" charset="-122"/>
              </a:rPr>
              <a:t>  </a:t>
            </a:r>
            <a:r>
              <a:rPr lang="zh-CN" altLang="en-US" sz="2000" b="1" dirty="0">
                <a:solidFill>
                  <a:srgbClr val="CC3300"/>
                </a:solidFill>
                <a:latin typeface="楷体_GB2312" pitchFamily="49" charset="-122"/>
                <a:ea typeface="楷体_GB2312" pitchFamily="49" charset="-122"/>
              </a:rPr>
              <a:t>软钎焊：</a:t>
            </a:r>
            <a:r>
              <a:rPr lang="zh-CN" altLang="en-US" sz="2000" b="1" dirty="0">
                <a:latin typeface="楷体_GB2312" pitchFamily="49" charset="-122"/>
                <a:ea typeface="楷体_GB2312" pitchFamily="49" charset="-122"/>
              </a:rPr>
              <a:t>钎料熔点低于</a:t>
            </a:r>
            <a:r>
              <a:rPr lang="en-US" altLang="zh-CN" sz="2000" b="1" dirty="0">
                <a:latin typeface="楷体_GB2312" pitchFamily="49" charset="-122"/>
                <a:ea typeface="楷体_GB2312" pitchFamily="49" charset="-122"/>
              </a:rPr>
              <a:t>450°C</a:t>
            </a:r>
            <a:r>
              <a:rPr lang="zh-CN" altLang="en-US" sz="2000" b="1" dirty="0">
                <a:latin typeface="楷体_GB2312" pitchFamily="49" charset="-122"/>
                <a:ea typeface="楷体_GB2312" pitchFamily="49" charset="-122"/>
              </a:rPr>
              <a:t>，焊接接头强度一般不超过</a:t>
            </a:r>
            <a:r>
              <a:rPr lang="en-US" altLang="zh-CN" sz="2000" b="1" dirty="0">
                <a:latin typeface="楷体_GB2312" pitchFamily="49" charset="-122"/>
                <a:ea typeface="楷体_GB2312" pitchFamily="49" charset="-122"/>
              </a:rPr>
              <a:t>70MPa</a:t>
            </a:r>
            <a:r>
              <a:rPr lang="zh-CN" altLang="en-US" sz="2000" b="1" dirty="0">
                <a:latin typeface="楷体_GB2312" pitchFamily="49" charset="-122"/>
                <a:ea typeface="楷体_GB2312" pitchFamily="49" charset="-122"/>
              </a:rPr>
              <a:t>。主要用于受力不大的常温工作的仪表、导电元件的连接。</a:t>
            </a:r>
            <a:r>
              <a:rPr kumimoji="1" lang="zh-CN" altLang="zh-CN" sz="2000" kern="100" dirty="0" smtClean="0">
                <a:latin typeface="黑体" panose="02010609060101010101" pitchFamily="49" charset="-122"/>
                <a:ea typeface="黑体" panose="02010609060101010101" pitchFamily="49" charset="-122"/>
                <a:cs typeface="Times New Roman" panose="02020603050405020304" pitchFamily="18" charset="0"/>
              </a:rPr>
              <a:t>钎</a:t>
            </a:r>
            <a:r>
              <a:rPr kumimoji="1" lang="zh-CN" altLang="zh-CN" sz="2000" kern="100" dirty="0">
                <a:latin typeface="黑体" panose="02010609060101010101" pitchFamily="49" charset="-122"/>
                <a:ea typeface="黑体" panose="02010609060101010101" pitchFamily="49" charset="-122"/>
                <a:cs typeface="Times New Roman" panose="02020603050405020304" pitchFamily="18" charset="0"/>
              </a:rPr>
              <a:t>料</a:t>
            </a:r>
            <a:r>
              <a:rPr kumimoji="1" lang="en-US" altLang="zh-CN" sz="2000" kern="100" dirty="0">
                <a:latin typeface="黑体" panose="02010609060101010101" pitchFamily="49" charset="-122"/>
                <a:ea typeface="黑体" panose="02010609060101010101" pitchFamily="49" charset="-122"/>
                <a:cs typeface="Times New Roman" panose="02020603050405020304" pitchFamily="18" charset="0"/>
              </a:rPr>
              <a:t>:</a:t>
            </a:r>
            <a:r>
              <a:rPr kumimoji="1" lang="zh-CN" altLang="zh-CN" sz="2000" kern="100" dirty="0">
                <a:latin typeface="黑体" panose="02010609060101010101" pitchFamily="49" charset="-122"/>
                <a:ea typeface="黑体" panose="02010609060101010101" pitchFamily="49" charset="-122"/>
                <a:cs typeface="Times New Roman" panose="02020603050405020304" pitchFamily="18" charset="0"/>
              </a:rPr>
              <a:t>锡</a:t>
            </a:r>
            <a:r>
              <a:rPr kumimoji="1" lang="zh-CN" altLang="zh-CN" sz="2000" kern="100" dirty="0" smtClean="0">
                <a:latin typeface="黑体" panose="02010609060101010101" pitchFamily="49" charset="-122"/>
                <a:ea typeface="黑体" panose="02010609060101010101" pitchFamily="49" charset="-122"/>
                <a:cs typeface="Times New Roman" panose="02020603050405020304" pitchFamily="18" charset="0"/>
              </a:rPr>
              <a:t>铅合金</a:t>
            </a:r>
            <a:endParaRPr kumimoji="1" lang="en-US" altLang="zh-CN" sz="2000" dirty="0">
              <a:latin typeface="黑体" panose="02010609060101010101" pitchFamily="49" charset="-122"/>
              <a:ea typeface="黑体" panose="02010609060101010101" pitchFamily="49" charset="-122"/>
            </a:endParaRPr>
          </a:p>
          <a:p>
            <a:pPr eaLnBrk="1" hangingPunct="1">
              <a:spcBef>
                <a:spcPct val="0"/>
              </a:spcBef>
              <a:buNone/>
            </a:pPr>
            <a:r>
              <a:rPr lang="ja-JP" altLang="en-US" sz="2000" b="1" dirty="0" smtClean="0">
                <a:solidFill>
                  <a:srgbClr val="FF0000"/>
                </a:solidFill>
                <a:latin typeface="楷体_GB2312" pitchFamily="49" charset="-122"/>
                <a:ea typeface="楷体_GB2312" pitchFamily="49" charset="-122"/>
              </a:rPr>
              <a:t>钎</a:t>
            </a:r>
            <a:r>
              <a:rPr lang="ja-JP" altLang="en-US" sz="2000" b="1" dirty="0">
                <a:solidFill>
                  <a:srgbClr val="FF0000"/>
                </a:solidFill>
                <a:latin typeface="楷体_GB2312" pitchFamily="49" charset="-122"/>
                <a:ea typeface="楷体_GB2312" pitchFamily="49" charset="-122"/>
              </a:rPr>
              <a:t>焊的接头</a:t>
            </a:r>
            <a:r>
              <a:rPr lang="ja-JP" altLang="en-US" sz="2000" b="1" dirty="0" smtClean="0">
                <a:solidFill>
                  <a:srgbClr val="FF0000"/>
                </a:solidFill>
                <a:latin typeface="楷体_GB2312" pitchFamily="49" charset="-122"/>
                <a:ea typeface="楷体_GB2312" pitchFamily="49" charset="-122"/>
              </a:rPr>
              <a:t>形式</a:t>
            </a:r>
            <a:r>
              <a:rPr lang="zh-CN" altLang="en-US" sz="2000" b="1" dirty="0" smtClean="0">
                <a:solidFill>
                  <a:srgbClr val="FF0000"/>
                </a:solidFill>
                <a:latin typeface="楷体_GB2312" pitchFamily="49" charset="-122"/>
                <a:ea typeface="楷体_GB2312" pitchFamily="49" charset="-122"/>
              </a:rPr>
              <a:t>：</a:t>
            </a:r>
            <a:r>
              <a:rPr lang="zh-CN" altLang="en-US" sz="2000" b="1" dirty="0" smtClean="0">
                <a:solidFill>
                  <a:srgbClr val="000000"/>
                </a:solidFill>
                <a:latin typeface="楷体_GB2312" pitchFamily="49" charset="-122"/>
                <a:ea typeface="楷体_GB2312" pitchFamily="49" charset="-122"/>
              </a:rPr>
              <a:t>板</a:t>
            </a:r>
            <a:r>
              <a:rPr lang="zh-CN" altLang="en-US" sz="2000" b="1" dirty="0">
                <a:solidFill>
                  <a:srgbClr val="000000"/>
                </a:solidFill>
                <a:latin typeface="楷体_GB2312" pitchFamily="49" charset="-122"/>
                <a:ea typeface="楷体_GB2312" pitchFamily="49" charset="-122"/>
              </a:rPr>
              <a:t>料搭接和</a:t>
            </a:r>
            <a:r>
              <a:rPr lang="zh-CN" altLang="en-US" sz="2000" b="1" dirty="0" smtClean="0">
                <a:solidFill>
                  <a:srgbClr val="000000"/>
                </a:solidFill>
                <a:latin typeface="楷体_GB2312" pitchFamily="49" charset="-122"/>
                <a:ea typeface="楷体_GB2312" pitchFamily="49" charset="-122"/>
              </a:rPr>
              <a:t>套件镶接</a:t>
            </a:r>
            <a:r>
              <a:rPr lang="zh-CN" altLang="en-US" sz="2000" b="1" dirty="0">
                <a:solidFill>
                  <a:srgbClr val="000000"/>
                </a:solidFill>
                <a:latin typeface="楷体_GB2312" pitchFamily="49" charset="-122"/>
                <a:ea typeface="楷体_GB2312" pitchFamily="49" charset="-122"/>
              </a:rPr>
              <a:t>。接头有较大钎接面，间隙适当。</a:t>
            </a:r>
          </a:p>
          <a:p>
            <a:pPr eaLnBrk="1" hangingPunct="1">
              <a:spcBef>
                <a:spcPct val="0"/>
              </a:spcBef>
              <a:buFontTx/>
              <a:buNone/>
            </a:pPr>
            <a:endParaRPr lang="en-US" altLang="zh-CN" sz="2000" b="1" dirty="0">
              <a:solidFill>
                <a:srgbClr val="0000FF"/>
              </a:solidFill>
              <a:latin typeface="楷体_GB2312" pitchFamily="49" charset="-122"/>
              <a:ea typeface="楷体_GB2312" pitchFamily="49" charset="-122"/>
            </a:endParaRPr>
          </a:p>
        </p:txBody>
      </p:sp>
      <p:sp>
        <p:nvSpPr>
          <p:cNvPr id="2" name="标题 1"/>
          <p:cNvSpPr>
            <a:spLocks noGrp="1"/>
          </p:cNvSpPr>
          <p:nvPr>
            <p:ph type="title"/>
          </p:nvPr>
        </p:nvSpPr>
        <p:spPr>
          <a:xfrm>
            <a:off x="2915816" y="22225"/>
            <a:ext cx="3744416" cy="1190625"/>
          </a:xfrm>
        </p:spPr>
        <p:txBody>
          <a:bodyPr/>
          <a:lstStyle/>
          <a:p>
            <a:r>
              <a:rPr lang="zh-CN" altLang="en-US" sz="3200" dirty="0" smtClean="0"/>
              <a:t>第三节  纤焊</a:t>
            </a:r>
            <a:endParaRPr lang="zh-CN" altLang="en-US" sz="3200" dirty="0"/>
          </a:p>
        </p:txBody>
      </p:sp>
      <p:pic>
        <p:nvPicPr>
          <p:cNvPr id="8" name="Picture 6" descr="钎焊接头形式"/>
          <p:cNvPicPr>
            <a:picLocks noChangeAspect="1" noChangeArrowheads="1"/>
          </p:cNvPicPr>
          <p:nvPr/>
        </p:nvPicPr>
        <p:blipFill>
          <a:blip r:embed="rId3">
            <a:lum bright="12000" contrast="20000"/>
            <a:extLst>
              <a:ext uri="{28A0092B-C50C-407E-A947-70E740481C1C}">
                <a14:useLocalDpi xmlns:a14="http://schemas.microsoft.com/office/drawing/2010/main" val="0"/>
              </a:ext>
            </a:extLst>
          </a:blip>
          <a:srcRect/>
          <a:stretch>
            <a:fillRect/>
          </a:stretch>
        </p:blipFill>
        <p:spPr bwMode="auto">
          <a:xfrm>
            <a:off x="6442843" y="3778172"/>
            <a:ext cx="2368550" cy="2100263"/>
          </a:xfrm>
          <a:prstGeom prst="rect">
            <a:avLst/>
          </a:prstGeom>
          <a:noFill/>
          <a:ln w="114300" cmpd="tri">
            <a:solidFill>
              <a:srgbClr val="996633"/>
            </a:solidFill>
            <a:miter lim="800000"/>
            <a:headEnd/>
            <a:tailEnd/>
          </a:ln>
          <a:extLst>
            <a:ext uri="{909E8E84-426E-40DD-AFC4-6F175D3DCCD1}">
              <a14:hiddenFill xmlns:a14="http://schemas.microsoft.com/office/drawing/2010/main">
                <a:solidFill>
                  <a:srgbClr val="FFFFFF"/>
                </a:solidFill>
              </a14:hiddenFill>
            </a:ext>
          </a:extLst>
        </p:spPr>
      </p:pic>
      <p:sp>
        <p:nvSpPr>
          <p:cNvPr id="9" name="矩形 8"/>
          <p:cNvSpPr/>
          <p:nvPr/>
        </p:nvSpPr>
        <p:spPr>
          <a:xfrm>
            <a:off x="6972270" y="6086796"/>
            <a:ext cx="1632178" cy="338554"/>
          </a:xfrm>
          <a:prstGeom prst="rect">
            <a:avLst/>
          </a:prstGeom>
        </p:spPr>
        <p:txBody>
          <a:bodyPr wrap="none">
            <a:spAutoFit/>
          </a:bodyPr>
          <a:lstStyle/>
          <a:p>
            <a:pPr>
              <a:defRPr/>
            </a:pPr>
            <a:r>
              <a:rPr kumimoji="1" lang="zh-CN" altLang="zh-CN" sz="1600" b="1"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钎焊的接头</a:t>
            </a:r>
            <a:r>
              <a:rPr kumimoji="1" lang="zh-CN" altLang="zh-CN" sz="1600" b="1" kern="100" dirty="0" smtClean="0">
                <a:solidFill>
                  <a:srgbClr val="0070C0"/>
                </a:solidFill>
                <a:latin typeface="黑体" panose="02010609060101010101" pitchFamily="49" charset="-122"/>
                <a:ea typeface="黑体" panose="02010609060101010101" pitchFamily="49" charset="-122"/>
                <a:cs typeface="Times New Roman" panose="02020603050405020304" pitchFamily="18" charset="0"/>
              </a:rPr>
              <a:t>形式</a:t>
            </a:r>
            <a:endParaRPr kumimoji="1" lang="zh-CN" altLang="en-US" sz="1600" b="1" dirty="0">
              <a:solidFill>
                <a:srgbClr val="0070C0"/>
              </a:solidFill>
              <a:latin typeface="黑体" panose="02010609060101010101" pitchFamily="49" charset="-122"/>
              <a:ea typeface="黑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sz="half" idx="1"/>
          </p:nvPr>
        </p:nvSpPr>
        <p:spPr>
          <a:xfrm>
            <a:off x="88900" y="1281113"/>
            <a:ext cx="9036050" cy="4105275"/>
          </a:xfrm>
        </p:spPr>
        <p:txBody>
          <a:bodyPr/>
          <a:lstStyle/>
          <a:p>
            <a:pPr eaLnBrk="1" hangingPunct="1"/>
            <a:r>
              <a:rPr lang="zh-CN" altLang="en-US" sz="2800" b="1" smtClean="0">
                <a:solidFill>
                  <a:srgbClr val="000000"/>
                </a:solidFill>
                <a:ea typeface="楷体_GB2312" pitchFamily="49" charset="-122"/>
              </a:rPr>
              <a:t>焊接电弧的正接法和反接法</a:t>
            </a:r>
          </a:p>
          <a:p>
            <a:pPr lvl="1" eaLnBrk="1" hangingPunct="1"/>
            <a:r>
              <a:rPr lang="zh-CN" altLang="en-US" sz="2000" b="1" smtClean="0">
                <a:ea typeface="楷体_GB2312" pitchFamily="49" charset="-122"/>
              </a:rPr>
              <a:t>由于电弧产生的热量在阳极和阴极上有一定差异及其它一些原因，使用</a:t>
            </a:r>
            <a:r>
              <a:rPr lang="zh-CN" altLang="en-US" sz="2000" b="1" smtClean="0">
                <a:solidFill>
                  <a:srgbClr val="FF0000"/>
                </a:solidFill>
                <a:ea typeface="楷体_GB2312" pitchFamily="49" charset="-122"/>
              </a:rPr>
              <a:t>直流电源</a:t>
            </a:r>
            <a:r>
              <a:rPr lang="zh-CN" altLang="en-US" sz="2000" b="1" smtClean="0">
                <a:solidFill>
                  <a:srgbClr val="000000"/>
                </a:solidFill>
                <a:ea typeface="楷体_GB2312" pitchFamily="49" charset="-122"/>
              </a:rPr>
              <a:t>焊接时，有</a:t>
            </a:r>
            <a:r>
              <a:rPr lang="zh-CN" altLang="en-US" sz="2000" b="1" smtClean="0">
                <a:solidFill>
                  <a:srgbClr val="FF0000"/>
                </a:solidFill>
                <a:ea typeface="楷体_GB2312" pitchFamily="49" charset="-122"/>
              </a:rPr>
              <a:t>正接和反接</a:t>
            </a:r>
            <a:r>
              <a:rPr lang="zh-CN" altLang="en-US" sz="2000" b="1" smtClean="0">
                <a:ea typeface="楷体_GB2312" pitchFamily="49" charset="-122"/>
              </a:rPr>
              <a:t>两种接线方法。</a:t>
            </a:r>
          </a:p>
          <a:p>
            <a:pPr lvl="1" eaLnBrk="1" hangingPunct="1"/>
            <a:endParaRPr lang="zh-CN" altLang="en-US" b="1" smtClean="0">
              <a:ea typeface="楷体_GB2312" pitchFamily="49" charset="-122"/>
            </a:endParaRPr>
          </a:p>
          <a:p>
            <a:pPr lvl="1" eaLnBrk="1" hangingPunct="1"/>
            <a:endParaRPr lang="zh-CN" altLang="en-US" smtClean="0"/>
          </a:p>
          <a:p>
            <a:pPr lvl="1" eaLnBrk="1" hangingPunct="1">
              <a:buFontTx/>
              <a:buNone/>
            </a:pPr>
            <a:endParaRPr lang="zh-CN" altLang="en-US" smtClean="0"/>
          </a:p>
          <a:p>
            <a:pPr lvl="1" eaLnBrk="1" hangingPunct="1">
              <a:buFontTx/>
              <a:buNone/>
            </a:pPr>
            <a:endParaRPr lang="zh-CN" altLang="en-US" smtClean="0"/>
          </a:p>
          <a:p>
            <a:pPr lvl="1" eaLnBrk="1" hangingPunct="1">
              <a:buFontTx/>
              <a:buNone/>
            </a:pPr>
            <a:endParaRPr lang="en-US" altLang="zh-CN" smtClean="0"/>
          </a:p>
        </p:txBody>
      </p:sp>
      <p:grpSp>
        <p:nvGrpSpPr>
          <p:cNvPr id="12291" name="Group 12"/>
          <p:cNvGrpSpPr>
            <a:grpSpLocks/>
          </p:cNvGrpSpPr>
          <p:nvPr/>
        </p:nvGrpSpPr>
        <p:grpSpPr bwMode="auto">
          <a:xfrm>
            <a:off x="755650" y="2708275"/>
            <a:ext cx="5472113" cy="1873250"/>
            <a:chOff x="1338" y="2105"/>
            <a:chExt cx="3629" cy="1280"/>
          </a:xfrm>
        </p:grpSpPr>
        <p:pic>
          <p:nvPicPr>
            <p:cNvPr id="12296" name="Picture 10" descr="42"/>
            <p:cNvPicPr>
              <a:picLocks noChangeAspect="1" noChangeArrowheads="1"/>
            </p:cNvPicPr>
            <p:nvPr/>
          </p:nvPicPr>
          <p:blipFill>
            <a:blip r:embed="rId3" cstate="print">
              <a:extLst>
                <a:ext uri="{28A0092B-C50C-407E-A947-70E740481C1C}">
                  <a14:useLocalDpi xmlns:a14="http://schemas.microsoft.com/office/drawing/2010/main" val="0"/>
                </a:ext>
              </a:extLst>
            </a:blip>
            <a:srcRect l="8881" r="7184" b="4494"/>
            <a:stretch>
              <a:fillRect/>
            </a:stretch>
          </p:blipFill>
          <p:spPr bwMode="auto">
            <a:xfrm>
              <a:off x="1338" y="2105"/>
              <a:ext cx="3629" cy="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7" name="Rectangle 11"/>
            <p:cNvSpPr>
              <a:spLocks noChangeArrowheads="1"/>
            </p:cNvSpPr>
            <p:nvPr/>
          </p:nvSpPr>
          <p:spPr bwMode="auto">
            <a:xfrm>
              <a:off x="1807" y="3135"/>
              <a:ext cx="2372"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rgbClr val="000000"/>
                  </a:solidFill>
                  <a:latin typeface="楷体_GB2312" pitchFamily="49" charset="-122"/>
                  <a:ea typeface="楷体_GB2312" pitchFamily="49" charset="-122"/>
                </a:rPr>
                <a:t>图</a:t>
              </a:r>
              <a:r>
                <a:rPr lang="en-US" altLang="zh-CN" sz="2000" b="1">
                  <a:solidFill>
                    <a:srgbClr val="000000"/>
                  </a:solidFill>
                  <a:latin typeface="楷体_GB2312" pitchFamily="49" charset="-122"/>
                  <a:ea typeface="楷体_GB2312" pitchFamily="49" charset="-122"/>
                </a:rPr>
                <a:t>4-2 </a:t>
              </a:r>
              <a:r>
                <a:rPr lang="zh-CN" altLang="en-US" sz="2000" b="1">
                  <a:solidFill>
                    <a:srgbClr val="000000"/>
                  </a:solidFill>
                  <a:latin typeface="楷体_GB2312" pitchFamily="49" charset="-122"/>
                  <a:ea typeface="楷体_GB2312" pitchFamily="49" charset="-122"/>
                </a:rPr>
                <a:t>直流电源时的正接与反接</a:t>
              </a:r>
            </a:p>
          </p:txBody>
        </p:sp>
      </p:grpSp>
      <p:sp>
        <p:nvSpPr>
          <p:cNvPr id="2" name="矩形 1"/>
          <p:cNvSpPr/>
          <p:nvPr/>
        </p:nvSpPr>
        <p:spPr>
          <a:xfrm>
            <a:off x="88900" y="4914900"/>
            <a:ext cx="6354763" cy="1200150"/>
          </a:xfrm>
          <a:prstGeom prst="rect">
            <a:avLst/>
          </a:prstGeom>
        </p:spPr>
        <p:txBody>
          <a:bodyPr>
            <a:spAutoFit/>
          </a:bodyPr>
          <a:lstStyle/>
          <a:p>
            <a:pPr marL="800100" lvl="1" indent="-342900" eaLnBrk="1" hangingPunct="1">
              <a:lnSpc>
                <a:spcPct val="90000"/>
              </a:lnSpc>
              <a:buFont typeface="Wingdings" panose="05000000000000000000" pitchFamily="2" charset="2"/>
              <a:buChar char="Ø"/>
              <a:defRPr/>
            </a:pPr>
            <a:r>
              <a:rPr lang="zh-CN" altLang="en-US" sz="2000" b="1" dirty="0">
                <a:solidFill>
                  <a:srgbClr val="000000"/>
                </a:solidFill>
                <a:latin typeface="楷体_GB2312" pitchFamily="49" charset="-122"/>
                <a:ea typeface="楷体_GB2312" pitchFamily="49" charset="-122"/>
              </a:rPr>
              <a:t>正接是将工件接到电源的正极，焊条接到负极；</a:t>
            </a:r>
          </a:p>
          <a:p>
            <a:pPr marL="800100" lvl="1" indent="-342900" eaLnBrk="1" hangingPunct="1">
              <a:lnSpc>
                <a:spcPct val="90000"/>
              </a:lnSpc>
              <a:buFont typeface="Wingdings" panose="05000000000000000000" pitchFamily="2" charset="2"/>
              <a:buChar char="Ø"/>
              <a:defRPr/>
            </a:pPr>
            <a:r>
              <a:rPr lang="zh-CN" altLang="en-US" sz="2000" b="1" dirty="0">
                <a:solidFill>
                  <a:srgbClr val="000000"/>
                </a:solidFill>
                <a:latin typeface="楷体_GB2312" pitchFamily="49" charset="-122"/>
                <a:ea typeface="楷体_GB2312" pitchFamily="49" charset="-122"/>
              </a:rPr>
              <a:t>反接是将工件接到电源的负极，焊条接到正极。</a:t>
            </a:r>
          </a:p>
          <a:p>
            <a:pPr lvl="1" eaLnBrk="1" hangingPunct="1">
              <a:lnSpc>
                <a:spcPct val="90000"/>
              </a:lnSpc>
              <a:defRPr/>
            </a:pPr>
            <a:endParaRPr lang="en-US" altLang="zh-CN" sz="2000" b="1" dirty="0">
              <a:solidFill>
                <a:srgbClr val="FF0000"/>
              </a:solidFill>
              <a:latin typeface="楷体_GB2312" pitchFamily="49" charset="-122"/>
              <a:ea typeface="楷体_GB2312" pitchFamily="49" charset="-122"/>
            </a:endParaRPr>
          </a:p>
          <a:p>
            <a:pPr lvl="1" eaLnBrk="1" hangingPunct="1">
              <a:lnSpc>
                <a:spcPct val="90000"/>
              </a:lnSpc>
              <a:defRPr/>
            </a:pPr>
            <a:r>
              <a:rPr lang="zh-CN" altLang="en-US" sz="2000" b="1" dirty="0">
                <a:solidFill>
                  <a:srgbClr val="FF0000"/>
                </a:solidFill>
                <a:latin typeface="楷体_GB2312" pitchFamily="49" charset="-122"/>
                <a:ea typeface="楷体_GB2312" pitchFamily="49" charset="-122"/>
              </a:rPr>
              <a:t>特性：</a:t>
            </a:r>
            <a:r>
              <a:rPr lang="zh-CN" altLang="en-US" sz="2000" b="1" dirty="0">
                <a:latin typeface="楷体_GB2312" pitchFamily="49" charset="-122"/>
                <a:ea typeface="楷体_GB2312" pitchFamily="49" charset="-122"/>
              </a:rPr>
              <a:t>正接时工件的温度相对高一些。</a:t>
            </a:r>
          </a:p>
        </p:txBody>
      </p:sp>
      <p:sp>
        <p:nvSpPr>
          <p:cNvPr id="12293" name="文本框 2"/>
          <p:cNvSpPr txBox="1">
            <a:spLocks noChangeArrowheads="1"/>
          </p:cNvSpPr>
          <p:nvPr/>
        </p:nvSpPr>
        <p:spPr bwMode="auto">
          <a:xfrm>
            <a:off x="6570663" y="2500313"/>
            <a:ext cx="2274887" cy="20621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b="1">
                <a:latin typeface="宋体" panose="02010600030101010101" pitchFamily="2" charset="-122"/>
              </a:rPr>
              <a:t>如果焊接时使用的是交流弧焊机，因为电极每秒钟正负变化达一百次之多，所以两极加热温度一样，都在</a:t>
            </a:r>
            <a:r>
              <a:rPr lang="en-US" altLang="zh-CN" sz="1600" b="1">
                <a:latin typeface="宋体" panose="02010600030101010101" pitchFamily="2" charset="-122"/>
              </a:rPr>
              <a:t>2,500K</a:t>
            </a:r>
            <a:r>
              <a:rPr lang="zh-CN" altLang="en-US" sz="1600" b="1">
                <a:latin typeface="宋体" panose="02010600030101010101" pitchFamily="2" charset="-122"/>
              </a:rPr>
              <a:t>左右，因而不存在正接和反接问题。</a:t>
            </a:r>
          </a:p>
          <a:p>
            <a:pPr>
              <a:spcBef>
                <a:spcPct val="0"/>
              </a:spcBef>
              <a:buFontTx/>
              <a:buNone/>
            </a:pPr>
            <a:endParaRPr lang="zh-CN" altLang="en-US" sz="1600">
              <a:latin typeface="宋体" panose="02010600030101010101" pitchFamily="2" charset="-122"/>
            </a:endParaRPr>
          </a:p>
        </p:txBody>
      </p:sp>
      <p:sp>
        <p:nvSpPr>
          <p:cNvPr id="12294" name="文本框 8"/>
          <p:cNvSpPr txBox="1">
            <a:spLocks noChangeArrowheads="1"/>
          </p:cNvSpPr>
          <p:nvPr/>
        </p:nvSpPr>
        <p:spPr bwMode="auto">
          <a:xfrm>
            <a:off x="6570663" y="4868863"/>
            <a:ext cx="2262187"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5000"/>
              </a:lnSpc>
              <a:spcBef>
                <a:spcPct val="0"/>
              </a:spcBef>
              <a:buFontTx/>
              <a:buNone/>
            </a:pPr>
            <a:r>
              <a:rPr lang="zh-CN" altLang="en-US" sz="1400" b="1">
                <a:solidFill>
                  <a:srgbClr val="FF0000"/>
                </a:solidFill>
                <a:latin typeface="宋体" panose="02010600030101010101" pitchFamily="2" charset="-122"/>
              </a:rPr>
              <a:t>空载电压（引弧电压）：</a:t>
            </a:r>
            <a:r>
              <a:rPr lang="en-US" altLang="zh-CN" sz="1400" b="1">
                <a:latin typeface="宋体" panose="02010600030101010101" pitchFamily="2" charset="-122"/>
              </a:rPr>
              <a:t>50</a:t>
            </a:r>
            <a:r>
              <a:rPr lang="zh-CN" altLang="en-US" sz="1400" b="1">
                <a:latin typeface="宋体" panose="02010600030101010101" pitchFamily="2" charset="-122"/>
              </a:rPr>
              <a:t>～</a:t>
            </a:r>
            <a:r>
              <a:rPr lang="en-US" altLang="zh-CN" sz="1400" b="1">
                <a:latin typeface="宋体" panose="02010600030101010101" pitchFamily="2" charset="-122"/>
              </a:rPr>
              <a:t>90V</a:t>
            </a:r>
          </a:p>
          <a:p>
            <a:pPr>
              <a:lnSpc>
                <a:spcPct val="125000"/>
              </a:lnSpc>
              <a:spcBef>
                <a:spcPct val="0"/>
              </a:spcBef>
              <a:buFontTx/>
              <a:buNone/>
            </a:pPr>
            <a:r>
              <a:rPr lang="zh-CN" altLang="en-US" sz="1400" b="1">
                <a:solidFill>
                  <a:srgbClr val="FF0000"/>
                </a:solidFill>
                <a:latin typeface="宋体" panose="02010600030101010101" pitchFamily="2" charset="-122"/>
              </a:rPr>
              <a:t>工作电压（电弧电压）：</a:t>
            </a:r>
            <a:r>
              <a:rPr lang="en-US" altLang="zh-CN" sz="1400" b="1">
                <a:latin typeface="宋体" panose="02010600030101010101" pitchFamily="2" charset="-122"/>
              </a:rPr>
              <a:t>16</a:t>
            </a:r>
            <a:r>
              <a:rPr lang="zh-CN" altLang="en-US" sz="1400" b="1">
                <a:latin typeface="宋体" panose="02010600030101010101" pitchFamily="2" charset="-122"/>
              </a:rPr>
              <a:t> ～</a:t>
            </a:r>
            <a:r>
              <a:rPr lang="en-US" altLang="zh-CN" sz="1400" b="1">
                <a:latin typeface="宋体" panose="02010600030101010101" pitchFamily="2" charset="-122"/>
              </a:rPr>
              <a:t>35V</a:t>
            </a:r>
          </a:p>
          <a:p>
            <a:pPr>
              <a:lnSpc>
                <a:spcPct val="125000"/>
              </a:lnSpc>
              <a:spcBef>
                <a:spcPct val="0"/>
              </a:spcBef>
              <a:buFontTx/>
              <a:buNone/>
            </a:pPr>
            <a:r>
              <a:rPr lang="zh-CN" altLang="en-US" sz="1400" b="1">
                <a:solidFill>
                  <a:srgbClr val="FF0000"/>
                </a:solidFill>
                <a:latin typeface="宋体" panose="02010600030101010101" pitchFamily="2" charset="-122"/>
              </a:rPr>
              <a:t>外接电压（电源电压）：</a:t>
            </a:r>
            <a:r>
              <a:rPr lang="en-US" altLang="zh-CN" sz="1400" b="1">
                <a:latin typeface="宋体" panose="02010600030101010101" pitchFamily="2" charset="-122"/>
              </a:rPr>
              <a:t>220V/380V</a:t>
            </a:r>
            <a:endParaRPr lang="zh-CN" altLang="en-US" sz="1400" b="1">
              <a:latin typeface="宋体" panose="02010600030101010101" pitchFamily="2" charset="-122"/>
            </a:endParaRPr>
          </a:p>
        </p:txBody>
      </p:sp>
      <p:sp>
        <p:nvSpPr>
          <p:cNvPr id="12295" name="Rectangle 11"/>
          <p:cNvSpPr>
            <a:spLocks noChangeArrowheads="1"/>
          </p:cNvSpPr>
          <p:nvPr/>
        </p:nvSpPr>
        <p:spPr bwMode="auto">
          <a:xfrm>
            <a:off x="3348038" y="279400"/>
            <a:ext cx="47529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1">
                <a:solidFill>
                  <a:schemeClr val="tx2"/>
                </a:solidFill>
                <a:ea typeface="楷体_GB2312" pitchFamily="49" charset="-122"/>
              </a:rPr>
              <a:t>第一节   焊接电弧</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3"/>
          <p:cNvSpPr>
            <a:spLocks noChangeArrowheads="1"/>
          </p:cNvSpPr>
          <p:nvPr/>
        </p:nvSpPr>
        <p:spPr bwMode="auto">
          <a:xfrm>
            <a:off x="179388" y="1282571"/>
            <a:ext cx="8353052" cy="501675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28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a:solidFill>
                  <a:srgbClr val="000000"/>
                </a:solidFill>
                <a:latin typeface="宋体" panose="02010600030101010101" pitchFamily="2" charset="-122"/>
              </a:rPr>
              <a:t>纤</a:t>
            </a:r>
            <a:r>
              <a:rPr lang="zh-CN" altLang="en-US" sz="2000" b="1" dirty="0" smtClean="0">
                <a:solidFill>
                  <a:srgbClr val="000000"/>
                </a:solidFill>
                <a:latin typeface="宋体" panose="02010600030101010101" pitchFamily="2" charset="-122"/>
              </a:rPr>
              <a:t>焊过程中一般要使用熔剂，即</a:t>
            </a:r>
            <a:r>
              <a:rPr lang="zh-CN" altLang="en-US" sz="2000" b="1" dirty="0" smtClean="0">
                <a:solidFill>
                  <a:srgbClr val="FF0000"/>
                </a:solidFill>
                <a:latin typeface="宋体" panose="02010600030101010101" pitchFamily="2" charset="-122"/>
              </a:rPr>
              <a:t>纤剂</a:t>
            </a:r>
            <a:r>
              <a:rPr lang="zh-CN" altLang="en-US" sz="2000" b="1" dirty="0" smtClean="0">
                <a:solidFill>
                  <a:srgbClr val="000000"/>
                </a:solidFill>
                <a:latin typeface="宋体" panose="02010600030101010101" pitchFamily="2" charset="-122"/>
              </a:rPr>
              <a:t>。</a:t>
            </a:r>
            <a:endParaRPr lang="en-US" altLang="zh-CN" sz="2000" b="1" dirty="0" smtClean="0">
              <a:solidFill>
                <a:srgbClr val="000000"/>
              </a:solidFill>
              <a:latin typeface="宋体" panose="02010600030101010101" pitchFamily="2" charset="-122"/>
            </a:endParaRPr>
          </a:p>
          <a:p>
            <a:pPr eaLnBrk="1" hangingPunct="1">
              <a:spcBef>
                <a:spcPct val="0"/>
              </a:spcBef>
              <a:buFontTx/>
              <a:buNone/>
            </a:pPr>
            <a:r>
              <a:rPr lang="en-US" altLang="zh-CN" sz="2000" b="1" dirty="0">
                <a:solidFill>
                  <a:srgbClr val="000000"/>
                </a:solidFill>
                <a:latin typeface="宋体" panose="02010600030101010101" pitchFamily="2" charset="-122"/>
              </a:rPr>
              <a:t> </a:t>
            </a:r>
            <a:r>
              <a:rPr lang="en-US" altLang="zh-CN" sz="2000" b="1" dirty="0" smtClean="0">
                <a:solidFill>
                  <a:srgbClr val="000000"/>
                </a:solidFill>
                <a:latin typeface="宋体" panose="02010600030101010101" pitchFamily="2" charset="-122"/>
              </a:rPr>
              <a:t> </a:t>
            </a:r>
            <a:r>
              <a:rPr lang="zh-CN" altLang="en-US" sz="2000" b="1" dirty="0" smtClean="0">
                <a:solidFill>
                  <a:srgbClr val="FF0000"/>
                </a:solidFill>
                <a:latin typeface="宋体" panose="02010600030101010101" pitchFamily="2" charset="-122"/>
              </a:rPr>
              <a:t>作用</a:t>
            </a:r>
            <a:r>
              <a:rPr lang="zh-CN" altLang="en-US" sz="2000" b="1" dirty="0" smtClean="0">
                <a:solidFill>
                  <a:srgbClr val="000000"/>
                </a:solidFill>
                <a:latin typeface="宋体" panose="02010600030101010101" pitchFamily="2" charset="-122"/>
              </a:rPr>
              <a:t>：</a:t>
            </a:r>
            <a:r>
              <a:rPr lang="zh-CN" altLang="en-US" sz="2000" b="1" dirty="0" smtClean="0">
                <a:latin typeface="宋体" panose="02010600030101010101" pitchFamily="2" charset="-122"/>
              </a:rPr>
              <a:t>去除</a:t>
            </a:r>
            <a:r>
              <a:rPr lang="zh-CN" altLang="en-US" sz="2000" b="1" dirty="0">
                <a:latin typeface="宋体" panose="02010600030101010101" pitchFamily="2" charset="-122"/>
              </a:rPr>
              <a:t>钎料及被焊金属表面的氧化膜、油污，改善钎料的润湿性，保护钎料及焊件不被氧化</a:t>
            </a:r>
            <a:r>
              <a:rPr lang="zh-CN" altLang="en-US" sz="2000" b="1" dirty="0" smtClean="0">
                <a:latin typeface="宋体" panose="02010600030101010101" pitchFamily="2" charset="-122"/>
              </a:rPr>
              <a:t>。</a:t>
            </a:r>
            <a:endParaRPr lang="en-US" altLang="zh-CN" sz="2000" b="1" dirty="0" smtClean="0">
              <a:latin typeface="宋体" panose="02010600030101010101" pitchFamily="2" charset="-122"/>
            </a:endParaRPr>
          </a:p>
          <a:p>
            <a:pPr eaLnBrk="1" hangingPunct="1">
              <a:spcBef>
                <a:spcPct val="0"/>
              </a:spcBef>
              <a:buFontTx/>
              <a:buNone/>
            </a:pPr>
            <a:r>
              <a:rPr lang="en-US" altLang="zh-CN" sz="2000" b="1" dirty="0">
                <a:solidFill>
                  <a:srgbClr val="009900"/>
                </a:solidFill>
                <a:latin typeface="宋体" panose="02010600030101010101" pitchFamily="2" charset="-122"/>
              </a:rPr>
              <a:t> </a:t>
            </a:r>
            <a:r>
              <a:rPr lang="zh-CN" altLang="en-US" sz="2000" b="1" dirty="0" smtClean="0">
                <a:solidFill>
                  <a:srgbClr val="009900"/>
                </a:solidFill>
                <a:latin typeface="宋体" panose="02010600030101010101" pitchFamily="2" charset="-122"/>
              </a:rPr>
              <a:t>软</a:t>
            </a:r>
            <a:r>
              <a:rPr lang="zh-CN" altLang="en-US" sz="2000" b="1" dirty="0">
                <a:solidFill>
                  <a:srgbClr val="009900"/>
                </a:solidFill>
                <a:latin typeface="宋体" panose="02010600030101010101" pitchFamily="2" charset="-122"/>
              </a:rPr>
              <a:t>钎</a:t>
            </a:r>
            <a:r>
              <a:rPr lang="zh-CN" altLang="en-US" sz="2000" b="1" dirty="0" smtClean="0">
                <a:solidFill>
                  <a:srgbClr val="009900"/>
                </a:solidFill>
                <a:latin typeface="宋体" panose="02010600030101010101" pitchFamily="2" charset="-122"/>
              </a:rPr>
              <a:t>焊时用</a:t>
            </a:r>
            <a:r>
              <a:rPr lang="zh-CN" altLang="en-US" sz="2000" b="1" dirty="0" smtClean="0">
                <a:latin typeface="宋体" panose="02010600030101010101" pitchFamily="2" charset="-122"/>
              </a:rPr>
              <a:t>松香</a:t>
            </a:r>
            <a:r>
              <a:rPr lang="zh-CN" altLang="en-US" sz="2000" b="1" dirty="0">
                <a:latin typeface="宋体" panose="02010600030101010101" pitchFamily="2" charset="-122"/>
              </a:rPr>
              <a:t>、氧化锌</a:t>
            </a:r>
            <a:r>
              <a:rPr lang="zh-CN" altLang="en-US" sz="2000" b="1" dirty="0" smtClean="0">
                <a:latin typeface="宋体" panose="02010600030101010101" pitchFamily="2" charset="-122"/>
              </a:rPr>
              <a:t>溶液做纤剂。</a:t>
            </a:r>
            <a:endParaRPr lang="en-US" altLang="zh-CN" sz="2000" b="1" dirty="0" smtClean="0">
              <a:latin typeface="宋体" panose="02010600030101010101" pitchFamily="2" charset="-122"/>
            </a:endParaRPr>
          </a:p>
          <a:p>
            <a:pPr eaLnBrk="1" hangingPunct="1">
              <a:spcBef>
                <a:spcPct val="0"/>
              </a:spcBef>
              <a:buFontTx/>
              <a:buNone/>
            </a:pPr>
            <a:r>
              <a:rPr lang="en-US" altLang="zh-CN" sz="2000" b="1" dirty="0">
                <a:solidFill>
                  <a:srgbClr val="009900"/>
                </a:solidFill>
                <a:latin typeface="宋体" panose="02010600030101010101" pitchFamily="2" charset="-122"/>
              </a:rPr>
              <a:t> </a:t>
            </a:r>
            <a:r>
              <a:rPr lang="zh-CN" altLang="en-US" sz="2000" b="1" dirty="0" smtClean="0">
                <a:solidFill>
                  <a:srgbClr val="009900"/>
                </a:solidFill>
                <a:latin typeface="宋体" panose="02010600030101010101" pitchFamily="2" charset="-122"/>
              </a:rPr>
              <a:t>硬</a:t>
            </a:r>
            <a:r>
              <a:rPr lang="zh-CN" altLang="en-US" sz="2000" b="1" dirty="0">
                <a:solidFill>
                  <a:srgbClr val="009900"/>
                </a:solidFill>
                <a:latin typeface="宋体" panose="02010600030101010101" pitchFamily="2" charset="-122"/>
              </a:rPr>
              <a:t>钎</a:t>
            </a:r>
            <a:r>
              <a:rPr lang="zh-CN" altLang="en-US" sz="2000" b="1" dirty="0" smtClean="0">
                <a:solidFill>
                  <a:srgbClr val="009900"/>
                </a:solidFill>
                <a:latin typeface="宋体" panose="02010600030101010101" pitchFamily="2" charset="-122"/>
              </a:rPr>
              <a:t>焊时用</a:t>
            </a:r>
            <a:r>
              <a:rPr lang="zh-CN" altLang="en-US" sz="2000" b="1" dirty="0" smtClean="0">
                <a:latin typeface="宋体" panose="02010600030101010101" pitchFamily="2" charset="-122"/>
              </a:rPr>
              <a:t>硼砂</a:t>
            </a:r>
            <a:r>
              <a:rPr lang="zh-CN" altLang="en-US" sz="2000" b="1" dirty="0">
                <a:latin typeface="宋体" panose="02010600030101010101" pitchFamily="2" charset="-122"/>
              </a:rPr>
              <a:t>、硼酸、氟化物、氯化物</a:t>
            </a:r>
            <a:r>
              <a:rPr lang="zh-CN" altLang="en-US" sz="2000" b="1" dirty="0" smtClean="0">
                <a:latin typeface="宋体" panose="02010600030101010101" pitchFamily="2" charset="-122"/>
              </a:rPr>
              <a:t>等做纤剂。</a:t>
            </a:r>
            <a:endParaRPr lang="zh-CN" altLang="en-US" sz="2000" b="1" dirty="0">
              <a:latin typeface="宋体" panose="02010600030101010101" pitchFamily="2" charset="-122"/>
            </a:endParaRPr>
          </a:p>
          <a:p>
            <a:pPr eaLnBrk="1" hangingPunct="1">
              <a:spcBef>
                <a:spcPct val="0"/>
              </a:spcBef>
              <a:buFontTx/>
              <a:buNone/>
            </a:pPr>
            <a:r>
              <a:rPr lang="zh-CN" altLang="en-US" sz="2000" b="1" dirty="0" smtClean="0">
                <a:solidFill>
                  <a:srgbClr val="CC3300"/>
                </a:solidFill>
                <a:latin typeface="宋体" panose="02010600030101010101" pitchFamily="2" charset="-122"/>
              </a:rPr>
              <a:t>纤</a:t>
            </a:r>
            <a:r>
              <a:rPr lang="zh-CN" altLang="en-US" sz="2000" b="1" dirty="0">
                <a:solidFill>
                  <a:srgbClr val="CC3300"/>
                </a:solidFill>
                <a:latin typeface="宋体" panose="02010600030101010101" pitchFamily="2" charset="-122"/>
              </a:rPr>
              <a:t>焊</a:t>
            </a:r>
            <a:r>
              <a:rPr lang="zh-CN" altLang="en-US" sz="2000" b="1" dirty="0" smtClean="0">
                <a:solidFill>
                  <a:srgbClr val="CC3300"/>
                </a:solidFill>
                <a:latin typeface="宋体" panose="02010600030101010101" pitchFamily="2" charset="-122"/>
              </a:rPr>
              <a:t>加热</a:t>
            </a:r>
            <a:r>
              <a:rPr lang="zh-CN" altLang="en-US" sz="2000" b="1" dirty="0">
                <a:solidFill>
                  <a:srgbClr val="CC3300"/>
                </a:solidFill>
                <a:latin typeface="宋体" panose="02010600030101010101" pitchFamily="2" charset="-122"/>
              </a:rPr>
              <a:t>方式：</a:t>
            </a:r>
            <a:r>
              <a:rPr lang="zh-CN" altLang="en-US" sz="2000" b="1" dirty="0">
                <a:latin typeface="宋体" panose="02010600030101010101" pitchFamily="2" charset="-122"/>
              </a:rPr>
              <a:t>火焰加热、电阻加热、感应加热、炉内加热、盐浴加热以及烙铁加热等，烙铁</a:t>
            </a:r>
            <a:r>
              <a:rPr lang="zh-CN" altLang="en-US" sz="2000" b="1" dirty="0" smtClean="0">
                <a:latin typeface="宋体" panose="02010600030101010101" pitchFamily="2" charset="-122"/>
              </a:rPr>
              <a:t>加热温度</a:t>
            </a:r>
            <a:r>
              <a:rPr lang="zh-CN" altLang="en-US" sz="2000" b="1" dirty="0">
                <a:latin typeface="宋体" panose="02010600030101010101" pitchFamily="2" charset="-122"/>
              </a:rPr>
              <a:t>低，只适用于软钎焊。</a:t>
            </a:r>
          </a:p>
          <a:p>
            <a:pPr eaLnBrk="1" hangingPunct="1">
              <a:spcBef>
                <a:spcPct val="0"/>
              </a:spcBef>
              <a:buFontTx/>
              <a:buNone/>
            </a:pPr>
            <a:r>
              <a:rPr lang="zh-CN" altLang="en-US" sz="2000" b="1" dirty="0" smtClean="0">
                <a:solidFill>
                  <a:srgbClr val="CC3300"/>
                </a:solidFill>
                <a:latin typeface="宋体" panose="02010600030101010101" pitchFamily="2" charset="-122"/>
              </a:rPr>
              <a:t>特点</a:t>
            </a:r>
            <a:r>
              <a:rPr lang="zh-CN" altLang="en-US" sz="2000" b="1" dirty="0">
                <a:solidFill>
                  <a:srgbClr val="CC3300"/>
                </a:solidFill>
                <a:latin typeface="宋体" panose="02010600030101010101" pitchFamily="2" charset="-122"/>
              </a:rPr>
              <a:t>及应用范围：</a:t>
            </a:r>
          </a:p>
          <a:p>
            <a:pPr eaLnBrk="1" hangingPunct="1">
              <a:spcBef>
                <a:spcPct val="0"/>
              </a:spcBef>
              <a:buFontTx/>
              <a:buNone/>
            </a:pPr>
            <a:r>
              <a:rPr lang="zh-CN" altLang="en-US" sz="2000" b="1" dirty="0">
                <a:latin typeface="宋体" panose="02010600030101010101" pitchFamily="2" charset="-122"/>
              </a:rPr>
              <a:t>①工件加热温度低，组织和力学性能变化小，变形也小。接头光滑平整，工件尺寸精确。</a:t>
            </a:r>
          </a:p>
          <a:p>
            <a:pPr eaLnBrk="1" hangingPunct="1">
              <a:spcBef>
                <a:spcPct val="0"/>
              </a:spcBef>
              <a:buFontTx/>
              <a:buNone/>
            </a:pPr>
            <a:r>
              <a:rPr lang="zh-CN" altLang="en-US" sz="2000" b="1" dirty="0">
                <a:latin typeface="宋体" panose="02010600030101010101" pitchFamily="2" charset="-122"/>
              </a:rPr>
              <a:t>②可以焊接性能差异很大的异种金属，对工件厚度的差别没有严格的限制。</a:t>
            </a:r>
          </a:p>
          <a:p>
            <a:pPr eaLnBrk="1" hangingPunct="1">
              <a:spcBef>
                <a:spcPct val="0"/>
              </a:spcBef>
              <a:buNone/>
            </a:pPr>
            <a:r>
              <a:rPr lang="zh-CN" altLang="en-US" sz="2000" b="1" dirty="0" smtClean="0">
                <a:latin typeface="宋体" panose="02010600030101010101" pitchFamily="2" charset="-122"/>
              </a:rPr>
              <a:t>③</a:t>
            </a:r>
            <a:r>
              <a:rPr lang="zh-CN" altLang="en-US" sz="2000" b="1" dirty="0">
                <a:latin typeface="宋体" panose="02010600030101010101" pitchFamily="2" charset="-122"/>
              </a:rPr>
              <a:t>对工件整体进行钎焊时，可同时钎焊多条</a:t>
            </a:r>
            <a:r>
              <a:rPr lang="en-US" altLang="zh-CN" sz="2000" b="1" dirty="0">
                <a:latin typeface="宋体" panose="02010600030101010101" pitchFamily="2" charset="-122"/>
              </a:rPr>
              <a:t>(</a:t>
            </a:r>
            <a:r>
              <a:rPr lang="zh-CN" altLang="en-US" sz="2000" b="1" dirty="0">
                <a:latin typeface="宋体" panose="02010600030101010101" pitchFamily="2" charset="-122"/>
              </a:rPr>
              <a:t>甚至上千条</a:t>
            </a:r>
            <a:r>
              <a:rPr lang="en-US" altLang="zh-CN" sz="2000" b="1" dirty="0">
                <a:latin typeface="宋体" panose="02010600030101010101" pitchFamily="2" charset="-122"/>
              </a:rPr>
              <a:t>)</a:t>
            </a:r>
            <a:r>
              <a:rPr lang="zh-CN" altLang="en-US" sz="2000" b="1" dirty="0">
                <a:latin typeface="宋体" panose="02010600030101010101" pitchFamily="2" charset="-122"/>
              </a:rPr>
              <a:t>接缝组成的复杂形状构件，生产率很高。 </a:t>
            </a:r>
          </a:p>
          <a:p>
            <a:pPr eaLnBrk="1" hangingPunct="1">
              <a:spcBef>
                <a:spcPct val="0"/>
              </a:spcBef>
              <a:buFontTx/>
              <a:buNone/>
            </a:pPr>
            <a:r>
              <a:rPr lang="zh-CN" altLang="en-US" sz="2000" b="1" dirty="0" smtClean="0">
                <a:latin typeface="宋体" panose="02010600030101010101" pitchFamily="2" charset="-122"/>
              </a:rPr>
              <a:t>④</a:t>
            </a:r>
            <a:r>
              <a:rPr lang="zh-CN" altLang="en-US" sz="2000" b="1" dirty="0">
                <a:latin typeface="宋体" panose="02010600030101010101" pitchFamily="2" charset="-122"/>
              </a:rPr>
              <a:t>设备简单，投资少。</a:t>
            </a:r>
          </a:p>
          <a:p>
            <a:pPr eaLnBrk="1" hangingPunct="1">
              <a:spcBef>
                <a:spcPct val="0"/>
              </a:spcBef>
              <a:buFontTx/>
              <a:buNone/>
            </a:pPr>
            <a:r>
              <a:rPr lang="zh-CN" altLang="en-US" sz="2000" b="1" dirty="0">
                <a:latin typeface="宋体" panose="02010600030101010101" pitchFamily="2" charset="-122"/>
              </a:rPr>
              <a:t>⑤接头强度尤其是动载强度低，耐热性差，且焊前清理及组装要求较高。</a:t>
            </a:r>
          </a:p>
        </p:txBody>
      </p:sp>
      <p:sp>
        <p:nvSpPr>
          <p:cNvPr id="5" name="标题 1"/>
          <p:cNvSpPr>
            <a:spLocks noGrp="1"/>
          </p:cNvSpPr>
          <p:nvPr>
            <p:ph type="title"/>
          </p:nvPr>
        </p:nvSpPr>
        <p:spPr>
          <a:xfrm>
            <a:off x="2915816" y="22225"/>
            <a:ext cx="3744416" cy="1190625"/>
          </a:xfrm>
        </p:spPr>
        <p:txBody>
          <a:bodyPr/>
          <a:lstStyle/>
          <a:p>
            <a:r>
              <a:rPr lang="zh-CN" altLang="en-US" sz="3200" dirty="0" smtClean="0"/>
              <a:t>第三节  纤焊</a:t>
            </a:r>
            <a:endParaRPr lang="zh-CN" altLang="en-US" sz="32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2699792" y="0"/>
            <a:ext cx="5759450" cy="1139825"/>
          </a:xfrm>
        </p:spPr>
        <p:txBody>
          <a:bodyPr/>
          <a:lstStyle/>
          <a:p>
            <a:pPr algn="ctr" eaLnBrk="1" hangingPunct="1"/>
            <a:r>
              <a:rPr lang="zh-CN" altLang="en-US" sz="3200" dirty="0" smtClean="0">
                <a:latin typeface="宋体" panose="02010600030101010101" pitchFamily="2" charset="-122"/>
                <a:ea typeface="宋体" panose="02010600030101010101" pitchFamily="2" charset="-122"/>
              </a:rPr>
              <a:t>第四节 真空电子束焊接</a:t>
            </a:r>
          </a:p>
        </p:txBody>
      </p:sp>
      <p:sp>
        <p:nvSpPr>
          <p:cNvPr id="111619" name="Rectangle 3"/>
          <p:cNvSpPr>
            <a:spLocks noChangeArrowheads="1"/>
          </p:cNvSpPr>
          <p:nvPr/>
        </p:nvSpPr>
        <p:spPr bwMode="auto">
          <a:xfrm>
            <a:off x="377788" y="1520725"/>
            <a:ext cx="4644008" cy="424731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28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000" b="1" dirty="0" smtClean="0">
                <a:solidFill>
                  <a:srgbClr val="FF0000"/>
                </a:solidFill>
                <a:latin typeface="楷体_GB2312" pitchFamily="49" charset="-122"/>
                <a:ea typeface="楷体_GB2312" pitchFamily="49" charset="-122"/>
              </a:rPr>
              <a:t>原理</a:t>
            </a:r>
            <a:r>
              <a:rPr lang="en-US" altLang="zh-CN" sz="2000" b="1" dirty="0" smtClean="0">
                <a:solidFill>
                  <a:srgbClr val="FF0000"/>
                </a:solidFill>
                <a:latin typeface="楷体_GB2312" pitchFamily="49" charset="-122"/>
                <a:ea typeface="楷体_GB2312" pitchFamily="49" charset="-122"/>
              </a:rPr>
              <a:t>:</a:t>
            </a:r>
          </a:p>
          <a:p>
            <a:pPr eaLnBrk="1" hangingPunct="1">
              <a:lnSpc>
                <a:spcPct val="150000"/>
              </a:lnSpc>
              <a:spcBef>
                <a:spcPct val="0"/>
              </a:spcBef>
              <a:buFontTx/>
              <a:buNone/>
            </a:pPr>
            <a:r>
              <a:rPr lang="en-US" altLang="zh-CN" sz="2000" b="1" dirty="0" smtClean="0">
                <a:latin typeface="楷体_GB2312" pitchFamily="49" charset="-122"/>
                <a:ea typeface="楷体_GB2312" pitchFamily="49" charset="-122"/>
              </a:rPr>
              <a:t> </a:t>
            </a:r>
            <a:r>
              <a:rPr lang="zh-CN" altLang="en-US" sz="2000" b="1" dirty="0">
                <a:latin typeface="楷体_GB2312" pitchFamily="49" charset="-122"/>
                <a:ea typeface="楷体_GB2312" pitchFamily="49" charset="-122"/>
              </a:rPr>
              <a:t>电子枪、工件及夹具全部装在真空室内。电子枪由加热灯丝、阴极、阳极及聚集装置等组成。</a:t>
            </a:r>
            <a:r>
              <a:rPr lang="zh-CN" altLang="en-US" sz="2000" b="1" dirty="0">
                <a:solidFill>
                  <a:srgbClr val="000000"/>
                </a:solidFill>
                <a:latin typeface="楷体_GB2312" pitchFamily="49" charset="-122"/>
                <a:ea typeface="楷体_GB2312" pitchFamily="49" charset="-122"/>
              </a:rPr>
              <a:t>当阴极被灯丝加热到</a:t>
            </a:r>
            <a:r>
              <a:rPr lang="en-US" altLang="zh-CN" sz="2000" b="1" dirty="0">
                <a:solidFill>
                  <a:srgbClr val="000000"/>
                </a:solidFill>
                <a:latin typeface="楷体_GB2312" pitchFamily="49" charset="-122"/>
                <a:ea typeface="楷体_GB2312" pitchFamily="49" charset="-122"/>
              </a:rPr>
              <a:t>2,600K</a:t>
            </a:r>
            <a:r>
              <a:rPr lang="zh-CN" altLang="en-US" sz="2000" b="1" dirty="0">
                <a:solidFill>
                  <a:srgbClr val="000000"/>
                </a:solidFill>
                <a:latin typeface="楷体_GB2312" pitchFamily="49" charset="-122"/>
                <a:ea typeface="楷体_GB2312" pitchFamily="49" charset="-122"/>
              </a:rPr>
              <a:t>时，能发出大量电子。这些电子在阴极与阳极（焊件）间的高压作用下，射向焊件表面使焊件金属迅速熔化，甚至气化</a:t>
            </a:r>
            <a:r>
              <a:rPr lang="en-US" altLang="zh-CN" sz="2000" b="1" dirty="0">
                <a:solidFill>
                  <a:srgbClr val="000000"/>
                </a:solidFill>
                <a:latin typeface="楷体_GB2312" pitchFamily="49" charset="-122"/>
                <a:ea typeface="楷体_GB2312" pitchFamily="49" charset="-122"/>
              </a:rPr>
              <a:t>, </a:t>
            </a:r>
            <a:r>
              <a:rPr lang="zh-CN" altLang="en-US" sz="2000" b="1" dirty="0">
                <a:solidFill>
                  <a:srgbClr val="000000"/>
                </a:solidFill>
                <a:latin typeface="楷体_GB2312" pitchFamily="49" charset="-122"/>
                <a:ea typeface="楷体_GB2312" pitchFamily="49" charset="-122"/>
              </a:rPr>
              <a:t>适当移动焊件，得到要求的焊接接头</a:t>
            </a:r>
            <a:r>
              <a:rPr lang="zh-CN" altLang="en-US" sz="2000" dirty="0">
                <a:solidFill>
                  <a:srgbClr val="000000"/>
                </a:solidFill>
                <a:latin typeface="楷体_GB2312" pitchFamily="49" charset="-122"/>
                <a:ea typeface="楷体_GB2312" pitchFamily="49" charset="-122"/>
              </a:rPr>
              <a:t>。</a:t>
            </a:r>
          </a:p>
        </p:txBody>
      </p:sp>
      <p:pic>
        <p:nvPicPr>
          <p:cNvPr id="8" name="图片 10" descr="E:\教材与专著\《金属工艺学》第六版（高教社）\《金属工艺学》第六版（上册）电子教材\PPT模板\第四篇 焊接\金工上册（图）tif\39.tif"/>
          <p:cNvPicPr>
            <a:picLocks noChangeAspect="1" noChangeArrowheads="1"/>
          </p:cNvPicPr>
          <p:nvPr/>
        </p:nvPicPr>
        <p:blipFill>
          <a:blip r:embed="rId3" cstate="print">
            <a:extLst>
              <a:ext uri="{28A0092B-C50C-407E-A947-70E740481C1C}">
                <a14:useLocalDpi xmlns:a14="http://schemas.microsoft.com/office/drawing/2010/main" val="0"/>
              </a:ext>
            </a:extLst>
          </a:blip>
          <a:srcRect l="55449" t="42802" r="12038" b="33043"/>
          <a:stretch>
            <a:fillRect/>
          </a:stretch>
        </p:blipFill>
        <p:spPr bwMode="auto">
          <a:xfrm>
            <a:off x="5209630" y="1556792"/>
            <a:ext cx="3249612"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5719588" y="5436096"/>
            <a:ext cx="2236788" cy="339725"/>
          </a:xfrm>
          <a:prstGeom prst="rect">
            <a:avLst/>
          </a:prstGeom>
        </p:spPr>
        <p:txBody>
          <a:bodyPr wrap="none">
            <a:spAutoFit/>
          </a:bodyPr>
          <a:lstStyle/>
          <a:p>
            <a:pPr>
              <a:defRPr/>
            </a:pPr>
            <a:r>
              <a:rPr kumimoji="1" lang="zh-CN" altLang="zh-CN" sz="1600"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真空电子束焊接示意图</a:t>
            </a:r>
            <a:endParaRPr kumimoji="1" lang="zh-CN" altLang="en-US" sz="1600" dirty="0">
              <a:solidFill>
                <a:srgbClr val="0070C0"/>
              </a:solidFill>
              <a:latin typeface="黑体" panose="02010609060101010101" pitchFamily="49" charset="-122"/>
              <a:ea typeface="黑体" panose="02010609060101010101"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274682" y="1412776"/>
            <a:ext cx="8401773"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zh-CN" altLang="en-US" sz="2000" b="1" dirty="0" smtClean="0">
                <a:solidFill>
                  <a:srgbClr val="FF0000"/>
                </a:solidFill>
                <a:latin typeface="宋体" panose="02010600030101010101" pitchFamily="2" charset="-122"/>
              </a:rPr>
              <a:t>特点</a:t>
            </a:r>
            <a:r>
              <a:rPr lang="zh-CN" altLang="en-US" sz="2000" b="1" dirty="0">
                <a:solidFill>
                  <a:srgbClr val="FF0000"/>
                </a:solidFill>
                <a:latin typeface="宋体" panose="02010600030101010101" pitchFamily="2" charset="-122"/>
              </a:rPr>
              <a:t>：</a:t>
            </a:r>
          </a:p>
          <a:p>
            <a:pPr algn="just">
              <a:spcAft>
                <a:spcPts val="0"/>
              </a:spcAft>
              <a:buNone/>
              <a:defRPr/>
            </a:pPr>
            <a:r>
              <a:rPr lang="zh-CN" altLang="en-US" sz="2000" b="1" dirty="0" smtClean="0">
                <a:latin typeface="宋体" panose="02010600030101010101" pitchFamily="2" charset="-122"/>
              </a:rPr>
              <a:t>（</a:t>
            </a:r>
            <a:r>
              <a:rPr lang="en-US" altLang="zh-CN" sz="2000" b="1" dirty="0">
                <a:latin typeface="宋体" panose="02010600030101010101" pitchFamily="2" charset="-122"/>
              </a:rPr>
              <a:t>1</a:t>
            </a:r>
            <a:r>
              <a:rPr lang="zh-CN" altLang="en-US" sz="2000" b="1" dirty="0" smtClean="0">
                <a:latin typeface="宋体" panose="02010600030101010101" pitchFamily="2" charset="-122"/>
              </a:rPr>
              <a:t>）</a:t>
            </a:r>
            <a:r>
              <a:rPr kumimoji="1" lang="zh-CN" altLang="zh-CN" sz="2000" b="1" kern="100" dirty="0">
                <a:latin typeface="宋体" panose="02010600030101010101" pitchFamily="2" charset="-122"/>
              </a:rPr>
              <a:t>焊件金属无氧化、氮化、无金属电极沾污，表面平滑纯净，没有弧坑或其他表面缺陷。内部结合好，无气孔及夹渣。</a:t>
            </a:r>
          </a:p>
          <a:p>
            <a:pPr eaLnBrk="1" hangingPunct="1">
              <a:spcBef>
                <a:spcPct val="0"/>
              </a:spcBef>
              <a:buFontTx/>
              <a:buNone/>
            </a:pPr>
            <a:r>
              <a:rPr lang="zh-CN" altLang="en-US" sz="2000" b="1" dirty="0" smtClean="0">
                <a:latin typeface="宋体" panose="02010600030101010101" pitchFamily="2" charset="-122"/>
              </a:rPr>
              <a:t> </a:t>
            </a:r>
            <a:r>
              <a:rPr lang="zh-CN" altLang="en-US" sz="2000" b="1" dirty="0">
                <a:latin typeface="宋体" panose="02010600030101010101" pitchFamily="2" charset="-122"/>
              </a:rPr>
              <a:t>（</a:t>
            </a:r>
            <a:r>
              <a:rPr lang="en-US" altLang="zh-CN" sz="2000" b="1" dirty="0">
                <a:latin typeface="宋体" panose="02010600030101010101" pitchFamily="2" charset="-122"/>
              </a:rPr>
              <a:t>2</a:t>
            </a:r>
            <a:r>
              <a:rPr lang="zh-CN" altLang="en-US" sz="2000" b="1" dirty="0">
                <a:latin typeface="宋体" panose="02010600030101010101" pitchFamily="2" charset="-122"/>
              </a:rPr>
              <a:t>）热源能量密度大，熔深大，速度快，焊缝深而窄，能单道焊厚件。焊接热影响区很小，基本上</a:t>
            </a:r>
            <a:r>
              <a:rPr lang="zh-CN" altLang="en-US" sz="2000" b="1" dirty="0">
                <a:solidFill>
                  <a:srgbClr val="009900"/>
                </a:solidFill>
                <a:latin typeface="宋体" panose="02010600030101010101" pitchFamily="2" charset="-122"/>
              </a:rPr>
              <a:t>不产生焊接变形，</a:t>
            </a:r>
            <a:r>
              <a:rPr lang="zh-CN" altLang="en-US" sz="2000" b="1" dirty="0">
                <a:latin typeface="宋体" panose="02010600030101010101" pitchFamily="2" charset="-122"/>
              </a:rPr>
              <a:t>防止难熔金属熔接时产生的裂纹及泄漏。</a:t>
            </a:r>
          </a:p>
          <a:p>
            <a:pPr algn="just">
              <a:spcAft>
                <a:spcPts val="0"/>
              </a:spcAft>
              <a:buNone/>
              <a:defRPr/>
            </a:pPr>
            <a:r>
              <a:rPr lang="zh-CN" altLang="en-US" sz="2000" b="1" dirty="0" smtClean="0">
                <a:latin typeface="宋体" panose="02010600030101010101" pitchFamily="2" charset="-122"/>
              </a:rPr>
              <a:t>（</a:t>
            </a:r>
            <a:r>
              <a:rPr lang="en-US" altLang="zh-CN" sz="2000" b="1" dirty="0">
                <a:latin typeface="宋体" panose="02010600030101010101" pitchFamily="2" charset="-122"/>
              </a:rPr>
              <a:t>3</a:t>
            </a:r>
            <a:r>
              <a:rPr lang="zh-CN" altLang="en-US" sz="2000" b="1" dirty="0" smtClean="0">
                <a:latin typeface="宋体" panose="02010600030101010101" pitchFamily="2" charset="-122"/>
              </a:rPr>
              <a:t>）</a:t>
            </a:r>
            <a:r>
              <a:rPr kumimoji="1" lang="zh-CN" altLang="zh-CN" sz="2000" b="1" kern="100" dirty="0">
                <a:latin typeface="宋体" panose="02010600030101010101" pitchFamily="2" charset="-122"/>
              </a:rPr>
              <a:t>不必开坡口，焊接时一般不必另填金属</a:t>
            </a:r>
            <a:r>
              <a:rPr kumimoji="1" lang="zh-CN" altLang="zh-CN" sz="2000" b="1" kern="100" dirty="0" smtClean="0">
                <a:latin typeface="宋体" panose="02010600030101010101" pitchFamily="2" charset="-122"/>
              </a:rPr>
              <a:t>。</a:t>
            </a:r>
            <a:r>
              <a:rPr kumimoji="1" lang="zh-CN" altLang="en-US" sz="2000" b="1" kern="100" dirty="0" smtClean="0">
                <a:latin typeface="宋体" panose="02010600030101010101" pitchFamily="2" charset="-122"/>
              </a:rPr>
              <a:t>但</a:t>
            </a:r>
            <a:r>
              <a:rPr kumimoji="1" lang="zh-CN" altLang="zh-CN" sz="2000" b="1" kern="100" dirty="0" smtClean="0">
                <a:latin typeface="宋体" panose="02010600030101010101" pitchFamily="2" charset="-122"/>
              </a:rPr>
              <a:t>接头</a:t>
            </a:r>
            <a:r>
              <a:rPr kumimoji="1" lang="zh-CN" altLang="zh-CN" sz="2000" b="1" kern="100" dirty="0">
                <a:latin typeface="宋体" panose="02010600030101010101" pitchFamily="2" charset="-122"/>
              </a:rPr>
              <a:t>要加工得平整洁净，装配紧，不留间隙。</a:t>
            </a:r>
          </a:p>
          <a:p>
            <a:pPr eaLnBrk="1" hangingPunct="1">
              <a:spcBef>
                <a:spcPct val="0"/>
              </a:spcBef>
              <a:buFontTx/>
              <a:buNone/>
            </a:pPr>
            <a:r>
              <a:rPr lang="zh-CN" altLang="en-US" sz="2000" b="1" dirty="0" smtClean="0">
                <a:latin typeface="宋体" panose="02010600030101010101" pitchFamily="2" charset="-122"/>
              </a:rPr>
              <a:t> </a:t>
            </a:r>
            <a:r>
              <a:rPr lang="zh-CN" altLang="en-US" sz="2000" b="1" dirty="0">
                <a:latin typeface="宋体" panose="02010600030101010101" pitchFamily="2" charset="-122"/>
              </a:rPr>
              <a:t>（</a:t>
            </a:r>
            <a:r>
              <a:rPr lang="en-US" altLang="zh-CN" sz="2000" b="1" dirty="0">
                <a:latin typeface="宋体" panose="02010600030101010101" pitchFamily="2" charset="-122"/>
              </a:rPr>
              <a:t>4</a:t>
            </a:r>
            <a:r>
              <a:rPr lang="zh-CN" altLang="en-US" sz="2000" b="1" dirty="0">
                <a:latin typeface="宋体" panose="02010600030101010101" pitchFamily="2" charset="-122"/>
              </a:rPr>
              <a:t>）电子束参数可在较宽范围内调节，且焊接过程的</a:t>
            </a:r>
            <a:r>
              <a:rPr lang="zh-CN" altLang="en-US" sz="2000" b="1" dirty="0">
                <a:solidFill>
                  <a:srgbClr val="009900"/>
                </a:solidFill>
                <a:latin typeface="宋体" panose="02010600030101010101" pitchFamily="2" charset="-122"/>
              </a:rPr>
              <a:t>控制灵活，适应性强。</a:t>
            </a:r>
          </a:p>
        </p:txBody>
      </p:sp>
      <p:sp>
        <p:nvSpPr>
          <p:cNvPr id="5" name="Rectangle 2"/>
          <p:cNvSpPr>
            <a:spLocks noGrp="1" noChangeArrowheads="1"/>
          </p:cNvSpPr>
          <p:nvPr>
            <p:ph type="title"/>
          </p:nvPr>
        </p:nvSpPr>
        <p:spPr>
          <a:xfrm>
            <a:off x="2699792" y="0"/>
            <a:ext cx="5759450" cy="1139825"/>
          </a:xfrm>
        </p:spPr>
        <p:txBody>
          <a:bodyPr/>
          <a:lstStyle/>
          <a:p>
            <a:pPr algn="ctr" eaLnBrk="1" hangingPunct="1"/>
            <a:r>
              <a:rPr lang="zh-CN" altLang="en-US" sz="3200" dirty="0" smtClean="0">
                <a:latin typeface="宋体" panose="02010600030101010101" pitchFamily="2" charset="-122"/>
                <a:ea typeface="宋体" panose="02010600030101010101" pitchFamily="2" charset="-122"/>
              </a:rPr>
              <a:t>第四节 真空电子束焊接</a:t>
            </a:r>
          </a:p>
        </p:txBody>
      </p:sp>
      <p:sp>
        <p:nvSpPr>
          <p:cNvPr id="6" name="矩形 3"/>
          <p:cNvSpPr>
            <a:spLocks noChangeArrowheads="1"/>
          </p:cNvSpPr>
          <p:nvPr/>
        </p:nvSpPr>
        <p:spPr bwMode="auto">
          <a:xfrm>
            <a:off x="467544" y="4705985"/>
            <a:ext cx="831373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b="1">
                <a:solidFill>
                  <a:srgbClr val="336699"/>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25000"/>
              </a:lnSpc>
              <a:spcBef>
                <a:spcPct val="0"/>
              </a:spcBef>
            </a:pPr>
            <a:r>
              <a:rPr lang="zh-CN" altLang="en-US" sz="2000" dirty="0" smtClean="0">
                <a:solidFill>
                  <a:srgbClr val="FF0000"/>
                </a:solidFill>
                <a:latin typeface="宋体" panose="02010600030101010101" pitchFamily="2" charset="-122"/>
              </a:rPr>
              <a:t>应用：</a:t>
            </a:r>
            <a:endParaRPr lang="en-US" altLang="zh-CN" sz="2000" dirty="0" smtClean="0">
              <a:solidFill>
                <a:srgbClr val="FF0000"/>
              </a:solidFill>
              <a:latin typeface="宋体" panose="02010600030101010101" pitchFamily="2" charset="-122"/>
            </a:endParaRPr>
          </a:p>
          <a:p>
            <a:pPr>
              <a:lnSpc>
                <a:spcPct val="125000"/>
              </a:lnSpc>
              <a:spcBef>
                <a:spcPct val="0"/>
              </a:spcBef>
            </a:pPr>
            <a:r>
              <a:rPr lang="zh-CN" altLang="en-US" sz="2000" dirty="0" smtClean="0">
                <a:solidFill>
                  <a:schemeClr val="tx1"/>
                </a:solidFill>
                <a:latin typeface="宋体" panose="02010600030101010101" pitchFamily="2" charset="-122"/>
              </a:rPr>
              <a:t>    微型</a:t>
            </a:r>
            <a:r>
              <a:rPr lang="zh-CN" altLang="en-US" sz="2000" dirty="0">
                <a:solidFill>
                  <a:schemeClr val="tx1"/>
                </a:solidFill>
                <a:latin typeface="宋体" panose="02010600030101010101" pitchFamily="2" charset="-122"/>
              </a:rPr>
              <a:t>电子线路组件、真空膜盒、钼箔蜂窝结构，原子能燃料原件、大型导弹壳体，熔点、导热性、溶解度相差很大的异种金属构件，真空中使用的器件和内部要求真空的密封器件等。</a:t>
            </a:r>
          </a:p>
        </p:txBody>
      </p:sp>
    </p:spTree>
    <p:extLst>
      <p:ext uri="{BB962C8B-B14F-4D97-AF65-F5344CB8AC3E}">
        <p14:creationId xmlns:p14="http://schemas.microsoft.com/office/powerpoint/2010/main" val="36207651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3"/>
          <p:cNvSpPr>
            <a:spLocks noChangeArrowheads="1"/>
          </p:cNvSpPr>
          <p:nvPr/>
        </p:nvSpPr>
        <p:spPr bwMode="auto">
          <a:xfrm>
            <a:off x="197686" y="1075799"/>
            <a:ext cx="8664575" cy="132343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28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smtClean="0">
                <a:solidFill>
                  <a:srgbClr val="FF0000"/>
                </a:solidFill>
                <a:latin typeface="宋体" panose="02010600030101010101" pitchFamily="2" charset="-122"/>
              </a:rPr>
              <a:t>原理：</a:t>
            </a:r>
            <a:endParaRPr lang="en-US" altLang="zh-CN" sz="2000" b="1" dirty="0" smtClean="0">
              <a:solidFill>
                <a:srgbClr val="FF0000"/>
              </a:solidFill>
              <a:latin typeface="宋体" panose="02010600030101010101" pitchFamily="2" charset="-122"/>
            </a:endParaRPr>
          </a:p>
          <a:p>
            <a:pPr eaLnBrk="1" hangingPunct="1">
              <a:spcBef>
                <a:spcPct val="0"/>
              </a:spcBef>
              <a:buFontTx/>
              <a:buNone/>
            </a:pPr>
            <a:r>
              <a:rPr lang="en-US" altLang="zh-CN" sz="2000" b="1" dirty="0" smtClean="0">
                <a:latin typeface="宋体" panose="02010600030101010101" pitchFamily="2" charset="-122"/>
              </a:rPr>
              <a:t> </a:t>
            </a:r>
            <a:r>
              <a:rPr lang="en-US" altLang="zh-CN" sz="2000" b="1" dirty="0">
                <a:latin typeface="宋体" panose="02010600030101010101" pitchFamily="2" charset="-122"/>
              </a:rPr>
              <a:t> </a:t>
            </a:r>
            <a:r>
              <a:rPr lang="zh-CN" altLang="zh-CN" sz="2000" b="1" dirty="0">
                <a:latin typeface="宋体" panose="02010600030101010101" pitchFamily="2" charset="-122"/>
              </a:rPr>
              <a:t>利用激光器受激产生的激光束，通过聚焦系统聚焦到十分微小的焦点</a:t>
            </a:r>
            <a:r>
              <a:rPr lang="en-US" altLang="zh-CN" sz="2000" b="1" dirty="0">
                <a:latin typeface="宋体" panose="02010600030101010101" pitchFamily="2" charset="-122"/>
              </a:rPr>
              <a:t>(</a:t>
            </a:r>
            <a:r>
              <a:rPr lang="zh-CN" altLang="en-US" sz="2000" b="1" dirty="0">
                <a:latin typeface="宋体" panose="02010600030101010101" pitchFamily="2" charset="-122"/>
              </a:rPr>
              <a:t>光斑</a:t>
            </a:r>
            <a:r>
              <a:rPr lang="en-US" altLang="zh-CN" sz="2000" b="1" dirty="0">
                <a:latin typeface="宋体" panose="02010600030101010101" pitchFamily="2" charset="-122"/>
              </a:rPr>
              <a:t>)</a:t>
            </a:r>
            <a:r>
              <a:rPr lang="zh-CN" altLang="en-US" sz="2000" b="1" dirty="0">
                <a:latin typeface="宋体" panose="02010600030101010101" pitchFamily="2" charset="-122"/>
              </a:rPr>
              <a:t>上，能量密度大于</a:t>
            </a:r>
            <a:r>
              <a:rPr lang="en-US" altLang="zh-CN" sz="2000" b="1" dirty="0">
                <a:latin typeface="宋体" panose="02010600030101010101" pitchFamily="2" charset="-122"/>
              </a:rPr>
              <a:t>10</a:t>
            </a:r>
            <a:r>
              <a:rPr lang="zh-CN" altLang="en-US" sz="2000" b="1" baseline="30000" dirty="0">
                <a:latin typeface="宋体" panose="02010600030101010101" pitchFamily="2" charset="-122"/>
                <a:cs typeface="宋体" panose="02010600030101010101" pitchFamily="2" charset="-122"/>
              </a:rPr>
              <a:t>５</a:t>
            </a:r>
            <a:r>
              <a:rPr lang="zh-CN" altLang="en-US" sz="2000" b="1" dirty="0">
                <a:latin typeface="宋体" panose="02010600030101010101" pitchFamily="2" charset="-122"/>
              </a:rPr>
              <a:t> </a:t>
            </a:r>
            <a:r>
              <a:rPr lang="en-US" altLang="zh-CN" sz="2000" b="1" dirty="0">
                <a:latin typeface="宋体" panose="02010600030101010101" pitchFamily="2" charset="-122"/>
              </a:rPr>
              <a:t>W/cm</a:t>
            </a:r>
            <a:r>
              <a:rPr lang="zh-CN" altLang="zh-CN" sz="2000" b="1" baseline="30000" dirty="0">
                <a:latin typeface="宋体" panose="02010600030101010101" pitchFamily="2" charset="-122"/>
              </a:rPr>
              <a:t>２</a:t>
            </a:r>
            <a:r>
              <a:rPr lang="zh-CN" altLang="zh-CN" sz="2000" b="1" dirty="0">
                <a:latin typeface="宋体" panose="02010600030101010101" pitchFamily="2" charset="-122"/>
              </a:rPr>
              <a:t>。当调焦到焊件接缝时，光能转换为热能，使金属熔化形成焊接接头。</a:t>
            </a:r>
            <a:endParaRPr lang="zh-CN" altLang="en-US" sz="2000" b="1" dirty="0">
              <a:latin typeface="宋体" panose="02010600030101010101" pitchFamily="2" charset="-122"/>
            </a:endParaRPr>
          </a:p>
        </p:txBody>
      </p:sp>
      <p:sp>
        <p:nvSpPr>
          <p:cNvPr id="113668" name="Rectangle 4"/>
          <p:cNvSpPr>
            <a:spLocks noChangeArrowheads="1"/>
          </p:cNvSpPr>
          <p:nvPr/>
        </p:nvSpPr>
        <p:spPr bwMode="auto">
          <a:xfrm>
            <a:off x="116590" y="2399238"/>
            <a:ext cx="5679545"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000" b="1" dirty="0">
                <a:solidFill>
                  <a:srgbClr val="FF0000"/>
                </a:solidFill>
                <a:latin typeface="楷体_GB2312" pitchFamily="49" charset="-122"/>
                <a:ea typeface="楷体_GB2312" pitchFamily="49" charset="-122"/>
              </a:rPr>
              <a:t>激光焊接的特点：</a:t>
            </a:r>
          </a:p>
          <a:p>
            <a:pPr eaLnBrk="1" hangingPunct="1">
              <a:lnSpc>
                <a:spcPct val="120000"/>
              </a:lnSpc>
              <a:spcBef>
                <a:spcPct val="0"/>
              </a:spcBef>
              <a:buFontTx/>
              <a:buNone/>
            </a:pPr>
            <a:r>
              <a:rPr lang="en-US" altLang="zh-CN" sz="2000" b="1" dirty="0">
                <a:latin typeface="楷体_GB2312" pitchFamily="49" charset="-122"/>
                <a:ea typeface="楷体_GB2312" pitchFamily="49" charset="-122"/>
              </a:rPr>
              <a:t>(1</a:t>
            </a:r>
            <a:r>
              <a:rPr lang="en-US" altLang="zh-CN" sz="2000" b="1" dirty="0" smtClean="0">
                <a:latin typeface="楷体_GB2312" pitchFamily="49" charset="-122"/>
                <a:ea typeface="楷体_GB2312" pitchFamily="49" charset="-122"/>
              </a:rPr>
              <a:t>)</a:t>
            </a:r>
            <a:r>
              <a:rPr lang="zh-CN" altLang="en-US" sz="2000" b="1" dirty="0" smtClean="0">
                <a:latin typeface="楷体_GB2312" pitchFamily="49" charset="-122"/>
                <a:ea typeface="楷体_GB2312" pitchFamily="49" charset="-122"/>
              </a:rPr>
              <a:t>能量释放</a:t>
            </a:r>
            <a:r>
              <a:rPr lang="zh-CN" altLang="en-US" sz="2000" b="1" dirty="0">
                <a:latin typeface="楷体_GB2312" pitchFamily="49" charset="-122"/>
                <a:ea typeface="楷体_GB2312" pitchFamily="49" charset="-122"/>
              </a:rPr>
              <a:t>极其迅速，</a:t>
            </a:r>
            <a:r>
              <a:rPr lang="zh-CN" altLang="en-US" sz="2000" b="1" dirty="0">
                <a:solidFill>
                  <a:srgbClr val="0000FF"/>
                </a:solidFill>
                <a:latin typeface="楷体_GB2312" pitchFamily="49" charset="-122"/>
                <a:ea typeface="楷体_GB2312" pitchFamily="49" charset="-122"/>
              </a:rPr>
              <a:t>点焊过程只有几毫秒。</a:t>
            </a:r>
            <a:r>
              <a:rPr lang="zh-CN" altLang="en-US" sz="2000" b="1" dirty="0">
                <a:latin typeface="楷体_GB2312" pitchFamily="49" charset="-122"/>
                <a:ea typeface="楷体_GB2312" pitchFamily="49" charset="-122"/>
              </a:rPr>
              <a:t>提高了生产率，被焊材料不易氧化。因此可以在大气中进行焊接，不需要气体保护或真空环境。</a:t>
            </a:r>
          </a:p>
          <a:p>
            <a:pPr eaLnBrk="1" hangingPunct="1">
              <a:lnSpc>
                <a:spcPct val="120000"/>
              </a:lnSpc>
              <a:spcBef>
                <a:spcPct val="0"/>
              </a:spcBef>
              <a:buFontTx/>
              <a:buNone/>
            </a:pPr>
            <a:r>
              <a:rPr lang="en-US" altLang="zh-CN" sz="2000" b="1" dirty="0">
                <a:latin typeface="楷体_GB2312" pitchFamily="49" charset="-122"/>
                <a:ea typeface="楷体_GB2312" pitchFamily="49" charset="-122"/>
              </a:rPr>
              <a:t>(2) </a:t>
            </a:r>
            <a:r>
              <a:rPr lang="zh-CN" altLang="en-US" sz="2000" b="1" dirty="0" smtClean="0">
                <a:latin typeface="楷体_GB2312" pitchFamily="49" charset="-122"/>
                <a:ea typeface="楷体_GB2312" pitchFamily="49" charset="-122"/>
              </a:rPr>
              <a:t>能量密度</a:t>
            </a:r>
            <a:r>
              <a:rPr lang="zh-CN" altLang="en-US" sz="2000" b="1" dirty="0">
                <a:latin typeface="楷体_GB2312" pitchFamily="49" charset="-122"/>
                <a:ea typeface="楷体_GB2312" pitchFamily="49" charset="-122"/>
              </a:rPr>
              <a:t>很高，热量集中，作用时间很短。所以</a:t>
            </a:r>
            <a:r>
              <a:rPr lang="zh-CN" altLang="en-US" sz="2000" b="1" dirty="0">
                <a:solidFill>
                  <a:srgbClr val="0000FF"/>
                </a:solidFill>
                <a:latin typeface="楷体_GB2312" pitchFamily="49" charset="-122"/>
                <a:ea typeface="楷体_GB2312" pitchFamily="49" charset="-122"/>
              </a:rPr>
              <a:t>焊接热影响区极小，焊件不变形，</a:t>
            </a:r>
            <a:r>
              <a:rPr lang="zh-CN" altLang="en-US" sz="2000" b="1" dirty="0">
                <a:latin typeface="楷体_GB2312" pitchFamily="49" charset="-122"/>
                <a:ea typeface="楷体_GB2312" pitchFamily="49" charset="-122"/>
              </a:rPr>
              <a:t>特别适用于热敏感材料的焊接。</a:t>
            </a:r>
          </a:p>
          <a:p>
            <a:pPr eaLnBrk="1" hangingPunct="1">
              <a:lnSpc>
                <a:spcPct val="120000"/>
              </a:lnSpc>
              <a:spcBef>
                <a:spcPct val="0"/>
              </a:spcBef>
              <a:buFontTx/>
              <a:buNone/>
            </a:pP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3</a:t>
            </a:r>
            <a:r>
              <a:rPr lang="zh-CN" altLang="en-US" sz="2000" b="1" dirty="0">
                <a:latin typeface="楷体_GB2312" pitchFamily="49" charset="-122"/>
                <a:ea typeface="楷体_GB2312" pitchFamily="49" charset="-122"/>
              </a:rPr>
              <a:t>）焊接一般焊法</a:t>
            </a:r>
            <a:r>
              <a:rPr lang="zh-CN" altLang="en-US" sz="2000" b="1" dirty="0">
                <a:solidFill>
                  <a:srgbClr val="0000FF"/>
                </a:solidFill>
                <a:latin typeface="楷体_GB2312" pitchFamily="49" charset="-122"/>
                <a:ea typeface="楷体_GB2312" pitchFamily="49" charset="-122"/>
              </a:rPr>
              <a:t>难以接近或无法安置的焊点。</a:t>
            </a:r>
          </a:p>
          <a:p>
            <a:pPr eaLnBrk="1" hangingPunct="1">
              <a:lnSpc>
                <a:spcPct val="120000"/>
              </a:lnSpc>
              <a:spcBef>
                <a:spcPct val="0"/>
              </a:spcBef>
              <a:buFontTx/>
              <a:buNone/>
            </a:pP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4</a:t>
            </a:r>
            <a:r>
              <a:rPr lang="zh-CN" altLang="en-US" sz="2000" b="1" dirty="0">
                <a:latin typeface="楷体_GB2312" pitchFamily="49" charset="-122"/>
                <a:ea typeface="楷体_GB2312" pitchFamily="49" charset="-122"/>
              </a:rPr>
              <a:t>）激光可对绝缘材料直接焊接，焊接异种金属材料也比较容易，甚至</a:t>
            </a:r>
            <a:r>
              <a:rPr lang="zh-CN" altLang="en-US" sz="2000" b="1" dirty="0">
                <a:solidFill>
                  <a:srgbClr val="0000FF"/>
                </a:solidFill>
                <a:latin typeface="楷体_GB2312" pitchFamily="49" charset="-122"/>
                <a:ea typeface="楷体_GB2312" pitchFamily="49" charset="-122"/>
              </a:rPr>
              <a:t>能把金属与非金属焊在一起。</a:t>
            </a:r>
          </a:p>
        </p:txBody>
      </p:sp>
      <p:sp>
        <p:nvSpPr>
          <p:cNvPr id="2" name="标题 1"/>
          <p:cNvSpPr>
            <a:spLocks noGrp="1"/>
          </p:cNvSpPr>
          <p:nvPr>
            <p:ph type="title"/>
          </p:nvPr>
        </p:nvSpPr>
        <p:spPr/>
        <p:txBody>
          <a:bodyPr/>
          <a:lstStyle/>
          <a:p>
            <a:r>
              <a:rPr lang="zh-CN" altLang="en-US" sz="3200" dirty="0" smtClean="0"/>
              <a:t>第五节  激光焊接</a:t>
            </a:r>
            <a:endParaRPr lang="zh-CN" altLang="en-US" sz="3200" dirty="0"/>
          </a:p>
        </p:txBody>
      </p:sp>
      <p:pic>
        <p:nvPicPr>
          <p:cNvPr id="9" name="图片 10" descr="E:\教材与专著\《金属工艺学》第六版（高教社）\《金属工艺学》第六版（上册）电子教材\PPT模板\第四篇 焊接\金工上册（图）tif\39.tif"/>
          <p:cNvPicPr>
            <a:picLocks noChangeAspect="1" noChangeArrowheads="1"/>
          </p:cNvPicPr>
          <p:nvPr/>
        </p:nvPicPr>
        <p:blipFill>
          <a:blip r:embed="rId3" cstate="print">
            <a:extLst>
              <a:ext uri="{28A0092B-C50C-407E-A947-70E740481C1C}">
                <a14:useLocalDpi xmlns:a14="http://schemas.microsoft.com/office/drawing/2010/main" val="0"/>
              </a:ext>
            </a:extLst>
          </a:blip>
          <a:srcRect l="-2" t="72101" r="63016" b="5179"/>
          <a:stretch>
            <a:fillRect/>
          </a:stretch>
        </p:blipFill>
        <p:spPr bwMode="auto">
          <a:xfrm>
            <a:off x="5652120" y="2399238"/>
            <a:ext cx="2898775"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6290296" y="5000864"/>
            <a:ext cx="1622425" cy="338137"/>
          </a:xfrm>
          <a:prstGeom prst="rect">
            <a:avLst/>
          </a:prstGeom>
        </p:spPr>
        <p:txBody>
          <a:bodyPr wrap="none">
            <a:spAutoFit/>
          </a:bodyPr>
          <a:lstStyle/>
          <a:p>
            <a:pPr>
              <a:defRPr/>
            </a:pPr>
            <a:r>
              <a:rPr kumimoji="1" lang="zh-CN" altLang="zh-CN" sz="1600"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激光焊接示意图</a:t>
            </a:r>
            <a:endParaRPr kumimoji="1" lang="zh-CN" altLang="en-US" sz="1600" dirty="0">
              <a:solidFill>
                <a:srgbClr val="0070C0"/>
              </a:solidFill>
              <a:latin typeface="黑体" panose="02010609060101010101" pitchFamily="49" charset="-122"/>
              <a:ea typeface="黑体" panose="02010609060101010101"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ChangeArrowheads="1"/>
          </p:cNvSpPr>
          <p:nvPr/>
        </p:nvSpPr>
        <p:spPr bwMode="auto">
          <a:xfrm>
            <a:off x="1331913" y="1492250"/>
            <a:ext cx="552767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b="1">
                <a:solidFill>
                  <a:schemeClr val="tx2"/>
                </a:solidFill>
                <a:latin typeface="楷体_GB2312" pitchFamily="49" charset="-122"/>
                <a:ea typeface="楷体_GB2312" pitchFamily="49" charset="-122"/>
              </a:rPr>
              <a:t>作业 </a:t>
            </a:r>
            <a:r>
              <a:rPr lang="en-US" altLang="zh-CN" sz="3600" b="1">
                <a:solidFill>
                  <a:schemeClr val="tx2"/>
                </a:solidFill>
                <a:latin typeface="楷体_GB2312" pitchFamily="49" charset="-122"/>
                <a:ea typeface="楷体_GB2312" pitchFamily="49" charset="-122"/>
              </a:rPr>
              <a:t>p176 (2), (3), (4)</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2483768" y="0"/>
            <a:ext cx="6553200" cy="1190625"/>
          </a:xfrm>
        </p:spPr>
        <p:txBody>
          <a:bodyPr/>
          <a:lstStyle/>
          <a:p>
            <a:pPr algn="ctr" eaLnBrk="1" hangingPunct="1"/>
            <a:r>
              <a:rPr lang="zh-CN" altLang="en-US" dirty="0" smtClean="0">
                <a:ea typeface="楷体_GB2312" pitchFamily="49" charset="-122"/>
              </a:rPr>
              <a:t>第三章 常用金属材料的焊接</a:t>
            </a:r>
            <a:r>
              <a:rPr lang="en-US" altLang="zh-CN" dirty="0" smtClean="0">
                <a:ea typeface="楷体_GB2312" pitchFamily="49" charset="-122"/>
              </a:rPr>
              <a:t/>
            </a:r>
            <a:br>
              <a:rPr lang="en-US" altLang="zh-CN" dirty="0" smtClean="0">
                <a:ea typeface="楷体_GB2312" pitchFamily="49" charset="-122"/>
              </a:rPr>
            </a:br>
            <a:r>
              <a:rPr lang="zh-CN" altLang="en-US" sz="3200" dirty="0">
                <a:latin typeface="宋体" panose="02010600030101010101" pitchFamily="2" charset="-122"/>
                <a:ea typeface="宋体" panose="02010600030101010101" pitchFamily="2" charset="-122"/>
              </a:rPr>
              <a:t>第一</a:t>
            </a:r>
            <a:r>
              <a:rPr lang="zh-CN" altLang="en-US" sz="3200" dirty="0" smtClean="0">
                <a:latin typeface="宋体" panose="02010600030101010101" pitchFamily="2" charset="-122"/>
                <a:ea typeface="宋体" panose="02010600030101010101" pitchFamily="2" charset="-122"/>
              </a:rPr>
              <a:t>节 金属材料的焊接性</a:t>
            </a:r>
          </a:p>
        </p:txBody>
      </p:sp>
      <p:sp>
        <p:nvSpPr>
          <p:cNvPr id="119811" name="Rectangle 3"/>
          <p:cNvSpPr>
            <a:spLocks noGrp="1" noChangeArrowheads="1"/>
          </p:cNvSpPr>
          <p:nvPr>
            <p:ph type="body" idx="1"/>
          </p:nvPr>
        </p:nvSpPr>
        <p:spPr>
          <a:xfrm>
            <a:off x="395536" y="1484784"/>
            <a:ext cx="8153400" cy="4572000"/>
          </a:xfrm>
        </p:spPr>
        <p:txBody>
          <a:bodyPr/>
          <a:lstStyle/>
          <a:p>
            <a:pPr marL="457200" lvl="1" indent="0" eaLnBrk="1" hangingPunct="1">
              <a:buNone/>
            </a:pPr>
            <a:r>
              <a:rPr lang="zh-CN" altLang="en-US" sz="2400" b="1" dirty="0" smtClean="0">
                <a:solidFill>
                  <a:srgbClr val="C00000"/>
                </a:solidFill>
                <a:latin typeface="宋体" panose="02010600030101010101" pitchFamily="2" charset="-122"/>
                <a:ea typeface="宋体" panose="02010600030101010101" pitchFamily="2" charset="-122"/>
              </a:rPr>
              <a:t>一、金属焊接性的概念</a:t>
            </a:r>
            <a:endParaRPr lang="en-US" altLang="zh-CN" sz="2400" b="1" dirty="0" smtClean="0">
              <a:solidFill>
                <a:srgbClr val="C00000"/>
              </a:solidFill>
              <a:latin typeface="宋体" panose="02010600030101010101" pitchFamily="2" charset="-122"/>
              <a:ea typeface="宋体" panose="02010600030101010101" pitchFamily="2" charset="-122"/>
            </a:endParaRPr>
          </a:p>
          <a:p>
            <a:pPr marL="457200" lvl="1" indent="0" eaLnBrk="1" hangingPunct="1">
              <a:buNone/>
            </a:pPr>
            <a:r>
              <a:rPr lang="en-US" altLang="zh-CN" sz="2400" b="1" dirty="0">
                <a:solidFill>
                  <a:srgbClr val="009900"/>
                </a:solidFill>
                <a:latin typeface="宋体" panose="02010600030101010101" pitchFamily="2" charset="-122"/>
                <a:ea typeface="宋体" panose="02010600030101010101" pitchFamily="2" charset="-122"/>
              </a:rPr>
              <a:t> </a:t>
            </a:r>
            <a:r>
              <a:rPr lang="en-US" altLang="zh-CN" sz="2400" b="1" dirty="0" smtClean="0">
                <a:solidFill>
                  <a:srgbClr val="009900"/>
                </a:solidFill>
                <a:latin typeface="宋体" panose="02010600030101010101" pitchFamily="2" charset="-122"/>
                <a:ea typeface="宋体" panose="02010600030101010101" pitchFamily="2" charset="-122"/>
              </a:rPr>
              <a:t>  </a:t>
            </a:r>
            <a:r>
              <a:rPr lang="zh-CN" altLang="en-US" sz="2400" b="1" dirty="0" smtClean="0">
                <a:latin typeface="宋体" panose="02010600030101010101" pitchFamily="2" charset="-122"/>
                <a:ea typeface="宋体" panose="02010600030101010101" pitchFamily="2" charset="-122"/>
              </a:rPr>
              <a:t>金属材料对焊接加工的适应性，即金属在一定的焊接方法、焊接材料、工艺参数及结构形式条件下获得优质焊接接头的难易程度。包括</a:t>
            </a:r>
            <a:r>
              <a:rPr lang="zh-CN" altLang="en-US" sz="2400" b="1" dirty="0" smtClean="0">
                <a:solidFill>
                  <a:srgbClr val="FF0000"/>
                </a:solidFill>
                <a:latin typeface="宋体" panose="02010600030101010101" pitchFamily="2" charset="-122"/>
                <a:ea typeface="宋体" panose="02010600030101010101" pitchFamily="2" charset="-122"/>
              </a:rPr>
              <a:t>工艺焊接性和使用焊接性</a:t>
            </a:r>
            <a:r>
              <a:rPr lang="zh-CN" altLang="en-US" sz="2400" b="1" dirty="0" smtClean="0">
                <a:latin typeface="宋体" panose="02010600030101010101" pitchFamily="2" charset="-122"/>
                <a:ea typeface="宋体" panose="02010600030101010101" pitchFamily="2" charset="-122"/>
              </a:rPr>
              <a:t>。</a:t>
            </a:r>
            <a:endParaRPr lang="en-US" altLang="zh-CN" sz="2400" b="1" dirty="0" smtClean="0">
              <a:latin typeface="宋体" panose="02010600030101010101" pitchFamily="2" charset="-122"/>
              <a:ea typeface="宋体" panose="02010600030101010101" pitchFamily="2" charset="-122"/>
            </a:endParaRPr>
          </a:p>
          <a:p>
            <a:pPr marL="457200" lvl="1" indent="0" eaLnBrk="1" hangingPunct="1">
              <a:buNone/>
            </a:pPr>
            <a:r>
              <a:rPr lang="zh-CN" altLang="en-US" sz="2400" b="1" dirty="0" smtClean="0">
                <a:solidFill>
                  <a:srgbClr val="CC3300"/>
                </a:solidFill>
                <a:latin typeface="宋体" panose="02010600030101010101" pitchFamily="2" charset="-122"/>
                <a:ea typeface="宋体" panose="02010600030101010101" pitchFamily="2" charset="-122"/>
              </a:rPr>
              <a:t>工艺焊接性：</a:t>
            </a:r>
            <a:r>
              <a:rPr lang="zh-CN" altLang="en-US" sz="2400" b="1" dirty="0" smtClean="0">
                <a:latin typeface="宋体" panose="02010600030101010101" pitchFamily="2" charset="-122"/>
                <a:ea typeface="宋体" panose="02010600030101010101" pitchFamily="2" charset="-122"/>
              </a:rPr>
              <a:t>即在一定工艺条件下，焊接接头产生工艺缺陷的倾向，尤其是出现裂纹的可能性；</a:t>
            </a:r>
            <a:endParaRPr lang="en-US" altLang="zh-CN" sz="2400" b="1" dirty="0" smtClean="0">
              <a:latin typeface="宋体" panose="02010600030101010101" pitchFamily="2" charset="-122"/>
              <a:ea typeface="宋体" panose="02010600030101010101" pitchFamily="2" charset="-122"/>
            </a:endParaRPr>
          </a:p>
          <a:p>
            <a:pPr marL="457200" lvl="1" indent="0" eaLnBrk="1" hangingPunct="1">
              <a:buNone/>
            </a:pPr>
            <a:r>
              <a:rPr lang="zh-CN" altLang="en-US" sz="2400" b="1" dirty="0" smtClean="0">
                <a:solidFill>
                  <a:srgbClr val="CC3300"/>
                </a:solidFill>
                <a:latin typeface="宋体" panose="02010600030101010101" pitchFamily="2" charset="-122"/>
                <a:ea typeface="宋体" panose="02010600030101010101" pitchFamily="2" charset="-122"/>
              </a:rPr>
              <a:t>使用焊接性：</a:t>
            </a:r>
            <a:r>
              <a:rPr lang="zh-CN" altLang="en-US" sz="2400" b="1" dirty="0" smtClean="0">
                <a:latin typeface="宋体" panose="02010600030101010101" pitchFamily="2" charset="-122"/>
                <a:ea typeface="宋体" panose="02010600030101010101" pitchFamily="2" charset="-122"/>
              </a:rPr>
              <a:t>即焊接接头在使用中的可靠性，包括力学性能及耐热、耐蚀等特殊性能。</a:t>
            </a:r>
            <a:endParaRPr lang="en-US" altLang="zh-CN" sz="2400" b="1" dirty="0" smtClean="0">
              <a:latin typeface="宋体" panose="02010600030101010101" pitchFamily="2" charset="-122"/>
              <a:ea typeface="宋体" panose="02010600030101010101" pitchFamily="2" charset="-122"/>
            </a:endParaRPr>
          </a:p>
          <a:p>
            <a:pPr marL="457200" lvl="1" indent="0" eaLnBrk="1" hangingPunct="1">
              <a:buNone/>
            </a:pPr>
            <a:endParaRPr lang="en-US" altLang="zh-CN" sz="2400" b="1" dirty="0">
              <a:latin typeface="宋体" panose="02010600030101010101" pitchFamily="2" charset="-122"/>
              <a:ea typeface="宋体" panose="02010600030101010101" pitchFamily="2" charset="-122"/>
            </a:endParaRPr>
          </a:p>
          <a:p>
            <a:pPr marL="457200" lvl="1" indent="0" eaLnBrk="1" hangingPunct="1">
              <a:buNone/>
            </a:pPr>
            <a:r>
              <a:rPr lang="zh-CN" altLang="zh-CN" sz="2400" b="1" kern="100" dirty="0" smtClean="0">
                <a:latin typeface="宋体" panose="02010600030101010101" pitchFamily="2" charset="-122"/>
                <a:ea typeface="宋体" panose="02010600030101010101" pitchFamily="2" charset="-122"/>
                <a:cs typeface="Times New Roman" panose="02020603050405020304" pitchFamily="18" charset="0"/>
              </a:rPr>
              <a:t>金属材料的</a:t>
            </a:r>
            <a:r>
              <a:rPr lang="zh-CN" altLang="zh-CN" sz="2400" b="1" kern="100" dirty="0">
                <a:latin typeface="宋体" panose="02010600030101010101" pitchFamily="2" charset="-122"/>
                <a:ea typeface="宋体" panose="02010600030101010101" pitchFamily="2" charset="-122"/>
                <a:cs typeface="Times New Roman" panose="02020603050405020304" pitchFamily="18" charset="0"/>
              </a:rPr>
              <a:t>焊接性可通过估算和实验方法来确定。</a:t>
            </a:r>
            <a:endParaRPr lang="zh-CN" altLang="en-US" sz="2400" b="1" dirty="0">
              <a:latin typeface="宋体" panose="02010600030101010101" pitchFamily="2" charset="-122"/>
              <a:ea typeface="宋体" panose="02010600030101010101" pitchFamily="2" charset="-122"/>
            </a:endParaRPr>
          </a:p>
          <a:p>
            <a:pPr marL="457200" lvl="1" indent="0" eaLnBrk="1" hangingPunct="1">
              <a:buNone/>
            </a:pPr>
            <a:endParaRPr lang="zh-CN" altLang="en-US" b="1" dirty="0" smtClean="0">
              <a:latin typeface="宋体" panose="02010600030101010101" pitchFamily="2" charset="-122"/>
              <a:ea typeface="宋体" panose="02010600030101010101" pitchFamily="2" charset="-122"/>
            </a:endParaRPr>
          </a:p>
          <a:p>
            <a:pPr lvl="1" eaLnBrk="1" hangingPunct="1"/>
            <a:endParaRPr lang="en-US" altLang="zh-CN" sz="2400" b="1" dirty="0" smtClean="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algn="ctr" eaLnBrk="1" hangingPunct="1"/>
            <a:r>
              <a:rPr lang="zh-CN" altLang="en-US" sz="3200" dirty="0" smtClean="0">
                <a:latin typeface="宋体" panose="02010600030101010101" pitchFamily="2" charset="-122"/>
                <a:ea typeface="宋体" panose="02010600030101010101" pitchFamily="2" charset="-122"/>
              </a:rPr>
              <a:t>第一节 金属材料的焊接性</a:t>
            </a:r>
          </a:p>
        </p:txBody>
      </p:sp>
      <p:sp>
        <p:nvSpPr>
          <p:cNvPr id="6" name="矩形 5"/>
          <p:cNvSpPr/>
          <p:nvPr/>
        </p:nvSpPr>
        <p:spPr>
          <a:xfrm>
            <a:off x="400050" y="1402606"/>
            <a:ext cx="3281668" cy="400110"/>
          </a:xfrm>
          <a:prstGeom prst="rect">
            <a:avLst/>
          </a:prstGeom>
        </p:spPr>
        <p:txBody>
          <a:bodyPr wrap="none">
            <a:spAutoFit/>
          </a:bodyPr>
          <a:lstStyle/>
          <a:p>
            <a:pPr>
              <a:defRPr/>
            </a:pPr>
            <a:r>
              <a:rPr lang="zh-CN" altLang="en-US" sz="2000" b="1" kern="100" dirty="0" smtClean="0">
                <a:solidFill>
                  <a:srgbClr val="C00000"/>
                </a:solidFill>
                <a:latin typeface="宋体" panose="02010600030101010101" pitchFamily="2" charset="-122"/>
                <a:cs typeface="Times New Roman" panose="02020603050405020304" pitchFamily="18" charset="0"/>
              </a:rPr>
              <a:t>二、</a:t>
            </a:r>
            <a:r>
              <a:rPr lang="zh-CN" altLang="zh-CN" sz="2000" b="1" kern="100" dirty="0" smtClean="0">
                <a:solidFill>
                  <a:srgbClr val="C00000"/>
                </a:solidFill>
                <a:latin typeface="宋体" panose="02010600030101010101" pitchFamily="2" charset="-122"/>
                <a:cs typeface="Times New Roman" panose="02020603050405020304" pitchFamily="18" charset="0"/>
              </a:rPr>
              <a:t>钢材</a:t>
            </a:r>
            <a:r>
              <a:rPr lang="zh-CN" altLang="zh-CN" sz="2000" b="1" kern="100" dirty="0">
                <a:solidFill>
                  <a:srgbClr val="C00000"/>
                </a:solidFill>
                <a:latin typeface="宋体" panose="02010600030101010101" pitchFamily="2" charset="-122"/>
                <a:cs typeface="Times New Roman" panose="02020603050405020304" pitchFamily="18" charset="0"/>
              </a:rPr>
              <a:t>焊接性的估算方法</a:t>
            </a:r>
            <a:endParaRPr lang="zh-CN" altLang="en-US" sz="2000" b="1" dirty="0">
              <a:solidFill>
                <a:srgbClr val="C00000"/>
              </a:solidFill>
              <a:latin typeface="宋体" panose="02010600030101010101" pitchFamily="2" charset="-122"/>
            </a:endParaRPr>
          </a:p>
        </p:txBody>
      </p:sp>
      <p:graphicFrame>
        <p:nvGraphicFramePr>
          <p:cNvPr id="7" name="对象 3"/>
          <p:cNvGraphicFramePr>
            <a:graphicFrameLocks noChangeAspect="1"/>
          </p:cNvGraphicFramePr>
          <p:nvPr>
            <p:extLst>
              <p:ext uri="{D42A27DB-BD31-4B8C-83A1-F6EECF244321}">
                <p14:modId xmlns:p14="http://schemas.microsoft.com/office/powerpoint/2010/main" val="4034390310"/>
              </p:ext>
            </p:extLst>
          </p:nvPr>
        </p:nvGraphicFramePr>
        <p:xfrm>
          <a:off x="577850" y="2449861"/>
          <a:ext cx="7421959" cy="656954"/>
        </p:xfrm>
        <a:graphic>
          <a:graphicData uri="http://schemas.openxmlformats.org/presentationml/2006/ole">
            <mc:AlternateContent xmlns:mc="http://schemas.openxmlformats.org/markup-compatibility/2006">
              <mc:Choice xmlns:v="urn:schemas-microsoft-com:vml" Requires="v">
                <p:oleObj spid="_x0000_s121908" r:id="rId4" imgW="4406900" imgH="393700" progId="Equation.DSMT4">
                  <p:embed/>
                </p:oleObj>
              </mc:Choice>
              <mc:Fallback>
                <p:oleObj r:id="rId4" imgW="4406900" imgH="393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850" y="2449861"/>
                        <a:ext cx="7421959" cy="656954"/>
                      </a:xfrm>
                      <a:prstGeom prst="rect">
                        <a:avLst/>
                      </a:prstGeom>
                      <a:noFill/>
                      <a:ln>
                        <a:noFill/>
                      </a:ln>
                    </p:spPr>
                  </p:pic>
                </p:oleObj>
              </mc:Fallback>
            </mc:AlternateContent>
          </a:graphicData>
        </a:graphic>
      </p:graphicFrame>
      <p:sp>
        <p:nvSpPr>
          <p:cNvPr id="8" name="矩形 4"/>
          <p:cNvSpPr>
            <a:spLocks noChangeArrowheads="1"/>
          </p:cNvSpPr>
          <p:nvPr/>
        </p:nvSpPr>
        <p:spPr bwMode="auto">
          <a:xfrm>
            <a:off x="140273" y="1955164"/>
            <a:ext cx="78533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6388">
              <a:spcBef>
                <a:spcPct val="20000"/>
              </a:spcBef>
              <a:defRPr b="1">
                <a:solidFill>
                  <a:srgbClr val="336699"/>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pPr>
            <a:r>
              <a:rPr lang="zh-CN" altLang="zh-CN" dirty="0">
                <a:solidFill>
                  <a:srgbClr val="FF0000"/>
                </a:solidFill>
                <a:latin typeface="宋体" panose="02010600030101010101" pitchFamily="2" charset="-122"/>
              </a:rPr>
              <a:t>碳钢及低合金结构钢的碳当量经验公式</a:t>
            </a:r>
          </a:p>
        </p:txBody>
      </p:sp>
      <p:sp>
        <p:nvSpPr>
          <p:cNvPr id="9" name="矩形 5"/>
          <p:cNvSpPr>
            <a:spLocks noChangeArrowheads="1"/>
          </p:cNvSpPr>
          <p:nvPr/>
        </p:nvSpPr>
        <p:spPr bwMode="auto">
          <a:xfrm>
            <a:off x="355731" y="3215609"/>
            <a:ext cx="837247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a:spcBef>
                <a:spcPct val="20000"/>
              </a:spcBef>
              <a:defRPr b="1">
                <a:solidFill>
                  <a:srgbClr val="336699"/>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0"/>
              </a:spcBef>
            </a:pPr>
            <a:r>
              <a:rPr lang="en-US" altLang="zh-CN" sz="2000" i="1" dirty="0" smtClean="0">
                <a:solidFill>
                  <a:srgbClr val="000099"/>
                </a:solidFill>
                <a:latin typeface="宋体" panose="02010600030101010101" pitchFamily="2" charset="-122"/>
                <a:cs typeface="ItalicC" panose="00000400000000000000" pitchFamily="2" charset="0"/>
              </a:rPr>
              <a:t>w</a:t>
            </a:r>
            <a:r>
              <a:rPr lang="en-US" altLang="zh-CN" sz="2000" dirty="0" smtClean="0">
                <a:solidFill>
                  <a:srgbClr val="000099"/>
                </a:solidFill>
                <a:latin typeface="宋体" panose="02010600030101010101" pitchFamily="2" charset="-122"/>
                <a:cs typeface="ItalicC" panose="00000400000000000000" pitchFamily="2" charset="0"/>
              </a:rPr>
              <a:t>(C</a:t>
            </a:r>
            <a:r>
              <a:rPr lang="en-US" altLang="zh-CN" sz="2000" dirty="0">
                <a:solidFill>
                  <a:srgbClr val="000099"/>
                </a:solidFill>
                <a:latin typeface="宋体" panose="02010600030101010101" pitchFamily="2" charset="-122"/>
                <a:cs typeface="ItalicC" panose="00000400000000000000" pitchFamily="2" charset="0"/>
              </a:rPr>
              <a:t>)</a:t>
            </a:r>
            <a:r>
              <a:rPr lang="zh-CN" altLang="zh-CN" sz="2000" baseline="-25000" dirty="0">
                <a:solidFill>
                  <a:srgbClr val="000099"/>
                </a:solidFill>
                <a:latin typeface="宋体" panose="02010600030101010101" pitchFamily="2" charset="-122"/>
                <a:cs typeface="ItalicC" panose="00000400000000000000" pitchFamily="2" charset="0"/>
              </a:rPr>
              <a:t>当量</a:t>
            </a:r>
            <a:r>
              <a:rPr lang="en-US" altLang="zh-CN" sz="2000" dirty="0">
                <a:solidFill>
                  <a:srgbClr val="000099"/>
                </a:solidFill>
                <a:latin typeface="宋体" panose="02010600030101010101" pitchFamily="2" charset="-122"/>
                <a:cs typeface="ItalicC" panose="00000400000000000000" pitchFamily="2" charset="0"/>
              </a:rPr>
              <a:t>&lt;0.4%</a:t>
            </a:r>
            <a:r>
              <a:rPr lang="zh-CN" altLang="zh-CN" sz="2000" dirty="0">
                <a:solidFill>
                  <a:srgbClr val="000099"/>
                </a:solidFill>
                <a:latin typeface="宋体" panose="02010600030101010101" pitchFamily="2" charset="-122"/>
                <a:cs typeface="ItalicC" panose="00000400000000000000" pitchFamily="2" charset="0"/>
              </a:rPr>
              <a:t>～</a:t>
            </a:r>
            <a:r>
              <a:rPr lang="en-US" altLang="zh-CN" sz="2000" dirty="0">
                <a:solidFill>
                  <a:srgbClr val="000099"/>
                </a:solidFill>
                <a:latin typeface="宋体" panose="02010600030101010101" pitchFamily="2" charset="-122"/>
                <a:cs typeface="ItalicC" panose="00000400000000000000" pitchFamily="2" charset="0"/>
              </a:rPr>
              <a:t>0.6%</a:t>
            </a:r>
            <a:r>
              <a:rPr lang="zh-CN" altLang="zh-CN" sz="2000" dirty="0">
                <a:solidFill>
                  <a:schemeClr val="tx1"/>
                </a:solidFill>
                <a:latin typeface="宋体" panose="02010600030101010101" pitchFamily="2" charset="-122"/>
                <a:cs typeface="ItalicC" panose="00000400000000000000" pitchFamily="2" charset="0"/>
              </a:rPr>
              <a:t>时，钢材塑性良好，淬硬倾向不明显，</a:t>
            </a:r>
            <a:r>
              <a:rPr lang="zh-CN" altLang="zh-CN" sz="2000" dirty="0">
                <a:solidFill>
                  <a:srgbClr val="FF0000"/>
                </a:solidFill>
                <a:latin typeface="宋体" panose="02010600030101010101" pitchFamily="2" charset="-122"/>
                <a:cs typeface="ItalicC" panose="00000400000000000000" pitchFamily="2" charset="0"/>
              </a:rPr>
              <a:t>焊接性良好</a:t>
            </a:r>
            <a:r>
              <a:rPr lang="zh-CN" altLang="zh-CN" sz="2000" dirty="0">
                <a:solidFill>
                  <a:schemeClr val="tx1"/>
                </a:solidFill>
                <a:latin typeface="宋体" panose="02010600030101010101" pitchFamily="2" charset="-122"/>
                <a:cs typeface="ItalicC" panose="00000400000000000000" pitchFamily="2" charset="0"/>
              </a:rPr>
              <a:t>。在一般的焊接工艺条件下，焊件不会产生裂纹。但厚大工件或在低温下焊接时，应考虑预热</a:t>
            </a:r>
            <a:r>
              <a:rPr lang="zh-CN" altLang="zh-CN" sz="2000" dirty="0" smtClean="0">
                <a:solidFill>
                  <a:schemeClr val="tx1"/>
                </a:solidFill>
                <a:latin typeface="宋体" panose="02010600030101010101" pitchFamily="2" charset="-122"/>
                <a:cs typeface="ItalicC" panose="00000400000000000000" pitchFamily="2" charset="0"/>
              </a:rPr>
              <a:t>。</a:t>
            </a:r>
            <a:endParaRPr lang="en-US" altLang="zh-CN" sz="2000" dirty="0" smtClean="0">
              <a:solidFill>
                <a:schemeClr val="tx1"/>
              </a:solidFill>
              <a:latin typeface="宋体" panose="02010600030101010101" pitchFamily="2" charset="-122"/>
              <a:cs typeface="ItalicC" panose="00000400000000000000" pitchFamily="2" charset="0"/>
            </a:endParaRPr>
          </a:p>
          <a:p>
            <a:pPr algn="just">
              <a:lnSpc>
                <a:spcPct val="120000"/>
              </a:lnSpc>
              <a:spcBef>
                <a:spcPct val="0"/>
              </a:spcBef>
            </a:pPr>
            <a:r>
              <a:rPr lang="en-US" altLang="zh-CN" sz="2000" i="1" dirty="0" smtClean="0">
                <a:solidFill>
                  <a:srgbClr val="000099"/>
                </a:solidFill>
                <a:latin typeface="宋体" panose="02010600030101010101" pitchFamily="2" charset="-122"/>
                <a:cs typeface="ItalicC" panose="00000400000000000000" pitchFamily="2" charset="0"/>
              </a:rPr>
              <a:t>w</a:t>
            </a:r>
            <a:r>
              <a:rPr lang="en-US" altLang="zh-CN" sz="2000" dirty="0" smtClean="0">
                <a:solidFill>
                  <a:srgbClr val="000099"/>
                </a:solidFill>
                <a:latin typeface="宋体" panose="02010600030101010101" pitchFamily="2" charset="-122"/>
                <a:cs typeface="ItalicC" panose="00000400000000000000" pitchFamily="2" charset="0"/>
              </a:rPr>
              <a:t>(C</a:t>
            </a:r>
            <a:r>
              <a:rPr lang="en-US" altLang="zh-CN" sz="2000" dirty="0">
                <a:solidFill>
                  <a:srgbClr val="000099"/>
                </a:solidFill>
                <a:latin typeface="宋体" panose="02010600030101010101" pitchFamily="2" charset="-122"/>
                <a:cs typeface="ItalicC" panose="00000400000000000000" pitchFamily="2" charset="0"/>
              </a:rPr>
              <a:t>)</a:t>
            </a:r>
            <a:r>
              <a:rPr lang="zh-CN" altLang="zh-CN" sz="2000" baseline="-25000" dirty="0">
                <a:solidFill>
                  <a:srgbClr val="000099"/>
                </a:solidFill>
                <a:latin typeface="宋体" panose="02010600030101010101" pitchFamily="2" charset="-122"/>
                <a:cs typeface="ItalicC" panose="00000400000000000000" pitchFamily="2" charset="0"/>
              </a:rPr>
              <a:t>当量</a:t>
            </a:r>
            <a:r>
              <a:rPr lang="en-US" altLang="zh-CN" sz="2000" dirty="0">
                <a:solidFill>
                  <a:srgbClr val="000099"/>
                </a:solidFill>
                <a:latin typeface="宋体" panose="02010600030101010101" pitchFamily="2" charset="-122"/>
                <a:cs typeface="ItalicC" panose="00000400000000000000" pitchFamily="2" charset="0"/>
              </a:rPr>
              <a:t>=0.4%</a:t>
            </a:r>
            <a:r>
              <a:rPr lang="zh-CN" altLang="zh-CN" sz="2000" dirty="0">
                <a:solidFill>
                  <a:srgbClr val="000099"/>
                </a:solidFill>
                <a:latin typeface="宋体" panose="02010600030101010101" pitchFamily="2" charset="-122"/>
                <a:cs typeface="ItalicC" panose="00000400000000000000" pitchFamily="2" charset="0"/>
              </a:rPr>
              <a:t>～</a:t>
            </a:r>
            <a:r>
              <a:rPr lang="en-US" altLang="zh-CN" sz="2000" dirty="0">
                <a:solidFill>
                  <a:srgbClr val="000099"/>
                </a:solidFill>
                <a:latin typeface="宋体" panose="02010600030101010101" pitchFamily="2" charset="-122"/>
                <a:cs typeface="ItalicC" panose="00000400000000000000" pitchFamily="2" charset="0"/>
              </a:rPr>
              <a:t>0.6%</a:t>
            </a:r>
            <a:r>
              <a:rPr lang="zh-CN" altLang="zh-CN" sz="2000" dirty="0">
                <a:solidFill>
                  <a:schemeClr val="tx1"/>
                </a:solidFill>
                <a:latin typeface="宋体" panose="02010600030101010101" pitchFamily="2" charset="-122"/>
                <a:cs typeface="ItalicC" panose="00000400000000000000" pitchFamily="2" charset="0"/>
              </a:rPr>
              <a:t>时，钢材塑性下降，淬硬倾向明显，</a:t>
            </a:r>
            <a:r>
              <a:rPr lang="zh-CN" altLang="zh-CN" sz="2000" dirty="0">
                <a:solidFill>
                  <a:srgbClr val="FF0000"/>
                </a:solidFill>
                <a:latin typeface="宋体" panose="02010600030101010101" pitchFamily="2" charset="-122"/>
                <a:cs typeface="ItalicC" panose="00000400000000000000" pitchFamily="2" charset="0"/>
              </a:rPr>
              <a:t>焊接性能相对较差</a:t>
            </a:r>
            <a:r>
              <a:rPr lang="zh-CN" altLang="zh-CN" sz="2000" dirty="0">
                <a:solidFill>
                  <a:schemeClr val="tx1"/>
                </a:solidFill>
                <a:latin typeface="宋体" panose="02010600030101010101" pitchFamily="2" charset="-122"/>
                <a:cs typeface="ItalicC" panose="00000400000000000000" pitchFamily="2" charset="0"/>
              </a:rPr>
              <a:t>。焊前工件需要适当预热，焊后应注意缓冷。要采取一定的焊接工艺措施才能防止裂纹</a:t>
            </a:r>
            <a:r>
              <a:rPr lang="zh-CN" altLang="zh-CN" sz="2000" dirty="0" smtClean="0">
                <a:solidFill>
                  <a:schemeClr val="tx1"/>
                </a:solidFill>
                <a:latin typeface="宋体" panose="02010600030101010101" pitchFamily="2" charset="-122"/>
                <a:cs typeface="ItalicC" panose="00000400000000000000" pitchFamily="2" charset="0"/>
              </a:rPr>
              <a:t>。</a:t>
            </a:r>
            <a:endParaRPr lang="zh-CN" altLang="zh-CN" sz="2000" dirty="0">
              <a:solidFill>
                <a:schemeClr val="tx1"/>
              </a:solidFill>
              <a:latin typeface="宋体" panose="02010600030101010101" pitchFamily="2" charset="-122"/>
              <a:cs typeface="ItalicC" panose="00000400000000000000" pitchFamily="2" charset="0"/>
            </a:endParaRPr>
          </a:p>
          <a:p>
            <a:pPr algn="just">
              <a:lnSpc>
                <a:spcPct val="120000"/>
              </a:lnSpc>
              <a:spcBef>
                <a:spcPct val="0"/>
              </a:spcBef>
            </a:pPr>
            <a:r>
              <a:rPr lang="en-US" altLang="zh-CN" sz="2000" dirty="0" smtClean="0">
                <a:solidFill>
                  <a:srgbClr val="000099"/>
                </a:solidFill>
                <a:latin typeface="宋体" panose="02010600030101010101" pitchFamily="2" charset="-122"/>
                <a:cs typeface="ItalicC" panose="00000400000000000000" pitchFamily="2" charset="0"/>
              </a:rPr>
              <a:t> </a:t>
            </a:r>
            <a:r>
              <a:rPr lang="en-US" altLang="zh-CN" sz="2000" i="1" dirty="0" smtClean="0">
                <a:solidFill>
                  <a:srgbClr val="000099"/>
                </a:solidFill>
                <a:latin typeface="宋体" panose="02010600030101010101" pitchFamily="2" charset="-122"/>
                <a:cs typeface="ItalicC" panose="00000400000000000000" pitchFamily="2" charset="0"/>
              </a:rPr>
              <a:t>w</a:t>
            </a:r>
            <a:r>
              <a:rPr lang="en-US" altLang="zh-CN" sz="2000" dirty="0" smtClean="0">
                <a:solidFill>
                  <a:srgbClr val="000099"/>
                </a:solidFill>
                <a:latin typeface="宋体" panose="02010600030101010101" pitchFamily="2" charset="-122"/>
                <a:cs typeface="ItalicC" panose="00000400000000000000" pitchFamily="2" charset="0"/>
              </a:rPr>
              <a:t>(C</a:t>
            </a:r>
            <a:r>
              <a:rPr lang="en-US" altLang="zh-CN" sz="2000" dirty="0">
                <a:solidFill>
                  <a:srgbClr val="000099"/>
                </a:solidFill>
                <a:latin typeface="宋体" panose="02010600030101010101" pitchFamily="2" charset="-122"/>
                <a:cs typeface="ItalicC" panose="00000400000000000000" pitchFamily="2" charset="0"/>
              </a:rPr>
              <a:t>)</a:t>
            </a:r>
            <a:r>
              <a:rPr lang="zh-CN" altLang="zh-CN" sz="2000" baseline="-25000" dirty="0">
                <a:solidFill>
                  <a:srgbClr val="000099"/>
                </a:solidFill>
                <a:latin typeface="宋体" panose="02010600030101010101" pitchFamily="2" charset="-122"/>
                <a:cs typeface="ItalicC" panose="00000400000000000000" pitchFamily="2" charset="0"/>
              </a:rPr>
              <a:t>当量</a:t>
            </a:r>
            <a:r>
              <a:rPr lang="en-US" altLang="zh-CN" sz="2000" dirty="0">
                <a:solidFill>
                  <a:srgbClr val="000099"/>
                </a:solidFill>
                <a:latin typeface="宋体" panose="02010600030101010101" pitchFamily="2" charset="-122"/>
                <a:cs typeface="ItalicC" panose="00000400000000000000" pitchFamily="2" charset="0"/>
              </a:rPr>
              <a:t>&gt;0.6%</a:t>
            </a:r>
            <a:r>
              <a:rPr lang="zh-CN" altLang="zh-CN" sz="2000" dirty="0">
                <a:solidFill>
                  <a:schemeClr val="tx1"/>
                </a:solidFill>
                <a:latin typeface="宋体" panose="02010600030101010101" pitchFamily="2" charset="-122"/>
                <a:cs typeface="ItalicC" panose="00000400000000000000" pitchFamily="2" charset="0"/>
              </a:rPr>
              <a:t>时，钢材塑性较低，淬硬倾向很强</a:t>
            </a:r>
            <a:r>
              <a:rPr lang="zh-CN" altLang="zh-CN" sz="2000" dirty="0" smtClean="0">
                <a:solidFill>
                  <a:schemeClr val="tx1"/>
                </a:solidFill>
                <a:latin typeface="宋体" panose="02010600030101010101" pitchFamily="2" charset="-122"/>
                <a:cs typeface="ItalicC" panose="00000400000000000000" pitchFamily="2" charset="0"/>
              </a:rPr>
              <a:t>，</a:t>
            </a:r>
            <a:r>
              <a:rPr lang="zh-CN" altLang="zh-CN" sz="2000" dirty="0" smtClean="0">
                <a:solidFill>
                  <a:srgbClr val="FF0000"/>
                </a:solidFill>
                <a:latin typeface="宋体" panose="02010600030101010101" pitchFamily="2" charset="-122"/>
                <a:cs typeface="ItalicC" panose="00000400000000000000" pitchFamily="2" charset="0"/>
              </a:rPr>
              <a:t>焊接性不好</a:t>
            </a:r>
            <a:r>
              <a:rPr lang="zh-CN" altLang="zh-CN" sz="2000" dirty="0" smtClean="0">
                <a:solidFill>
                  <a:schemeClr val="tx1"/>
                </a:solidFill>
                <a:latin typeface="宋体" panose="02010600030101010101" pitchFamily="2" charset="-122"/>
                <a:cs typeface="ItalicC" panose="00000400000000000000" pitchFamily="2" charset="0"/>
              </a:rPr>
              <a:t>。</a:t>
            </a:r>
            <a:r>
              <a:rPr lang="zh-CN" altLang="zh-CN" sz="2000" dirty="0">
                <a:solidFill>
                  <a:schemeClr val="tx1"/>
                </a:solidFill>
                <a:latin typeface="宋体" panose="02010600030101010101" pitchFamily="2" charset="-122"/>
                <a:cs typeface="ItalicC" panose="00000400000000000000" pitchFamily="2" charset="0"/>
              </a:rPr>
              <a:t>焊前工件必须预热到较高温度，焊接时要采取减少焊接应力和防止开裂的工艺措施，焊后要进行适当的热处理，才能保证焊接接头质量。</a:t>
            </a:r>
            <a:endParaRPr lang="zh-CN" altLang="en-US" sz="2000" dirty="0">
              <a:solidFill>
                <a:schemeClr val="tx1"/>
              </a:solidFill>
              <a:latin typeface="宋体" panose="02010600030101010101" pitchFamily="2" charset="-122"/>
              <a:cs typeface="ItalicC" panose="00000400000000000000" pitchFamily="2"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2760663" y="128588"/>
            <a:ext cx="5483225" cy="1139825"/>
          </a:xfrm>
        </p:spPr>
        <p:txBody>
          <a:bodyPr/>
          <a:lstStyle/>
          <a:p>
            <a:pPr eaLnBrk="1" hangingPunct="1"/>
            <a:r>
              <a:rPr lang="en-US" altLang="zh-CN" sz="4000" dirty="0" smtClean="0">
                <a:ea typeface="楷体_GB2312" pitchFamily="49" charset="-122"/>
              </a:rPr>
              <a:t> </a:t>
            </a:r>
            <a:r>
              <a:rPr lang="zh-CN" altLang="en-US" sz="3200" dirty="0" smtClean="0">
                <a:latin typeface="宋体" panose="02010600030101010101" pitchFamily="2" charset="-122"/>
                <a:ea typeface="宋体" panose="02010600030101010101" pitchFamily="2" charset="-122"/>
              </a:rPr>
              <a:t>第二节 碳钢的焊接</a:t>
            </a:r>
          </a:p>
        </p:txBody>
      </p:sp>
      <p:sp>
        <p:nvSpPr>
          <p:cNvPr id="5" name="矩形 4"/>
          <p:cNvSpPr/>
          <p:nvPr/>
        </p:nvSpPr>
        <p:spPr>
          <a:xfrm>
            <a:off x="467474" y="1208913"/>
            <a:ext cx="2044149" cy="369332"/>
          </a:xfrm>
          <a:prstGeom prst="rect">
            <a:avLst/>
          </a:prstGeom>
        </p:spPr>
        <p:txBody>
          <a:bodyPr wrap="none">
            <a:spAutoFit/>
          </a:bodyPr>
          <a:lstStyle/>
          <a:p>
            <a:pPr>
              <a:defRPr/>
            </a:pPr>
            <a:r>
              <a:rPr lang="zh-CN" altLang="en-US" b="1" kern="100" dirty="0" smtClean="0">
                <a:solidFill>
                  <a:srgbClr val="C00000"/>
                </a:solidFill>
                <a:latin typeface="宋体" panose="02010600030101010101" pitchFamily="2" charset="-122"/>
                <a:cs typeface="Times New Roman" panose="02020603050405020304" pitchFamily="18" charset="0"/>
              </a:rPr>
              <a:t>一、</a:t>
            </a:r>
            <a:r>
              <a:rPr lang="zh-CN" altLang="zh-CN" b="1" kern="100" dirty="0" smtClean="0">
                <a:solidFill>
                  <a:srgbClr val="C00000"/>
                </a:solidFill>
                <a:latin typeface="宋体" panose="02010600030101010101" pitchFamily="2" charset="-122"/>
                <a:cs typeface="Times New Roman" panose="02020603050405020304" pitchFamily="18" charset="0"/>
              </a:rPr>
              <a:t>低碳钢</a:t>
            </a:r>
            <a:r>
              <a:rPr lang="zh-CN" altLang="zh-CN" b="1" kern="100" dirty="0">
                <a:solidFill>
                  <a:srgbClr val="C00000"/>
                </a:solidFill>
                <a:latin typeface="宋体" panose="02010600030101010101" pitchFamily="2" charset="-122"/>
                <a:cs typeface="Times New Roman" panose="02020603050405020304" pitchFamily="18" charset="0"/>
              </a:rPr>
              <a:t>的焊接</a:t>
            </a:r>
            <a:endParaRPr lang="zh-CN" altLang="en-US" dirty="0">
              <a:solidFill>
                <a:srgbClr val="C00000"/>
              </a:solidFill>
              <a:latin typeface="宋体" panose="02010600030101010101" pitchFamily="2" charset="-122"/>
            </a:endParaRPr>
          </a:p>
        </p:txBody>
      </p:sp>
      <p:sp>
        <p:nvSpPr>
          <p:cNvPr id="6" name="矩形 5"/>
          <p:cNvSpPr/>
          <p:nvPr/>
        </p:nvSpPr>
        <p:spPr>
          <a:xfrm>
            <a:off x="391818" y="1604377"/>
            <a:ext cx="8367712" cy="749885"/>
          </a:xfrm>
          <a:prstGeom prst="rect">
            <a:avLst/>
          </a:prstGeom>
        </p:spPr>
        <p:txBody>
          <a:bodyPr>
            <a:spAutoFit/>
          </a:bodyPr>
          <a:lstStyle/>
          <a:p>
            <a:pPr algn="just">
              <a:lnSpc>
                <a:spcPct val="120000"/>
              </a:lnSpc>
              <a:defRPr/>
            </a:pP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    </a:t>
            </a:r>
            <a:r>
              <a:rPr lang="zh-CN" altLang="zh-CN" b="1" kern="100" dirty="0">
                <a:latin typeface="宋体" panose="02010600030101010101" pitchFamily="2" charset="-122"/>
                <a:cs typeface="Times New Roman" panose="02020603050405020304" pitchFamily="18" charset="0"/>
              </a:rPr>
              <a:t>低碳钢碳质量分数≤</a:t>
            </a:r>
            <a:r>
              <a:rPr lang="en-US" altLang="zh-CN" b="1" kern="100" dirty="0">
                <a:latin typeface="宋体" panose="02010600030101010101" pitchFamily="2" charset="-122"/>
              </a:rPr>
              <a:t>0.25%</a:t>
            </a:r>
            <a:r>
              <a:rPr lang="zh-CN" altLang="zh-CN" b="1" kern="100" dirty="0">
                <a:latin typeface="宋体" panose="02010600030101010101" pitchFamily="2" charset="-122"/>
                <a:cs typeface="Times New Roman" panose="02020603050405020304" pitchFamily="18" charset="0"/>
              </a:rPr>
              <a:t>，塑性好，一般没有淬硬倾向，对焊接过程不敏感，焊接性好。不需特殊的工艺措施，焊后不需进行热处理</a:t>
            </a:r>
            <a:r>
              <a:rPr lang="en-US" altLang="zh-CN" b="1" kern="100" dirty="0">
                <a:latin typeface="宋体" panose="02010600030101010101" pitchFamily="2" charset="-122"/>
              </a:rPr>
              <a:t>(</a:t>
            </a:r>
            <a:r>
              <a:rPr lang="zh-CN" altLang="zh-CN" b="1" kern="100" dirty="0">
                <a:latin typeface="宋体" panose="02010600030101010101" pitchFamily="2" charset="-122"/>
                <a:cs typeface="Times New Roman" panose="02020603050405020304" pitchFamily="18" charset="0"/>
              </a:rPr>
              <a:t>电渣焊除外</a:t>
            </a:r>
            <a:r>
              <a:rPr lang="en-US" altLang="zh-CN" b="1" kern="100" dirty="0">
                <a:latin typeface="宋体" panose="02010600030101010101" pitchFamily="2" charset="-122"/>
              </a:rPr>
              <a:t>)</a:t>
            </a:r>
            <a:r>
              <a:rPr lang="zh-CN" altLang="zh-CN" b="1" kern="100" dirty="0">
                <a:latin typeface="宋体" panose="02010600030101010101" pitchFamily="2" charset="-122"/>
                <a:cs typeface="Times New Roman" panose="02020603050405020304" pitchFamily="18" charset="0"/>
              </a:rPr>
              <a:t>。</a:t>
            </a:r>
            <a:endParaRPr lang="zh-CN" altLang="en-US" b="1" dirty="0">
              <a:latin typeface="宋体" panose="02010600030101010101" pitchFamily="2" charset="-122"/>
            </a:endParaRPr>
          </a:p>
        </p:txBody>
      </p:sp>
      <p:sp>
        <p:nvSpPr>
          <p:cNvPr id="7" name="矩形 6"/>
          <p:cNvSpPr/>
          <p:nvPr/>
        </p:nvSpPr>
        <p:spPr>
          <a:xfrm>
            <a:off x="391818" y="2570559"/>
            <a:ext cx="2509020" cy="369332"/>
          </a:xfrm>
          <a:prstGeom prst="rect">
            <a:avLst/>
          </a:prstGeom>
        </p:spPr>
        <p:txBody>
          <a:bodyPr wrap="none">
            <a:spAutoFit/>
          </a:bodyPr>
          <a:lstStyle/>
          <a:p>
            <a:pPr>
              <a:defRPr/>
            </a:pPr>
            <a:r>
              <a:rPr lang="zh-CN" altLang="en-US" b="1" kern="100" dirty="0" smtClean="0">
                <a:solidFill>
                  <a:srgbClr val="C00000"/>
                </a:solidFill>
                <a:latin typeface="宋体" panose="02010600030101010101" pitchFamily="2" charset="-122"/>
                <a:cs typeface="Times New Roman" panose="02020603050405020304" pitchFamily="18" charset="0"/>
              </a:rPr>
              <a:t>二、</a:t>
            </a:r>
            <a:r>
              <a:rPr lang="zh-CN" altLang="zh-CN" b="1" kern="100" dirty="0" smtClean="0">
                <a:solidFill>
                  <a:srgbClr val="C00000"/>
                </a:solidFill>
                <a:latin typeface="宋体" panose="02010600030101010101" pitchFamily="2" charset="-122"/>
                <a:cs typeface="Times New Roman" panose="02020603050405020304" pitchFamily="18" charset="0"/>
              </a:rPr>
              <a:t>中</a:t>
            </a:r>
            <a:r>
              <a:rPr lang="zh-CN" altLang="zh-CN" b="1" kern="100" dirty="0">
                <a:solidFill>
                  <a:srgbClr val="C00000"/>
                </a:solidFill>
                <a:latin typeface="宋体" panose="02010600030101010101" pitchFamily="2" charset="-122"/>
                <a:cs typeface="Times New Roman" panose="02020603050405020304" pitchFamily="18" charset="0"/>
              </a:rPr>
              <a:t>、高碳钢的焊接</a:t>
            </a:r>
            <a:endParaRPr lang="zh-CN" altLang="en-US" dirty="0">
              <a:solidFill>
                <a:srgbClr val="C00000"/>
              </a:solidFill>
              <a:latin typeface="宋体" panose="02010600030101010101" pitchFamily="2" charset="-122"/>
            </a:endParaRPr>
          </a:p>
        </p:txBody>
      </p:sp>
      <p:sp>
        <p:nvSpPr>
          <p:cNvPr id="8" name="矩形 7"/>
          <p:cNvSpPr/>
          <p:nvPr/>
        </p:nvSpPr>
        <p:spPr>
          <a:xfrm>
            <a:off x="431505" y="3007122"/>
            <a:ext cx="8413750" cy="2160591"/>
          </a:xfrm>
          <a:prstGeom prst="rect">
            <a:avLst/>
          </a:prstGeom>
        </p:spPr>
        <p:txBody>
          <a:bodyPr>
            <a:spAutoFit/>
          </a:bodyPr>
          <a:lstStyle/>
          <a:p>
            <a:pPr indent="304800" algn="just">
              <a:lnSpc>
                <a:spcPct val="120000"/>
              </a:lnSpc>
              <a:spcAft>
                <a:spcPts val="0"/>
              </a:spcAft>
              <a:defRPr/>
            </a:pPr>
            <a:r>
              <a:rPr lang="zh-CN" altLang="zh-CN" b="1" kern="100" dirty="0" smtClean="0">
                <a:solidFill>
                  <a:srgbClr val="FF0000"/>
                </a:solidFill>
                <a:latin typeface="宋体" panose="02010600030101010101" pitchFamily="2" charset="-122"/>
              </a:rPr>
              <a:t>中碳钢</a:t>
            </a:r>
            <a:r>
              <a:rPr lang="zh-CN" altLang="zh-CN" b="1" kern="100" dirty="0">
                <a:solidFill>
                  <a:srgbClr val="FF0000"/>
                </a:solidFill>
                <a:latin typeface="宋体" panose="02010600030101010101" pitchFamily="2" charset="-122"/>
              </a:rPr>
              <a:t>碳</a:t>
            </a:r>
            <a:r>
              <a:rPr lang="zh-CN" altLang="zh-CN" b="1" kern="100" dirty="0">
                <a:latin typeface="宋体" panose="02010600030101010101" pitchFamily="2" charset="-122"/>
              </a:rPr>
              <a:t>质量分数为</a:t>
            </a:r>
            <a:r>
              <a:rPr lang="en-US" altLang="zh-CN" b="1" kern="100" dirty="0">
                <a:latin typeface="宋体" panose="02010600030101010101" pitchFamily="2" charset="-122"/>
              </a:rPr>
              <a:t>0.25%</a:t>
            </a:r>
            <a:r>
              <a:rPr lang="zh-CN" altLang="zh-CN" b="1" kern="100" dirty="0">
                <a:latin typeface="宋体" panose="02010600030101010101" pitchFamily="2" charset="-122"/>
              </a:rPr>
              <a:t>～</a:t>
            </a:r>
            <a:r>
              <a:rPr lang="en-US" altLang="zh-CN" b="1" kern="100" dirty="0">
                <a:latin typeface="宋体" panose="02010600030101010101" pitchFamily="2" charset="-122"/>
              </a:rPr>
              <a:t>0.6%</a:t>
            </a:r>
            <a:r>
              <a:rPr lang="zh-CN" altLang="zh-CN" b="1" kern="100" dirty="0">
                <a:latin typeface="宋体" panose="02010600030101010101" pitchFamily="2" charset="-122"/>
              </a:rPr>
              <a:t>。随着碳质量分数的增加，淬硬倾向越加明显，焊接性逐渐变差。生产中，主要焊接各种中碳钢的铸件与锻件。</a:t>
            </a:r>
          </a:p>
          <a:p>
            <a:pPr indent="304800" algn="just">
              <a:lnSpc>
                <a:spcPct val="120000"/>
              </a:lnSpc>
              <a:spcAft>
                <a:spcPts val="0"/>
              </a:spcAft>
              <a:defRPr/>
            </a:pPr>
            <a:r>
              <a:rPr lang="en-US" altLang="zh-CN" b="1" kern="100" dirty="0" smtClean="0">
                <a:latin typeface="宋体" panose="02010600030101010101" pitchFamily="2" charset="-122"/>
              </a:rPr>
              <a:t>(</a:t>
            </a:r>
            <a:r>
              <a:rPr lang="en-US" altLang="zh-CN" b="1" kern="100" dirty="0">
                <a:latin typeface="宋体" panose="02010600030101010101" pitchFamily="2" charset="-122"/>
              </a:rPr>
              <a:t>1)</a:t>
            </a:r>
            <a:r>
              <a:rPr lang="zh-CN" altLang="zh-CN" b="1" kern="100" dirty="0">
                <a:latin typeface="宋体" panose="02010600030101010101" pitchFamily="2" charset="-122"/>
              </a:rPr>
              <a:t>热影响区易产生淬硬组织和冷裂纹。当焊件刚性较大或工艺不当时，就会在淬火区产生冷裂纹。</a:t>
            </a:r>
          </a:p>
          <a:p>
            <a:pPr algn="just">
              <a:lnSpc>
                <a:spcPct val="120000"/>
              </a:lnSpc>
              <a:defRPr/>
            </a:pPr>
            <a:r>
              <a:rPr lang="en-US" altLang="zh-CN" b="1" kern="100" dirty="0">
                <a:latin typeface="宋体" panose="02010600030101010101" pitchFamily="2" charset="-122"/>
              </a:rPr>
              <a:t>  </a:t>
            </a:r>
            <a:r>
              <a:rPr lang="en-US" altLang="zh-CN" b="1" kern="100" dirty="0" smtClean="0">
                <a:latin typeface="宋体" panose="02010600030101010101" pitchFamily="2" charset="-122"/>
              </a:rPr>
              <a:t>(</a:t>
            </a:r>
            <a:r>
              <a:rPr lang="en-US" altLang="zh-CN" b="1" kern="100" dirty="0">
                <a:latin typeface="宋体" panose="02010600030101010101" pitchFamily="2" charset="-122"/>
              </a:rPr>
              <a:t>2)</a:t>
            </a:r>
            <a:r>
              <a:rPr lang="zh-CN" altLang="zh-CN" b="1" kern="100" dirty="0">
                <a:latin typeface="宋体" panose="02010600030101010101" pitchFamily="2" charset="-122"/>
                <a:cs typeface="Times New Roman" panose="02020603050405020304" pitchFamily="18" charset="0"/>
              </a:rPr>
              <a:t>焊缝金属热裂纹倾向较大。焊接时，基体材料熔化后进入熔池，使焊缝金属碳质量分数增加，塑性下降，焊缝及熔合区可能产生裂纹</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a:t>
            </a:r>
            <a:endParaRPr lang="zh-CN" altLang="en-US" sz="2000" dirty="0">
              <a:latin typeface="黑体" panose="02010609060101010101" pitchFamily="49" charset="-122"/>
              <a:ea typeface="黑体" panose="02010609060101010101" pitchFamily="49" charset="-122"/>
            </a:endParaRPr>
          </a:p>
        </p:txBody>
      </p:sp>
      <p:sp>
        <p:nvSpPr>
          <p:cNvPr id="9" name="矩形 8"/>
          <p:cNvSpPr/>
          <p:nvPr/>
        </p:nvSpPr>
        <p:spPr>
          <a:xfrm>
            <a:off x="306092" y="5258963"/>
            <a:ext cx="8453438" cy="757130"/>
          </a:xfrm>
          <a:prstGeom prst="rect">
            <a:avLst/>
          </a:prstGeom>
        </p:spPr>
        <p:txBody>
          <a:bodyPr>
            <a:spAutoFit/>
          </a:bodyPr>
          <a:lstStyle/>
          <a:p>
            <a:pPr>
              <a:lnSpc>
                <a:spcPct val="120000"/>
              </a:lnSpc>
              <a:defRPr/>
            </a:pPr>
            <a:r>
              <a:rPr lang="en-US" altLang="zh-CN" b="1" kern="100" dirty="0">
                <a:latin typeface="宋体" panose="02010600030101010101" pitchFamily="2" charset="-122"/>
                <a:cs typeface="Times New Roman" panose="02020603050405020304" pitchFamily="18" charset="0"/>
              </a:rPr>
              <a:t>    </a:t>
            </a:r>
            <a:r>
              <a:rPr lang="zh-CN" altLang="zh-CN" b="1" kern="100" dirty="0">
                <a:solidFill>
                  <a:srgbClr val="FF0000"/>
                </a:solidFill>
                <a:latin typeface="宋体" panose="02010600030101010101" pitchFamily="2" charset="-122"/>
                <a:cs typeface="Times New Roman" panose="02020603050405020304" pitchFamily="18" charset="0"/>
              </a:rPr>
              <a:t>高碳钢</a:t>
            </a:r>
            <a:r>
              <a:rPr lang="zh-CN" altLang="zh-CN" b="1" kern="100" dirty="0">
                <a:latin typeface="宋体" panose="02010600030101010101" pitchFamily="2" charset="-122"/>
                <a:cs typeface="Times New Roman" panose="02020603050405020304" pitchFamily="18" charset="0"/>
              </a:rPr>
              <a:t>与中碳钢基本相似。</a:t>
            </a:r>
            <a:r>
              <a:rPr lang="zh-CN" altLang="en-US" b="1" kern="100" dirty="0">
                <a:latin typeface="宋体" panose="02010600030101010101" pitchFamily="2" charset="-122"/>
                <a:cs typeface="Times New Roman" panose="02020603050405020304" pitchFamily="18" charset="0"/>
              </a:rPr>
              <a:t>但</a:t>
            </a:r>
            <a:r>
              <a:rPr lang="zh-CN" altLang="zh-CN" b="1" kern="100" dirty="0">
                <a:latin typeface="宋体" panose="02010600030101010101" pitchFamily="2" charset="-122"/>
                <a:cs typeface="Times New Roman" panose="02020603050405020304" pitchFamily="18" charset="0"/>
              </a:rPr>
              <a:t>焊接性更差，焊接时，应采用更高的预热温度、更严格的工艺措施。高碳钢的焊接一般只限于利用焊条电弧焊进行修补工作。</a:t>
            </a:r>
            <a:r>
              <a:rPr lang="en-US" altLang="zh-CN" b="1" kern="100" dirty="0">
                <a:latin typeface="宋体" panose="02010600030101010101" pitchFamily="2" charset="-122"/>
                <a:cs typeface="Times New Roman" panose="02020603050405020304" pitchFamily="18" charset="0"/>
              </a:rPr>
              <a:t> </a:t>
            </a:r>
            <a:endParaRPr lang="zh-CN" altLang="en-US" b="1" dirty="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algn="ctr" eaLnBrk="1" hangingPunct="1"/>
            <a:r>
              <a:rPr lang="zh-CN" altLang="en-US" sz="3200" dirty="0" smtClean="0">
                <a:latin typeface="宋体" panose="02010600030101010101" pitchFamily="2" charset="-122"/>
                <a:ea typeface="宋体" panose="02010600030101010101" pitchFamily="2" charset="-122"/>
              </a:rPr>
              <a:t>第三节 合金结构钢的焊接</a:t>
            </a:r>
          </a:p>
        </p:txBody>
      </p:sp>
      <p:sp>
        <p:nvSpPr>
          <p:cNvPr id="5" name="矩形 4"/>
          <p:cNvSpPr/>
          <p:nvPr/>
        </p:nvSpPr>
        <p:spPr>
          <a:xfrm>
            <a:off x="406400" y="1381149"/>
            <a:ext cx="4165600" cy="460375"/>
          </a:xfrm>
          <a:prstGeom prst="rect">
            <a:avLst/>
          </a:prstGeom>
        </p:spPr>
        <p:txBody>
          <a:bodyPr>
            <a:spAutoFit/>
          </a:bodyPr>
          <a:lstStyle/>
          <a:p>
            <a:pPr>
              <a:defRPr/>
            </a:pPr>
            <a:r>
              <a:rPr lang="zh-CN" altLang="zh-CN" b="1" kern="1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低合金结构钢</a:t>
            </a:r>
            <a:r>
              <a:rPr lang="zh-CN" altLang="en-US" b="1" kern="1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焊接特点</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6" name="矩形 5"/>
          <p:cNvSpPr/>
          <p:nvPr/>
        </p:nvSpPr>
        <p:spPr>
          <a:xfrm>
            <a:off x="179512" y="1841524"/>
            <a:ext cx="8059737" cy="2308324"/>
          </a:xfrm>
          <a:prstGeom prst="rect">
            <a:avLst/>
          </a:prstGeom>
        </p:spPr>
        <p:txBody>
          <a:bodyPr>
            <a:spAutoFit/>
          </a:bodyPr>
          <a:lstStyle/>
          <a:p>
            <a:pPr>
              <a:lnSpc>
                <a:spcPct val="120000"/>
              </a:lnSpc>
              <a:defRPr/>
            </a:pPr>
            <a:r>
              <a:rPr lang="en-US" altLang="zh-CN" sz="2000" kern="100" dirty="0" smtClean="0">
                <a:latin typeface="黑体" panose="02010609060101010101" pitchFamily="49" charset="-122"/>
                <a:ea typeface="黑体" panose="02010609060101010101" pitchFamily="49" charset="-122"/>
              </a:rPr>
              <a:t>(</a:t>
            </a:r>
            <a:r>
              <a:rPr lang="en-US" altLang="zh-CN" sz="2000" kern="100" dirty="0">
                <a:latin typeface="黑体" panose="02010609060101010101" pitchFamily="49" charset="-122"/>
                <a:ea typeface="黑体" panose="02010609060101010101" pitchFamily="49" charset="-122"/>
              </a:rPr>
              <a:t>1)</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热影响区的淬硬</a:t>
            </a:r>
            <a:r>
              <a:rPr lang="zh-CN" altLang="zh-CN" sz="2000" kern="100" dirty="0" smtClean="0">
                <a:latin typeface="黑体" panose="02010609060101010101" pitchFamily="49" charset="-122"/>
                <a:ea typeface="黑体" panose="02010609060101010101" pitchFamily="49" charset="-122"/>
                <a:cs typeface="Times New Roman" panose="02020603050405020304" pitchFamily="18" charset="0"/>
              </a:rPr>
              <a:t>倾向</a:t>
            </a:r>
            <a:endParaRPr lang="en-US" altLang="zh-CN" sz="2000" kern="100" dirty="0" smtClean="0">
              <a:latin typeface="黑体" panose="02010609060101010101" pitchFamily="49" charset="-122"/>
              <a:ea typeface="黑体" panose="02010609060101010101" pitchFamily="49" charset="-122"/>
              <a:cs typeface="Times New Roman" panose="02020603050405020304" pitchFamily="18" charset="0"/>
            </a:endParaRPr>
          </a:p>
          <a:p>
            <a:pPr>
              <a:lnSpc>
                <a:spcPct val="120000"/>
              </a:lnSpc>
              <a:defRPr/>
            </a:pP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 </a:t>
            </a:r>
            <a:r>
              <a:rPr lang="en-US" altLang="zh-CN" sz="2000" kern="100" dirty="0" smtClean="0">
                <a:latin typeface="黑体" panose="02010609060101010101" pitchFamily="49" charset="-122"/>
                <a:ea typeface="黑体" panose="02010609060101010101" pitchFamily="49" charset="-122"/>
                <a:cs typeface="Times New Roman" panose="02020603050405020304" pitchFamily="18" charset="0"/>
              </a:rPr>
              <a:t>  </a:t>
            </a:r>
            <a:r>
              <a:rPr lang="zh-CN" altLang="zh-CN" sz="2000" kern="100" dirty="0" smtClean="0">
                <a:latin typeface="黑体" panose="02010609060101010101" pitchFamily="49" charset="-122"/>
                <a:ea typeface="黑体" panose="02010609060101010101" pitchFamily="49" charset="-122"/>
                <a:cs typeface="Times New Roman" panose="02020603050405020304" pitchFamily="18" charset="0"/>
              </a:rPr>
              <a:t>低</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合金结构钢焊接时，热影响区可能产生淬硬组织，淬硬程度与钢材的化学成分和强度级别有关。</a:t>
            </a:r>
            <a:r>
              <a:rPr lang="zh-CN" altLang="zh-CN" sz="20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钢中含碳及合金元素越多，钢材强度级别越高，则焊后热影响区的淬硬倾向越大</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a:t>
            </a: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    </a:t>
            </a:r>
          </a:p>
          <a:p>
            <a:pPr>
              <a:lnSpc>
                <a:spcPct val="120000"/>
              </a:lnSpc>
              <a:defRPr/>
            </a:pPr>
            <a:r>
              <a:rPr lang="en-US" altLang="zh-CN" sz="2000" kern="100" dirty="0" smtClean="0">
                <a:latin typeface="黑体" panose="02010609060101010101" pitchFamily="49" charset="-122"/>
                <a:ea typeface="黑体" panose="02010609060101010101" pitchFamily="49" charset="-122"/>
              </a:rPr>
              <a:t>(</a:t>
            </a:r>
            <a:r>
              <a:rPr lang="en-US" altLang="zh-CN" sz="2000" kern="100" dirty="0">
                <a:latin typeface="黑体" panose="02010609060101010101" pitchFamily="49" charset="-122"/>
                <a:ea typeface="黑体" panose="02010609060101010101" pitchFamily="49" charset="-122"/>
              </a:rPr>
              <a:t>2)</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焊接接头的裂纹</a:t>
            </a:r>
            <a:r>
              <a:rPr lang="zh-CN" altLang="zh-CN" sz="2000" kern="100" dirty="0" smtClean="0">
                <a:latin typeface="黑体" panose="02010609060101010101" pitchFamily="49" charset="-122"/>
                <a:ea typeface="黑体" panose="02010609060101010101" pitchFamily="49" charset="-122"/>
                <a:cs typeface="Times New Roman" panose="02020603050405020304" pitchFamily="18" charset="0"/>
              </a:rPr>
              <a:t>倾向</a:t>
            </a:r>
            <a:endParaRPr lang="en-US" altLang="zh-CN" sz="2000" kern="100" dirty="0" smtClean="0">
              <a:latin typeface="黑体" panose="02010609060101010101" pitchFamily="49" charset="-122"/>
              <a:ea typeface="黑体" panose="02010609060101010101" pitchFamily="49" charset="-122"/>
              <a:cs typeface="Times New Roman" panose="02020603050405020304" pitchFamily="18" charset="0"/>
            </a:endParaRPr>
          </a:p>
          <a:p>
            <a:pPr>
              <a:lnSpc>
                <a:spcPct val="120000"/>
              </a:lnSpc>
              <a:defRPr/>
            </a:pP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 </a:t>
            </a:r>
            <a:r>
              <a:rPr lang="en-US" altLang="zh-CN" sz="2000" kern="100" dirty="0" smtClean="0">
                <a:latin typeface="黑体" panose="02010609060101010101" pitchFamily="49" charset="-122"/>
                <a:ea typeface="黑体" panose="02010609060101010101" pitchFamily="49" charset="-122"/>
                <a:cs typeface="Times New Roman" panose="02020603050405020304" pitchFamily="18" charset="0"/>
              </a:rPr>
              <a:t>  </a:t>
            </a:r>
            <a:r>
              <a:rPr lang="zh-CN" altLang="zh-CN" sz="2000" kern="100" dirty="0" smtClean="0">
                <a:latin typeface="黑体" panose="02010609060101010101" pitchFamily="49" charset="-122"/>
                <a:ea typeface="黑体" panose="02010609060101010101" pitchFamily="49" charset="-122"/>
                <a:cs typeface="Times New Roman" panose="02020603050405020304" pitchFamily="18" charset="0"/>
              </a:rPr>
              <a:t>随着</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钢材强度级别的提高，产生冷裂纹的倾向也加剧。</a:t>
            </a:r>
            <a:endParaRPr lang="zh-CN" altLang="en-US" sz="2000" dirty="0">
              <a:latin typeface="黑体" panose="02010609060101010101" pitchFamily="49" charset="-122"/>
              <a:ea typeface="黑体" panose="02010609060101010101" pitchFamily="49" charset="-122"/>
            </a:endParaRPr>
          </a:p>
        </p:txBody>
      </p:sp>
      <p:sp>
        <p:nvSpPr>
          <p:cNvPr id="7" name="矩形 6"/>
          <p:cNvSpPr/>
          <p:nvPr/>
        </p:nvSpPr>
        <p:spPr>
          <a:xfrm>
            <a:off x="107504" y="4941168"/>
            <a:ext cx="7304087" cy="1200150"/>
          </a:xfrm>
          <a:prstGeom prst="rect">
            <a:avLst/>
          </a:prstGeom>
        </p:spPr>
        <p:txBody>
          <a:bodyPr>
            <a:spAutoFit/>
          </a:bodyPr>
          <a:lstStyle/>
          <a:p>
            <a:pPr>
              <a:lnSpc>
                <a:spcPct val="120000"/>
              </a:lnSpc>
              <a:defRPr/>
            </a:pP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     </a:t>
            </a:r>
            <a:r>
              <a:rPr lang="en-US" altLang="zh-CN" sz="2000" b="1" dirty="0">
                <a:latin typeface="Tahoma" panose="020B0604030504040204" pitchFamily="34" charset="0"/>
                <a:cs typeface="Tahoma" panose="020B0604030504040204" pitchFamily="34" charset="0"/>
              </a:rPr>
              <a:t>• </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焊缝及热影响区的含氢质量分数；</a:t>
            </a:r>
            <a:endParaRPr lang="en-US" altLang="zh-CN" sz="2000" kern="100" dirty="0">
              <a:latin typeface="黑体" panose="02010609060101010101" pitchFamily="49" charset="-122"/>
              <a:ea typeface="黑体" panose="02010609060101010101" pitchFamily="49" charset="-122"/>
              <a:cs typeface="Times New Roman" panose="02020603050405020304" pitchFamily="18" charset="0"/>
            </a:endParaRPr>
          </a:p>
          <a:p>
            <a:pPr>
              <a:lnSpc>
                <a:spcPct val="120000"/>
              </a:lnSpc>
              <a:defRPr/>
            </a:pP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     </a:t>
            </a:r>
            <a:r>
              <a:rPr lang="en-US" altLang="zh-CN" sz="2000" b="1" dirty="0">
                <a:latin typeface="Tahoma" panose="020B0604030504040204" pitchFamily="34" charset="0"/>
                <a:cs typeface="Tahoma" panose="020B0604030504040204" pitchFamily="34" charset="0"/>
              </a:rPr>
              <a:t>• </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热影响区的淬硬程度；</a:t>
            </a:r>
            <a:endParaRPr lang="en-US" altLang="zh-CN" sz="2000" kern="100" dirty="0">
              <a:latin typeface="黑体" panose="02010609060101010101" pitchFamily="49" charset="-122"/>
              <a:ea typeface="黑体" panose="02010609060101010101" pitchFamily="49" charset="-122"/>
              <a:cs typeface="Times New Roman" panose="02020603050405020304" pitchFamily="18" charset="0"/>
            </a:endParaRPr>
          </a:p>
          <a:p>
            <a:pPr>
              <a:lnSpc>
                <a:spcPct val="120000"/>
              </a:lnSpc>
              <a:defRPr/>
            </a:pP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     </a:t>
            </a:r>
            <a:r>
              <a:rPr lang="en-US" altLang="zh-CN" sz="2000" b="1" dirty="0">
                <a:latin typeface="Tahoma" panose="020B0604030504040204" pitchFamily="34" charset="0"/>
                <a:cs typeface="Tahoma" panose="020B0604030504040204" pitchFamily="34" charset="0"/>
              </a:rPr>
              <a:t>• </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焊接接头应力大小。</a:t>
            </a:r>
            <a:endParaRPr lang="zh-CN" altLang="en-US" sz="2000" dirty="0">
              <a:latin typeface="黑体" panose="02010609060101010101" pitchFamily="49" charset="-122"/>
              <a:ea typeface="黑体" panose="02010609060101010101" pitchFamily="49" charset="-122"/>
            </a:endParaRPr>
          </a:p>
        </p:txBody>
      </p:sp>
      <p:sp>
        <p:nvSpPr>
          <p:cNvPr id="8" name="矩形 7"/>
          <p:cNvSpPr/>
          <p:nvPr/>
        </p:nvSpPr>
        <p:spPr>
          <a:xfrm>
            <a:off x="210788" y="4380035"/>
            <a:ext cx="2647950" cy="460375"/>
          </a:xfrm>
          <a:prstGeom prst="rect">
            <a:avLst/>
          </a:prstGeom>
        </p:spPr>
        <p:txBody>
          <a:bodyPr wrap="none">
            <a:spAutoFit/>
          </a:bodyPr>
          <a:lstStyle/>
          <a:p>
            <a:pPr>
              <a:defRPr/>
            </a:pPr>
            <a:r>
              <a:rPr lang="zh-CN" altLang="zh-CN" b="1" kern="1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冷裂纹的影响因素</a:t>
            </a:r>
            <a:endParaRPr lang="zh-CN" altLang="en-US" b="1" dirty="0">
              <a:solidFill>
                <a:srgbClr val="C00000"/>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590800" y="90488"/>
            <a:ext cx="6019800" cy="1190625"/>
          </a:xfrm>
        </p:spPr>
        <p:txBody>
          <a:bodyPr/>
          <a:lstStyle/>
          <a:p>
            <a:pPr algn="ctr" eaLnBrk="1" hangingPunct="1"/>
            <a:r>
              <a:rPr lang="zh-CN" altLang="en-US" sz="3200" dirty="0" smtClean="0">
                <a:latin typeface="宋体" panose="02010600030101010101" pitchFamily="2" charset="-122"/>
                <a:ea typeface="宋体" panose="02010600030101010101" pitchFamily="2" charset="-122"/>
              </a:rPr>
              <a:t>第三节 合金结构钢的焊接</a:t>
            </a:r>
          </a:p>
        </p:txBody>
      </p:sp>
      <p:sp>
        <p:nvSpPr>
          <p:cNvPr id="5" name="Rectangle 1"/>
          <p:cNvSpPr>
            <a:spLocks noChangeArrowheads="1"/>
          </p:cNvSpPr>
          <p:nvPr/>
        </p:nvSpPr>
        <p:spPr bwMode="auto">
          <a:xfrm rot="10800000" flipV="1">
            <a:off x="611560" y="2036314"/>
            <a:ext cx="699928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defRPr b="1">
                <a:solidFill>
                  <a:srgbClr val="336699"/>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lnSpc>
                <a:spcPct val="150000"/>
              </a:lnSpc>
              <a:spcBef>
                <a:spcPct val="0"/>
              </a:spcBef>
            </a:pPr>
            <a:r>
              <a:rPr lang="zh-CN" altLang="en-US" sz="2000" b="0" dirty="0">
                <a:solidFill>
                  <a:schemeClr val="tx1"/>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000" dirty="0" smtClean="0">
                <a:solidFill>
                  <a:schemeClr val="tx1"/>
                </a:solidFill>
                <a:latin typeface="宋体" panose="02010600030101010101" pitchFamily="2" charset="-122"/>
                <a:cs typeface="Tahoma" panose="020B0604030504040204" pitchFamily="34" charset="0"/>
              </a:rPr>
              <a:t>•</a:t>
            </a:r>
            <a:r>
              <a:rPr lang="zh-CN" altLang="en-US" sz="2000" dirty="0" smtClean="0">
                <a:solidFill>
                  <a:schemeClr val="tx1"/>
                </a:solidFill>
                <a:latin typeface="宋体" panose="02010600030101010101" pitchFamily="2" charset="-122"/>
                <a:cs typeface="Tahoma" panose="020B0604030504040204" pitchFamily="34" charset="0"/>
              </a:rPr>
              <a:t>强度</a:t>
            </a:r>
            <a:r>
              <a:rPr lang="zh-CN" altLang="en-US" sz="2000" dirty="0" smtClean="0">
                <a:solidFill>
                  <a:schemeClr val="tx1"/>
                </a:solidFill>
                <a:latin typeface="宋体" panose="02010600030101010101" pitchFamily="2" charset="-122"/>
                <a:cs typeface="Times New Roman" panose="02020603050405020304" pitchFamily="18" charset="0"/>
              </a:rPr>
              <a:t>级别</a:t>
            </a:r>
            <a:r>
              <a:rPr lang="zh-CN" altLang="en-US" sz="2000" dirty="0">
                <a:solidFill>
                  <a:schemeClr val="tx1"/>
                </a:solidFill>
                <a:latin typeface="宋体" panose="02010600030101010101" pitchFamily="2" charset="-122"/>
                <a:cs typeface="Times New Roman" panose="02020603050405020304" pitchFamily="18" charset="0"/>
              </a:rPr>
              <a:t>较低的钢材，常温时与低碳钢基本一样</a:t>
            </a:r>
            <a:r>
              <a:rPr lang="zh-CN" altLang="en-US" sz="2000" dirty="0" smtClean="0">
                <a:solidFill>
                  <a:schemeClr val="tx1"/>
                </a:solidFill>
                <a:latin typeface="宋体" panose="02010600030101010101" pitchFamily="2" charset="-122"/>
                <a:cs typeface="Times New Roman" panose="02020603050405020304" pitchFamily="18" charset="0"/>
              </a:rPr>
              <a:t>。在 低温</a:t>
            </a:r>
            <a:r>
              <a:rPr lang="zh-CN" altLang="en-US" sz="2000" dirty="0">
                <a:solidFill>
                  <a:schemeClr val="tx1"/>
                </a:solidFill>
                <a:latin typeface="宋体" panose="02010600030101010101" pitchFamily="2" charset="-122"/>
                <a:cs typeface="Times New Roman" panose="02020603050405020304" pitchFamily="18" charset="0"/>
              </a:rPr>
              <a:t>或在大刚度、大厚度</a:t>
            </a:r>
            <a:r>
              <a:rPr lang="zh-CN" altLang="en-US" sz="2000" dirty="0" smtClean="0">
                <a:solidFill>
                  <a:schemeClr val="tx1"/>
                </a:solidFill>
                <a:latin typeface="宋体" panose="02010600030101010101" pitchFamily="2" charset="-122"/>
                <a:cs typeface="Times New Roman" panose="02020603050405020304" pitchFamily="18" charset="0"/>
              </a:rPr>
              <a:t>构件焊接时，</a:t>
            </a:r>
            <a:r>
              <a:rPr lang="zh-CN" altLang="en-US" sz="2000" dirty="0">
                <a:solidFill>
                  <a:schemeClr val="tx1"/>
                </a:solidFill>
                <a:latin typeface="宋体" panose="02010600030101010101" pitchFamily="2" charset="-122"/>
                <a:cs typeface="Times New Roman" panose="02020603050405020304" pitchFamily="18" charset="0"/>
              </a:rPr>
              <a:t>应防止出现淬硬组织，要适当增大焊接电流、减慢焊接速度、选用抗裂性强的低氢型焊条。必要时需采用预热措施。对锅炉、受压容器等重要构件，当厚度大于</a:t>
            </a:r>
            <a:r>
              <a:rPr lang="en-US" altLang="zh-CN" sz="2000" dirty="0">
                <a:solidFill>
                  <a:schemeClr val="tx1"/>
                </a:solidFill>
                <a:latin typeface="宋体" panose="02010600030101010101" pitchFamily="2" charset="-122"/>
              </a:rPr>
              <a:t>20 mm</a:t>
            </a:r>
            <a:r>
              <a:rPr lang="zh-CN" altLang="en-US" sz="2000" dirty="0">
                <a:solidFill>
                  <a:schemeClr val="tx1"/>
                </a:solidFill>
                <a:latin typeface="宋体" panose="02010600030101010101" pitchFamily="2" charset="-122"/>
              </a:rPr>
              <a:t>时，焊后必须进行退火处理，以消除应力。</a:t>
            </a:r>
            <a:endParaRPr lang="en-US" altLang="zh-CN" sz="2000" dirty="0">
              <a:solidFill>
                <a:schemeClr val="tx1"/>
              </a:solidFill>
              <a:latin typeface="宋体" panose="02010600030101010101" pitchFamily="2" charset="-122"/>
            </a:endParaRPr>
          </a:p>
          <a:p>
            <a:pPr algn="just">
              <a:lnSpc>
                <a:spcPct val="150000"/>
              </a:lnSpc>
              <a:spcBef>
                <a:spcPct val="0"/>
              </a:spcBef>
            </a:pPr>
            <a:r>
              <a:rPr lang="en-US" altLang="zh-CN" sz="2000" dirty="0">
                <a:solidFill>
                  <a:schemeClr val="tx1"/>
                </a:solidFill>
                <a:latin typeface="宋体" panose="02010600030101010101" pitchFamily="2" charset="-122"/>
              </a:rPr>
              <a:t>  </a:t>
            </a:r>
            <a:r>
              <a:rPr lang="en-US" altLang="zh-CN" sz="2000" dirty="0" smtClean="0">
                <a:solidFill>
                  <a:schemeClr val="tx1"/>
                </a:solidFill>
                <a:latin typeface="宋体" panose="02010600030101010101" pitchFamily="2" charset="-122"/>
                <a:cs typeface="Tahoma" panose="020B0604030504040204" pitchFamily="34" charset="0"/>
              </a:rPr>
              <a:t>•</a:t>
            </a:r>
            <a:r>
              <a:rPr lang="zh-CN" altLang="en-US" sz="2000" dirty="0">
                <a:solidFill>
                  <a:schemeClr val="tx1"/>
                </a:solidFill>
                <a:latin typeface="宋体" panose="02010600030101010101" pitchFamily="2" charset="-122"/>
              </a:rPr>
              <a:t>强度级别高的低合金结构钢件，焊前需预热。焊接时，应调整焊接参数</a:t>
            </a:r>
            <a:r>
              <a:rPr lang="zh-CN" altLang="en-US" sz="2000" dirty="0" smtClean="0">
                <a:solidFill>
                  <a:schemeClr val="tx1"/>
                </a:solidFill>
                <a:latin typeface="宋体" panose="02010600030101010101" pitchFamily="2" charset="-122"/>
              </a:rPr>
              <a:t>，</a:t>
            </a:r>
            <a:r>
              <a:rPr lang="zh-CN" altLang="en-US" sz="2000" dirty="0">
                <a:solidFill>
                  <a:schemeClr val="tx1"/>
                </a:solidFill>
                <a:latin typeface="宋体" panose="02010600030101010101" pitchFamily="2" charset="-122"/>
              </a:rPr>
              <a:t>以</a:t>
            </a:r>
            <a:r>
              <a:rPr lang="zh-CN" altLang="en-US" sz="2000" dirty="0" smtClean="0">
                <a:solidFill>
                  <a:schemeClr val="tx1"/>
                </a:solidFill>
                <a:latin typeface="宋体" panose="02010600030101010101" pitchFamily="2" charset="-122"/>
              </a:rPr>
              <a:t>控制</a:t>
            </a:r>
            <a:r>
              <a:rPr lang="zh-CN" altLang="en-US" sz="2000" dirty="0">
                <a:solidFill>
                  <a:schemeClr val="tx1"/>
                </a:solidFill>
                <a:latin typeface="宋体" panose="02010600030101010101" pitchFamily="2" charset="-122"/>
              </a:rPr>
              <a:t>冷却</a:t>
            </a:r>
            <a:r>
              <a:rPr lang="zh-CN" altLang="en-US" sz="2000" dirty="0" smtClean="0">
                <a:solidFill>
                  <a:schemeClr val="tx1"/>
                </a:solidFill>
                <a:latin typeface="宋体" panose="02010600030101010101" pitchFamily="2" charset="-122"/>
              </a:rPr>
              <a:t>速度不要太快。</a:t>
            </a:r>
            <a:r>
              <a:rPr lang="zh-CN" altLang="en-US" sz="2000" dirty="0">
                <a:solidFill>
                  <a:schemeClr val="tx1"/>
                </a:solidFill>
                <a:latin typeface="宋体" panose="02010600030101010101" pitchFamily="2" charset="-122"/>
              </a:rPr>
              <a:t>焊后进行热处理，消除内应力。 </a:t>
            </a:r>
          </a:p>
        </p:txBody>
      </p:sp>
      <p:sp>
        <p:nvSpPr>
          <p:cNvPr id="6" name="矩形 5"/>
          <p:cNvSpPr/>
          <p:nvPr/>
        </p:nvSpPr>
        <p:spPr>
          <a:xfrm>
            <a:off x="715541" y="1628800"/>
            <a:ext cx="3395662" cy="461963"/>
          </a:xfrm>
          <a:prstGeom prst="rect">
            <a:avLst/>
          </a:prstGeom>
        </p:spPr>
        <p:txBody>
          <a:bodyPr>
            <a:spAutoFit/>
          </a:bodyPr>
          <a:lstStyle/>
          <a:p>
            <a:pPr>
              <a:defRPr/>
            </a:pPr>
            <a:r>
              <a:rPr lang="zh-CN" altLang="zh-CN" b="1" kern="1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低合金结构钢焊接措施</a:t>
            </a:r>
            <a:endParaRPr lang="zh-CN" altLang="en-US" b="1" dirty="0">
              <a:solidFill>
                <a:srgbClr val="C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39343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sz="half" idx="1"/>
          </p:nvPr>
        </p:nvSpPr>
        <p:spPr>
          <a:xfrm>
            <a:off x="250825" y="1268413"/>
            <a:ext cx="4176713" cy="3313112"/>
          </a:xfrm>
        </p:spPr>
        <p:txBody>
          <a:bodyPr/>
          <a:lstStyle/>
          <a:p>
            <a:pPr marL="0" indent="0" eaLnBrk="1" hangingPunct="1">
              <a:buFontTx/>
              <a:buNone/>
              <a:defRPr/>
            </a:pPr>
            <a:r>
              <a:rPr lang="zh-CN" altLang="en-US" sz="2000" b="1" dirty="0" smtClean="0">
                <a:solidFill>
                  <a:srgbClr val="C00000"/>
                </a:solidFill>
                <a:latin typeface="宋体" panose="02010600030101010101" pitchFamily="2" charset="-122"/>
              </a:rPr>
              <a:t>一、焊接工件上温度的变化与分布</a:t>
            </a:r>
            <a:endParaRPr lang="en-US" altLang="zh-CN" sz="2000" b="1" dirty="0">
              <a:solidFill>
                <a:srgbClr val="C00000"/>
              </a:solidFill>
              <a:latin typeface="宋体" panose="02010600030101010101" pitchFamily="2" charset="-122"/>
            </a:endParaRPr>
          </a:p>
          <a:p>
            <a:pPr marL="0" indent="0" eaLnBrk="1" hangingPunct="1">
              <a:lnSpc>
                <a:spcPct val="150000"/>
              </a:lnSpc>
              <a:buFontTx/>
              <a:buNone/>
              <a:defRPr/>
            </a:pPr>
            <a:r>
              <a:rPr lang="en-US" altLang="zh-CN" sz="2400" dirty="0" smtClean="0">
                <a:solidFill>
                  <a:srgbClr val="FF0000"/>
                </a:solidFill>
                <a:latin typeface="宋体" panose="02010600030101010101" pitchFamily="2" charset="-122"/>
              </a:rPr>
              <a:t> </a:t>
            </a:r>
            <a:r>
              <a:rPr lang="zh-CN" altLang="zh-CN" sz="1800" b="1" kern="100" dirty="0" smtClean="0">
                <a:latin typeface="宋体" panose="02010600030101010101" pitchFamily="2" charset="-122"/>
                <a:cs typeface="Times New Roman" panose="02020603050405020304" pitchFamily="18" charset="0"/>
              </a:rPr>
              <a:t>在焊接过程中，焊缝及其附近的金属都是由常温状态开始被加热到较高的温度，然后再逐渐冷却到常温。但随着各点金属所在位置的不同，其最高加热温度是不同的。</a:t>
            </a:r>
            <a:r>
              <a:rPr lang="zh-CN" altLang="en-US" sz="1800" b="1" dirty="0" smtClean="0">
                <a:solidFill>
                  <a:srgbClr val="C00000"/>
                </a:solidFill>
                <a:latin typeface="宋体" panose="02010600030101010101" pitchFamily="2" charset="-122"/>
              </a:rPr>
              <a:t>离焊缝越近的点被加热的温度越高，越远的点被加热的温度越低。</a:t>
            </a:r>
          </a:p>
          <a:p>
            <a:pPr marL="457200" lvl="1" indent="0" eaLnBrk="1" hangingPunct="1">
              <a:lnSpc>
                <a:spcPct val="150000"/>
              </a:lnSpc>
              <a:buClr>
                <a:srgbClr val="FFCCFF"/>
              </a:buClr>
              <a:buNone/>
              <a:defRPr/>
            </a:pPr>
            <a:endParaRPr lang="en-US" altLang="zh-CN" sz="2400" b="1" dirty="0" smtClean="0">
              <a:latin typeface="楷体_GB2312" pitchFamily="49" charset="-122"/>
              <a:ea typeface="楷体_GB2312" pitchFamily="49" charset="-122"/>
            </a:endParaRPr>
          </a:p>
        </p:txBody>
      </p:sp>
      <p:sp>
        <p:nvSpPr>
          <p:cNvPr id="14339" name="Rectangle 9"/>
          <p:cNvSpPr>
            <a:spLocks noChangeArrowheads="1"/>
          </p:cNvSpPr>
          <p:nvPr/>
        </p:nvSpPr>
        <p:spPr bwMode="auto">
          <a:xfrm>
            <a:off x="246626" y="4869160"/>
            <a:ext cx="850183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dirty="0">
                <a:solidFill>
                  <a:srgbClr val="C00000"/>
                </a:solidFill>
              </a:rPr>
              <a:t>  </a:t>
            </a:r>
            <a:r>
              <a:rPr lang="zh-CN" altLang="en-US" sz="2000" b="1" dirty="0" smtClean="0">
                <a:solidFill>
                  <a:srgbClr val="C00000"/>
                </a:solidFill>
              </a:rPr>
              <a:t>二、焊接接头的组织与性能</a:t>
            </a:r>
            <a:r>
              <a:rPr lang="en-US" altLang="zh-CN" sz="2000" b="1" dirty="0" smtClean="0">
                <a:solidFill>
                  <a:srgbClr val="C00000"/>
                </a:solidFill>
              </a:rPr>
              <a:t> </a:t>
            </a:r>
          </a:p>
          <a:p>
            <a:pPr eaLnBrk="1" hangingPunct="1">
              <a:lnSpc>
                <a:spcPct val="150000"/>
              </a:lnSpc>
              <a:spcBef>
                <a:spcPct val="0"/>
              </a:spcBef>
              <a:buFontTx/>
              <a:buNone/>
            </a:pPr>
            <a:r>
              <a:rPr lang="en-US" altLang="zh-CN" sz="2000" b="1" dirty="0" smtClean="0">
                <a:solidFill>
                  <a:srgbClr val="0000FF"/>
                </a:solidFill>
              </a:rPr>
              <a:t>  </a:t>
            </a:r>
            <a:r>
              <a:rPr lang="en-US" altLang="zh-CN" sz="2000" b="1" dirty="0" smtClean="0">
                <a:solidFill>
                  <a:srgbClr val="0000FF"/>
                </a:solidFill>
                <a:ea typeface="楷体_GB2312" pitchFamily="49" charset="-122"/>
              </a:rPr>
              <a:t>    </a:t>
            </a:r>
            <a:r>
              <a:rPr lang="zh-CN" altLang="en-US" sz="2000" b="1" dirty="0" smtClean="0">
                <a:solidFill>
                  <a:srgbClr val="000000"/>
                </a:solidFill>
                <a:ea typeface="楷体_GB2312" pitchFamily="49" charset="-122"/>
              </a:rPr>
              <a:t>在</a:t>
            </a:r>
            <a:r>
              <a:rPr lang="zh-CN" altLang="en-US" sz="2000" b="1" dirty="0">
                <a:solidFill>
                  <a:srgbClr val="000000"/>
                </a:solidFill>
                <a:ea typeface="楷体_GB2312" pitchFamily="49" charset="-122"/>
              </a:rPr>
              <a:t>焊接过程中，焊缝的形成是一次冶金过程，焊缝附近区域金属相当于受到一次不同规范的</a:t>
            </a:r>
            <a:r>
              <a:rPr lang="zh-CN" altLang="en-US" sz="2000" b="1" dirty="0">
                <a:solidFill>
                  <a:srgbClr val="FF0000"/>
                </a:solidFill>
                <a:ea typeface="楷体_GB2312" pitchFamily="49" charset="-122"/>
              </a:rPr>
              <a:t>热处理</a:t>
            </a:r>
            <a:r>
              <a:rPr lang="zh-CN" altLang="en-US" sz="2000" b="1" dirty="0">
                <a:solidFill>
                  <a:srgbClr val="000000"/>
                </a:solidFill>
                <a:ea typeface="楷体_GB2312" pitchFamily="49" charset="-122"/>
              </a:rPr>
              <a:t>，必然会产生相应的组织与性能的变化。</a:t>
            </a:r>
          </a:p>
        </p:txBody>
      </p:sp>
      <p:pic>
        <p:nvPicPr>
          <p:cNvPr id="14340" name="图片 14" descr="E:\教材与专著\《金属工艺学》\《金属工艺学》高教版\金工上册（图）tif\35.tif"/>
          <p:cNvPicPr>
            <a:picLocks noChangeAspect="1" noChangeArrowheads="1"/>
          </p:cNvPicPr>
          <p:nvPr/>
        </p:nvPicPr>
        <p:blipFill>
          <a:blip r:embed="rId3" cstate="print">
            <a:extLst>
              <a:ext uri="{28A0092B-C50C-407E-A947-70E740481C1C}">
                <a14:useLocalDpi xmlns:a14="http://schemas.microsoft.com/office/drawing/2010/main" val="0"/>
              </a:ext>
            </a:extLst>
          </a:blip>
          <a:srcRect l="-362" t="52805" r="67491" b="27985"/>
          <a:stretch>
            <a:fillRect/>
          </a:stretch>
        </p:blipFill>
        <p:spPr bwMode="auto">
          <a:xfrm>
            <a:off x="4941888" y="1518444"/>
            <a:ext cx="3579812"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文本框 4"/>
          <p:cNvSpPr txBox="1">
            <a:spLocks noChangeArrowheads="1"/>
          </p:cNvSpPr>
          <p:nvPr/>
        </p:nvSpPr>
        <p:spPr bwMode="auto">
          <a:xfrm>
            <a:off x="5438278" y="4365104"/>
            <a:ext cx="28781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zh-CN" sz="1800" b="1" dirty="0">
                <a:solidFill>
                  <a:srgbClr val="000000"/>
                </a:solidFill>
                <a:latin typeface="黑体" panose="02010609060101010101" pitchFamily="49" charset="-122"/>
                <a:ea typeface="黑体" panose="02010609060101010101" pitchFamily="49" charset="-122"/>
              </a:rPr>
              <a:t>焊缝区各点温度变化情况</a:t>
            </a:r>
            <a:endParaRPr lang="zh-CN" altLang="en-US" sz="1800" b="1" dirty="0">
              <a:solidFill>
                <a:srgbClr val="000000"/>
              </a:solidFill>
              <a:latin typeface="黑体" panose="02010609060101010101" pitchFamily="49" charset="-122"/>
              <a:ea typeface="黑体" panose="02010609060101010101" pitchFamily="49" charset="-122"/>
            </a:endParaRPr>
          </a:p>
        </p:txBody>
      </p:sp>
      <p:sp>
        <p:nvSpPr>
          <p:cNvPr id="14342" name="Rectangle 11"/>
          <p:cNvSpPr>
            <a:spLocks noChangeArrowheads="1"/>
          </p:cNvSpPr>
          <p:nvPr/>
        </p:nvSpPr>
        <p:spPr bwMode="auto">
          <a:xfrm>
            <a:off x="2484438" y="279400"/>
            <a:ext cx="64087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2"/>
                </a:solidFill>
                <a:ea typeface="楷体_GB2312" pitchFamily="49" charset="-122"/>
              </a:rPr>
              <a:t>第二节   焊接接头的组织和性能</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lgn="ctr" eaLnBrk="1" hangingPunct="1"/>
            <a:r>
              <a:rPr lang="zh-CN" altLang="en-US" sz="3200" dirty="0" smtClean="0">
                <a:latin typeface="宋体" panose="02010600030101010101" pitchFamily="2" charset="-122"/>
                <a:ea typeface="宋体" panose="02010600030101010101" pitchFamily="2" charset="-122"/>
              </a:rPr>
              <a:t>第四节  铸铁的补焊</a:t>
            </a:r>
          </a:p>
        </p:txBody>
      </p:sp>
      <p:sp>
        <p:nvSpPr>
          <p:cNvPr id="130051" name="Rectangle 3"/>
          <p:cNvSpPr>
            <a:spLocks noGrp="1" noChangeArrowheads="1"/>
          </p:cNvSpPr>
          <p:nvPr>
            <p:ph type="body" idx="1"/>
          </p:nvPr>
        </p:nvSpPr>
        <p:spPr>
          <a:xfrm>
            <a:off x="178010" y="3789040"/>
            <a:ext cx="8601883" cy="2664296"/>
          </a:xfrm>
        </p:spPr>
        <p:txBody>
          <a:bodyPr/>
          <a:lstStyle/>
          <a:p>
            <a:pPr marL="0" indent="0" eaLnBrk="1" hangingPunct="1">
              <a:buNone/>
            </a:pPr>
            <a:r>
              <a:rPr lang="zh-CN" altLang="en-US" sz="1800" b="1" dirty="0" smtClean="0">
                <a:solidFill>
                  <a:srgbClr val="009900"/>
                </a:solidFill>
                <a:latin typeface="楷体_GB2312" pitchFamily="49" charset="-122"/>
                <a:ea typeface="楷体_GB2312" pitchFamily="49" charset="-122"/>
              </a:rPr>
              <a:t> </a:t>
            </a:r>
            <a:r>
              <a:rPr lang="zh-CN" altLang="en-US" sz="1800" b="1" dirty="0" smtClean="0">
                <a:solidFill>
                  <a:srgbClr val="FF0000"/>
                </a:solidFill>
                <a:latin typeface="楷体_GB2312" pitchFamily="49" charset="-122"/>
                <a:ea typeface="楷体_GB2312" pitchFamily="49" charset="-122"/>
              </a:rPr>
              <a:t>铸铁的补焊有热焊、冷焊，一般采用手工电弧焊、气焊。</a:t>
            </a:r>
            <a:endParaRPr lang="en-US" altLang="zh-CN" sz="1800" b="1" dirty="0" smtClean="0">
              <a:solidFill>
                <a:srgbClr val="FF0000"/>
              </a:solidFill>
              <a:latin typeface="楷体_GB2312" pitchFamily="49" charset="-122"/>
              <a:ea typeface="楷体_GB2312" pitchFamily="49" charset="-122"/>
            </a:endParaRPr>
          </a:p>
          <a:p>
            <a:pPr eaLnBrk="1" hangingPunct="1">
              <a:buFont typeface="Wingdings" panose="05000000000000000000" pitchFamily="2" charset="2"/>
              <a:buChar char="Ø"/>
            </a:pPr>
            <a:r>
              <a:rPr lang="zh-CN" altLang="en-US" sz="1800" b="1" dirty="0" smtClean="0">
                <a:solidFill>
                  <a:srgbClr val="660033"/>
                </a:solidFill>
                <a:latin typeface="楷体_GB2312" pitchFamily="49" charset="-122"/>
                <a:ea typeface="楷体_GB2312" pitchFamily="49" charset="-122"/>
              </a:rPr>
              <a:t>热焊</a:t>
            </a:r>
            <a:r>
              <a:rPr lang="zh-CN" altLang="en-US" sz="1800" b="1" dirty="0" smtClean="0">
                <a:latin typeface="楷体_GB2312" pitchFamily="49" charset="-122"/>
                <a:ea typeface="楷体_GB2312" pitchFamily="49" charset="-122"/>
              </a:rPr>
              <a:t> </a:t>
            </a:r>
            <a:r>
              <a:rPr lang="zh-CN" altLang="en-US" sz="1800" b="1" dirty="0" smtClean="0">
                <a:solidFill>
                  <a:srgbClr val="000000"/>
                </a:solidFill>
                <a:latin typeface="楷体_GB2312" pitchFamily="49" charset="-122"/>
                <a:ea typeface="楷体_GB2312" pitchFamily="49" charset="-122"/>
              </a:rPr>
              <a:t>焊前将工件整体或局部预热到</a:t>
            </a:r>
            <a:r>
              <a:rPr lang="en-US" altLang="zh-CN" sz="1800" b="1" dirty="0" smtClean="0">
                <a:solidFill>
                  <a:srgbClr val="000000"/>
                </a:solidFill>
                <a:latin typeface="楷体_GB2312" pitchFamily="49" charset="-122"/>
                <a:ea typeface="楷体_GB2312" pitchFamily="49" charset="-122"/>
              </a:rPr>
              <a:t>600</a:t>
            </a:r>
            <a:r>
              <a:rPr lang="zh-CN" altLang="en-US" sz="1800" b="1" dirty="0" smtClean="0">
                <a:solidFill>
                  <a:srgbClr val="000000"/>
                </a:solidFill>
                <a:latin typeface="楷体_GB2312" pitchFamily="49" charset="-122"/>
                <a:ea typeface="楷体_GB2312" pitchFamily="49" charset="-122"/>
              </a:rPr>
              <a:t>～</a:t>
            </a:r>
            <a:r>
              <a:rPr lang="en-US" altLang="zh-CN" sz="1800" b="1" dirty="0" smtClean="0">
                <a:solidFill>
                  <a:srgbClr val="000000"/>
                </a:solidFill>
                <a:latin typeface="楷体_GB2312" pitchFamily="49" charset="-122"/>
                <a:ea typeface="楷体_GB2312" pitchFamily="49" charset="-122"/>
              </a:rPr>
              <a:t>700°C</a:t>
            </a:r>
            <a:r>
              <a:rPr lang="zh-CN" altLang="en-US" sz="1800" b="1" dirty="0" smtClean="0">
                <a:solidFill>
                  <a:srgbClr val="000000"/>
                </a:solidFill>
                <a:latin typeface="楷体_GB2312" pitchFamily="49" charset="-122"/>
                <a:ea typeface="楷体_GB2312" pitchFamily="49" charset="-122"/>
              </a:rPr>
              <a:t>，焊后缓慢冷却</a:t>
            </a:r>
            <a:r>
              <a:rPr lang="zh-CN" altLang="en-US" sz="1800" b="1" dirty="0" smtClean="0">
                <a:latin typeface="楷体_GB2312" pitchFamily="49" charset="-122"/>
                <a:ea typeface="楷体_GB2312" pitchFamily="49" charset="-122"/>
              </a:rPr>
              <a:t>。</a:t>
            </a:r>
            <a:endParaRPr lang="en-US" altLang="zh-CN" sz="1800" b="1" dirty="0" smtClean="0">
              <a:latin typeface="楷体_GB2312" pitchFamily="49" charset="-122"/>
              <a:ea typeface="楷体_GB2312" pitchFamily="49" charset="-122"/>
            </a:endParaRPr>
          </a:p>
          <a:p>
            <a:pPr marL="0" indent="0" eaLnBrk="1" hangingPunct="1">
              <a:buNone/>
            </a:pPr>
            <a:r>
              <a:rPr lang="en-US" altLang="zh-CN" sz="1800" b="1" dirty="0">
                <a:solidFill>
                  <a:srgbClr val="FF0000"/>
                </a:solidFill>
                <a:latin typeface="楷体_GB2312" pitchFamily="49" charset="-122"/>
                <a:ea typeface="楷体_GB2312" pitchFamily="49" charset="-122"/>
              </a:rPr>
              <a:t> </a:t>
            </a:r>
            <a:r>
              <a:rPr lang="en-US" altLang="zh-CN" sz="1800" b="1" dirty="0" smtClean="0">
                <a:solidFill>
                  <a:srgbClr val="FF0000"/>
                </a:solidFill>
                <a:latin typeface="楷体_GB2312" pitchFamily="49" charset="-122"/>
                <a:ea typeface="楷体_GB2312" pitchFamily="49" charset="-122"/>
              </a:rPr>
              <a:t>     </a:t>
            </a:r>
            <a:r>
              <a:rPr lang="zh-CN" altLang="en-US" sz="1800" b="1" dirty="0" smtClean="0">
                <a:solidFill>
                  <a:srgbClr val="FF0000"/>
                </a:solidFill>
                <a:latin typeface="楷体_GB2312" pitchFamily="49" charset="-122"/>
                <a:ea typeface="楷体_GB2312" pitchFamily="49" charset="-122"/>
              </a:rPr>
              <a:t>优点：</a:t>
            </a:r>
            <a:r>
              <a:rPr lang="zh-CN" altLang="en-US" sz="1800" b="1" dirty="0" smtClean="0">
                <a:solidFill>
                  <a:srgbClr val="0000FF"/>
                </a:solidFill>
                <a:latin typeface="楷体_GB2312" pitchFamily="49" charset="-122"/>
                <a:ea typeface="楷体_GB2312" pitchFamily="49" charset="-122"/>
              </a:rPr>
              <a:t>可防止出现白口组织和裂纹</a:t>
            </a:r>
            <a:r>
              <a:rPr lang="zh-CN" altLang="en-US" sz="1800" b="1" dirty="0" smtClean="0">
                <a:latin typeface="楷体_GB2312" pitchFamily="49" charset="-122"/>
                <a:ea typeface="楷体_GB2312" pitchFamily="49" charset="-122"/>
              </a:rPr>
              <a:t>，焊补质量较好。焊后可机械加工。</a:t>
            </a:r>
            <a:endParaRPr lang="en-US" altLang="zh-CN" sz="1800" b="1" dirty="0" smtClean="0">
              <a:latin typeface="楷体_GB2312" pitchFamily="49" charset="-122"/>
              <a:ea typeface="楷体_GB2312" pitchFamily="49" charset="-122"/>
            </a:endParaRPr>
          </a:p>
          <a:p>
            <a:pPr marL="0" indent="0" eaLnBrk="1" hangingPunct="1">
              <a:buNone/>
            </a:pPr>
            <a:r>
              <a:rPr lang="en-US" altLang="zh-CN" sz="1800" b="1" dirty="0">
                <a:solidFill>
                  <a:srgbClr val="FF0000"/>
                </a:solidFill>
                <a:latin typeface="楷体_GB2312" pitchFamily="49" charset="-122"/>
                <a:ea typeface="楷体_GB2312" pitchFamily="49" charset="-122"/>
              </a:rPr>
              <a:t> </a:t>
            </a:r>
            <a:r>
              <a:rPr lang="en-US" altLang="zh-CN" sz="1800" b="1" dirty="0" smtClean="0">
                <a:solidFill>
                  <a:srgbClr val="FF0000"/>
                </a:solidFill>
                <a:latin typeface="楷体_GB2312" pitchFamily="49" charset="-122"/>
                <a:ea typeface="楷体_GB2312" pitchFamily="49" charset="-122"/>
              </a:rPr>
              <a:t>     </a:t>
            </a:r>
            <a:r>
              <a:rPr lang="zh-CN" altLang="en-US" sz="1800" b="1" dirty="0" smtClean="0">
                <a:solidFill>
                  <a:srgbClr val="FF0000"/>
                </a:solidFill>
                <a:latin typeface="楷体_GB2312" pitchFamily="49" charset="-122"/>
                <a:ea typeface="楷体_GB2312" pitchFamily="49" charset="-122"/>
              </a:rPr>
              <a:t>缺点：</a:t>
            </a:r>
            <a:r>
              <a:rPr lang="zh-CN" altLang="en-US" sz="1800" b="1" dirty="0" smtClean="0">
                <a:latin typeface="楷体_GB2312" pitchFamily="49" charset="-122"/>
                <a:ea typeface="楷体_GB2312" pitchFamily="49" charset="-122"/>
              </a:rPr>
              <a:t>生产率低，成本较高，劳动强度差。</a:t>
            </a:r>
            <a:endParaRPr lang="en-US" altLang="zh-CN" sz="1800" b="1" dirty="0" smtClean="0">
              <a:latin typeface="楷体_GB2312" pitchFamily="49" charset="-122"/>
              <a:ea typeface="楷体_GB2312" pitchFamily="49" charset="-122"/>
            </a:endParaRPr>
          </a:p>
          <a:p>
            <a:pPr eaLnBrk="1" hangingPunct="1">
              <a:buFont typeface="Wingdings" panose="05000000000000000000" pitchFamily="2" charset="2"/>
              <a:buChar char="Ø"/>
            </a:pPr>
            <a:r>
              <a:rPr lang="zh-CN" altLang="en-US" sz="1800" b="1" dirty="0" smtClean="0">
                <a:solidFill>
                  <a:srgbClr val="660033"/>
                </a:solidFill>
                <a:latin typeface="楷体_GB2312" pitchFamily="49" charset="-122"/>
                <a:ea typeface="楷体_GB2312" pitchFamily="49" charset="-122"/>
              </a:rPr>
              <a:t>冷焊</a:t>
            </a:r>
            <a:r>
              <a:rPr lang="zh-CN" altLang="en-US" sz="1800" b="1" dirty="0" smtClean="0">
                <a:solidFill>
                  <a:srgbClr val="FF6600"/>
                </a:solidFill>
                <a:latin typeface="楷体_GB2312" pitchFamily="49" charset="-122"/>
                <a:ea typeface="楷体_GB2312" pitchFamily="49" charset="-122"/>
              </a:rPr>
              <a:t> </a:t>
            </a:r>
            <a:r>
              <a:rPr lang="zh-CN" altLang="en-US" sz="1800" b="1" dirty="0" smtClean="0">
                <a:solidFill>
                  <a:srgbClr val="000000"/>
                </a:solidFill>
                <a:latin typeface="楷体_GB2312" pitchFamily="49" charset="-122"/>
                <a:ea typeface="楷体_GB2312" pitchFamily="49" charset="-122"/>
              </a:rPr>
              <a:t>一般不预热或较低温度预热（</a:t>
            </a:r>
            <a:r>
              <a:rPr lang="en-US" altLang="zh-CN" sz="1800" b="1" dirty="0" smtClean="0">
                <a:solidFill>
                  <a:srgbClr val="000000"/>
                </a:solidFill>
                <a:latin typeface="楷体_GB2312" pitchFamily="49" charset="-122"/>
                <a:ea typeface="楷体_GB2312" pitchFamily="49" charset="-122"/>
              </a:rPr>
              <a:t>400°C</a:t>
            </a:r>
            <a:r>
              <a:rPr lang="zh-CN" altLang="en-US" sz="1800" b="1" dirty="0" smtClean="0">
                <a:solidFill>
                  <a:srgbClr val="000000"/>
                </a:solidFill>
                <a:latin typeface="楷体_GB2312" pitchFamily="49" charset="-122"/>
                <a:ea typeface="楷体_GB2312" pitchFamily="49" charset="-122"/>
              </a:rPr>
              <a:t>以下）。常用手工电弧焊，依靠焊条来调整焊缝的化学成分，防止白口和裂纹。</a:t>
            </a:r>
            <a:endParaRPr lang="en-US" altLang="zh-CN" sz="1800" b="1" dirty="0" smtClean="0">
              <a:solidFill>
                <a:srgbClr val="000000"/>
              </a:solidFill>
              <a:latin typeface="楷体_GB2312" pitchFamily="49" charset="-122"/>
              <a:ea typeface="楷体_GB2312" pitchFamily="49" charset="-122"/>
            </a:endParaRPr>
          </a:p>
          <a:p>
            <a:pPr marL="0" indent="0" eaLnBrk="1" hangingPunct="1">
              <a:buNone/>
            </a:pPr>
            <a:r>
              <a:rPr lang="en-US" altLang="zh-CN" sz="1800" b="1" dirty="0">
                <a:solidFill>
                  <a:srgbClr val="000000"/>
                </a:solidFill>
                <a:latin typeface="楷体_GB2312" pitchFamily="49" charset="-122"/>
                <a:ea typeface="楷体_GB2312" pitchFamily="49" charset="-122"/>
              </a:rPr>
              <a:t> </a:t>
            </a:r>
            <a:r>
              <a:rPr lang="en-US" altLang="zh-CN" sz="1800" b="1" dirty="0" smtClean="0">
                <a:solidFill>
                  <a:srgbClr val="000000"/>
                </a:solidFill>
                <a:latin typeface="楷体_GB2312" pitchFamily="49" charset="-122"/>
                <a:ea typeface="楷体_GB2312" pitchFamily="49" charset="-122"/>
              </a:rPr>
              <a:t>  </a:t>
            </a:r>
            <a:r>
              <a:rPr lang="zh-CN" altLang="en-US" sz="1800" b="1" dirty="0" smtClean="0">
                <a:solidFill>
                  <a:srgbClr val="FF0000"/>
                </a:solidFill>
                <a:latin typeface="楷体_GB2312" pitchFamily="49" charset="-122"/>
                <a:ea typeface="楷体_GB2312" pitchFamily="49" charset="-122"/>
              </a:rPr>
              <a:t>优点：</a:t>
            </a:r>
            <a:r>
              <a:rPr lang="zh-CN" altLang="en-US" sz="1800" b="1" dirty="0" smtClean="0">
                <a:latin typeface="楷体_GB2312" pitchFamily="49" charset="-122"/>
                <a:ea typeface="楷体_GB2312" pitchFamily="49" charset="-122"/>
              </a:rPr>
              <a:t>方便灵活，生产率高，成本低，劳动条件好，可用于一些非加工面的焊补。</a:t>
            </a:r>
          </a:p>
        </p:txBody>
      </p:sp>
      <p:sp>
        <p:nvSpPr>
          <p:cNvPr id="4" name="矩形 3"/>
          <p:cNvSpPr/>
          <p:nvPr/>
        </p:nvSpPr>
        <p:spPr>
          <a:xfrm>
            <a:off x="251520" y="1227357"/>
            <a:ext cx="2044149" cy="369332"/>
          </a:xfrm>
          <a:prstGeom prst="rect">
            <a:avLst/>
          </a:prstGeom>
        </p:spPr>
        <p:txBody>
          <a:bodyPr wrap="none">
            <a:spAutoFit/>
          </a:bodyPr>
          <a:lstStyle/>
          <a:p>
            <a:pPr>
              <a:defRPr/>
            </a:pPr>
            <a:r>
              <a:rPr lang="zh-CN" altLang="zh-CN" b="1" kern="100" dirty="0">
                <a:solidFill>
                  <a:srgbClr val="C00000"/>
                </a:solidFill>
                <a:latin typeface="宋体" panose="02010600030101010101" pitchFamily="2" charset="-122"/>
                <a:cs typeface="Times New Roman" panose="02020603050405020304" pitchFamily="18" charset="0"/>
              </a:rPr>
              <a:t>铸铁的焊接</a:t>
            </a:r>
            <a:r>
              <a:rPr lang="zh-CN" altLang="zh-CN" b="1" kern="100" dirty="0" smtClean="0">
                <a:solidFill>
                  <a:srgbClr val="C00000"/>
                </a:solidFill>
                <a:latin typeface="宋体" panose="02010600030101010101" pitchFamily="2" charset="-122"/>
                <a:cs typeface="Times New Roman" panose="02020603050405020304" pitchFamily="18" charset="0"/>
              </a:rPr>
              <a:t>特点</a:t>
            </a:r>
            <a:r>
              <a:rPr lang="zh-CN" altLang="en-US" b="1" kern="100" dirty="0" smtClean="0">
                <a:solidFill>
                  <a:srgbClr val="C00000"/>
                </a:solidFill>
                <a:latin typeface="宋体" panose="02010600030101010101" pitchFamily="2" charset="-122"/>
                <a:cs typeface="Times New Roman" panose="02020603050405020304" pitchFamily="18" charset="0"/>
              </a:rPr>
              <a:t>：</a:t>
            </a:r>
            <a:endParaRPr lang="zh-CN" altLang="en-US" b="1" dirty="0">
              <a:solidFill>
                <a:srgbClr val="C00000"/>
              </a:solidFill>
              <a:latin typeface="宋体" panose="02010600030101010101" pitchFamily="2" charset="-122"/>
            </a:endParaRPr>
          </a:p>
        </p:txBody>
      </p:sp>
      <p:sp>
        <p:nvSpPr>
          <p:cNvPr id="5" name="矩形 3"/>
          <p:cNvSpPr>
            <a:spLocks noChangeArrowheads="1"/>
          </p:cNvSpPr>
          <p:nvPr/>
        </p:nvSpPr>
        <p:spPr bwMode="auto">
          <a:xfrm>
            <a:off x="158471" y="1649502"/>
            <a:ext cx="8640959" cy="208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b="1">
                <a:solidFill>
                  <a:srgbClr val="336699"/>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0"/>
              </a:spcBef>
            </a:pPr>
            <a:r>
              <a:rPr lang="en-US" altLang="zh-CN" sz="1800" b="0" dirty="0">
                <a:solidFill>
                  <a:schemeClr val="tx1"/>
                </a:solidFill>
                <a:latin typeface="黑体" panose="02010609060101010101" pitchFamily="49" charset="-122"/>
                <a:ea typeface="黑体" panose="02010609060101010101" pitchFamily="49" charset="-122"/>
              </a:rPr>
              <a:t> </a:t>
            </a:r>
            <a:r>
              <a:rPr lang="en-US" altLang="zh-CN" dirty="0" smtClean="0">
                <a:solidFill>
                  <a:srgbClr val="000000"/>
                </a:solidFill>
                <a:latin typeface="宋体" panose="02010600030101010101" pitchFamily="2" charset="-122"/>
              </a:rPr>
              <a:t>(</a:t>
            </a:r>
            <a:r>
              <a:rPr lang="en-US" altLang="zh-CN" dirty="0">
                <a:solidFill>
                  <a:srgbClr val="000000"/>
                </a:solidFill>
                <a:latin typeface="宋体" panose="02010600030101010101" pitchFamily="2" charset="-122"/>
              </a:rPr>
              <a:t>1)</a:t>
            </a:r>
            <a:r>
              <a:rPr lang="zh-CN" altLang="zh-CN" dirty="0">
                <a:solidFill>
                  <a:srgbClr val="000000"/>
                </a:solidFill>
                <a:latin typeface="宋体" panose="02010600030101010101" pitchFamily="2" charset="-122"/>
              </a:rPr>
              <a:t>熔合区易产生白口组织</a:t>
            </a:r>
            <a:r>
              <a:rPr lang="zh-CN" altLang="en-US" dirty="0">
                <a:solidFill>
                  <a:srgbClr val="000000"/>
                </a:solidFill>
                <a:latin typeface="宋体" panose="02010600030101010101" pitchFamily="2" charset="-122"/>
              </a:rPr>
              <a:t>，</a:t>
            </a:r>
            <a:r>
              <a:rPr lang="zh-CN" altLang="zh-CN" dirty="0">
                <a:solidFill>
                  <a:srgbClr val="000000"/>
                </a:solidFill>
                <a:latin typeface="宋体" panose="02010600030101010101" pitchFamily="2" charset="-122"/>
              </a:rPr>
              <a:t>硬度很高，焊后很难进行机械加工。</a:t>
            </a:r>
          </a:p>
          <a:p>
            <a:pPr algn="just">
              <a:lnSpc>
                <a:spcPct val="120000"/>
              </a:lnSpc>
              <a:spcBef>
                <a:spcPct val="0"/>
              </a:spcBef>
            </a:pPr>
            <a:r>
              <a:rPr lang="en-US" altLang="zh-CN" dirty="0">
                <a:solidFill>
                  <a:srgbClr val="000000"/>
                </a:solidFill>
                <a:latin typeface="宋体" panose="02010600030101010101" pitchFamily="2" charset="-122"/>
              </a:rPr>
              <a:t> </a:t>
            </a:r>
            <a:r>
              <a:rPr lang="en-US" altLang="zh-CN" dirty="0" smtClean="0">
                <a:solidFill>
                  <a:srgbClr val="000000"/>
                </a:solidFill>
                <a:latin typeface="宋体" panose="02010600030101010101" pitchFamily="2" charset="-122"/>
              </a:rPr>
              <a:t>(</a:t>
            </a:r>
            <a:r>
              <a:rPr lang="en-US" altLang="zh-CN" dirty="0">
                <a:solidFill>
                  <a:srgbClr val="000000"/>
                </a:solidFill>
                <a:latin typeface="宋体" panose="02010600030101010101" pitchFamily="2" charset="-122"/>
              </a:rPr>
              <a:t>2)</a:t>
            </a:r>
            <a:r>
              <a:rPr lang="zh-CN" altLang="zh-CN" dirty="0">
                <a:solidFill>
                  <a:srgbClr val="000000"/>
                </a:solidFill>
                <a:latin typeface="宋体" panose="02010600030101010101" pitchFamily="2" charset="-122"/>
              </a:rPr>
              <a:t>易产生裂纹。铸铁强度低、塑性差</a:t>
            </a:r>
            <a:r>
              <a:rPr lang="zh-CN" altLang="en-US" dirty="0">
                <a:solidFill>
                  <a:srgbClr val="000000"/>
                </a:solidFill>
                <a:latin typeface="宋体" panose="02010600030101010101" pitchFamily="2" charset="-122"/>
              </a:rPr>
              <a:t>， </a:t>
            </a:r>
            <a:r>
              <a:rPr lang="zh-CN" altLang="zh-CN" dirty="0">
                <a:solidFill>
                  <a:srgbClr val="000000"/>
                </a:solidFill>
                <a:latin typeface="宋体" panose="02010600030101010101" pitchFamily="2" charset="-122"/>
              </a:rPr>
              <a:t>焊缝及热影响区内</a:t>
            </a:r>
            <a:r>
              <a:rPr lang="zh-CN" altLang="en-US" dirty="0">
                <a:solidFill>
                  <a:srgbClr val="000000"/>
                </a:solidFill>
                <a:latin typeface="宋体" panose="02010600030101010101" pitchFamily="2" charset="-122"/>
              </a:rPr>
              <a:t>易</a:t>
            </a:r>
            <a:r>
              <a:rPr lang="zh-CN" altLang="zh-CN" dirty="0">
                <a:solidFill>
                  <a:srgbClr val="000000"/>
                </a:solidFill>
                <a:latin typeface="宋体" panose="02010600030101010101" pitchFamily="2" charset="-122"/>
              </a:rPr>
              <a:t>产生裂纹，甚至使焊缝整体断裂。用非铸铁组织的焊条或焊丝冷焊铸铁件时，碳及硫、磷杂质含量高，基体材料过多熔入焊缝中，则易产生热裂纹。</a:t>
            </a:r>
          </a:p>
          <a:p>
            <a:pPr algn="just">
              <a:lnSpc>
                <a:spcPct val="120000"/>
              </a:lnSpc>
              <a:spcBef>
                <a:spcPct val="0"/>
              </a:spcBef>
            </a:pPr>
            <a:r>
              <a:rPr lang="en-US" altLang="zh-CN" dirty="0" smtClean="0">
                <a:solidFill>
                  <a:srgbClr val="000000"/>
                </a:solidFill>
                <a:latin typeface="宋体" panose="02010600030101010101" pitchFamily="2" charset="-122"/>
              </a:rPr>
              <a:t> (</a:t>
            </a:r>
            <a:r>
              <a:rPr lang="en-US" altLang="zh-CN" dirty="0">
                <a:solidFill>
                  <a:srgbClr val="000000"/>
                </a:solidFill>
                <a:latin typeface="宋体" panose="02010600030101010101" pitchFamily="2" charset="-122"/>
              </a:rPr>
              <a:t>3)</a:t>
            </a:r>
            <a:r>
              <a:rPr lang="zh-CN" altLang="zh-CN" dirty="0">
                <a:solidFill>
                  <a:srgbClr val="000000"/>
                </a:solidFill>
                <a:latin typeface="宋体" panose="02010600030101010101" pitchFamily="2" charset="-122"/>
                <a:cs typeface="Times New Roman" panose="02020603050405020304" pitchFamily="18" charset="0"/>
              </a:rPr>
              <a:t>易产生气孔。铸铁碳质量分数高，易生成</a:t>
            </a:r>
            <a:r>
              <a:rPr lang="en-US" altLang="zh-CN" dirty="0">
                <a:solidFill>
                  <a:srgbClr val="000000"/>
                </a:solidFill>
                <a:latin typeface="宋体" panose="02010600030101010101" pitchFamily="2" charset="-122"/>
              </a:rPr>
              <a:t>CO</a:t>
            </a:r>
            <a:r>
              <a:rPr lang="zh-CN" altLang="zh-CN" dirty="0">
                <a:solidFill>
                  <a:srgbClr val="000000"/>
                </a:solidFill>
                <a:latin typeface="宋体" panose="02010600030101010101" pitchFamily="2" charset="-122"/>
              </a:rPr>
              <a:t>和</a:t>
            </a:r>
            <a:r>
              <a:rPr lang="en-US" altLang="zh-CN" dirty="0">
                <a:solidFill>
                  <a:srgbClr val="000000"/>
                </a:solidFill>
                <a:latin typeface="宋体" panose="02010600030101010101" pitchFamily="2" charset="-122"/>
              </a:rPr>
              <a:t>CO</a:t>
            </a:r>
            <a:r>
              <a:rPr lang="en-US" altLang="zh-CN" baseline="-25000" dirty="0">
                <a:solidFill>
                  <a:srgbClr val="000000"/>
                </a:solidFill>
                <a:latin typeface="宋体" panose="02010600030101010101" pitchFamily="2" charset="-122"/>
              </a:rPr>
              <a:t>2</a:t>
            </a:r>
            <a:r>
              <a:rPr lang="zh-CN" altLang="zh-CN" dirty="0">
                <a:solidFill>
                  <a:srgbClr val="000000"/>
                </a:solidFill>
                <a:latin typeface="宋体" panose="02010600030101010101" pitchFamily="2" charset="-122"/>
              </a:rPr>
              <a:t>气体，</a:t>
            </a:r>
            <a:r>
              <a:rPr lang="zh-CN" altLang="zh-CN" dirty="0" smtClean="0">
                <a:solidFill>
                  <a:srgbClr val="000000"/>
                </a:solidFill>
                <a:latin typeface="宋体" panose="02010600030101010101" pitchFamily="2" charset="-122"/>
              </a:rPr>
              <a:t>凝固时间</a:t>
            </a:r>
            <a:r>
              <a:rPr lang="zh-CN" altLang="zh-CN" dirty="0">
                <a:solidFill>
                  <a:srgbClr val="000000"/>
                </a:solidFill>
                <a:latin typeface="宋体" panose="02010600030101010101" pitchFamily="2" charset="-122"/>
              </a:rPr>
              <a:t>很短，熔池中的气体来不及逸出而形成气孔。</a:t>
            </a:r>
            <a:endParaRPr lang="zh-CN" altLang="en-US" dirty="0">
              <a:solidFill>
                <a:srgbClr val="000000"/>
              </a:solidFill>
              <a:latin typeface="宋体" panose="02010600030101010101" pitchFamily="2"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3"/>
          <p:cNvSpPr>
            <a:spLocks noGrp="1" noChangeArrowheads="1"/>
          </p:cNvSpPr>
          <p:nvPr>
            <p:ph type="body" idx="1"/>
          </p:nvPr>
        </p:nvSpPr>
        <p:spPr>
          <a:xfrm>
            <a:off x="179512" y="1412776"/>
            <a:ext cx="8712968" cy="5445224"/>
          </a:xfrm>
        </p:spPr>
        <p:txBody>
          <a:bodyPr/>
          <a:lstStyle/>
          <a:p>
            <a:pPr marL="457200" lvl="1" indent="0" eaLnBrk="1" hangingPunct="1">
              <a:lnSpc>
                <a:spcPct val="90000"/>
              </a:lnSpc>
              <a:buNone/>
            </a:pPr>
            <a:r>
              <a:rPr lang="zh-CN" altLang="en-US" sz="2000" b="1" dirty="0" smtClean="0">
                <a:solidFill>
                  <a:srgbClr val="C00000"/>
                </a:solidFill>
                <a:latin typeface="楷体_GB2312" pitchFamily="49" charset="-122"/>
                <a:ea typeface="楷体_GB2312" pitchFamily="49" charset="-122"/>
              </a:rPr>
              <a:t>一、铝及铝合金的焊接 </a:t>
            </a:r>
            <a:r>
              <a:rPr lang="zh-CN" altLang="en-US" sz="2000" b="1" dirty="0" smtClean="0">
                <a:latin typeface="楷体_GB2312" pitchFamily="49" charset="-122"/>
                <a:ea typeface="楷体_GB2312" pitchFamily="49" charset="-122"/>
              </a:rPr>
              <a:t>（纯铝、铝锰合金、铝镁合金及铸铝）</a:t>
            </a:r>
            <a:endParaRPr lang="en-US" altLang="zh-CN" sz="2000" b="1" dirty="0" smtClean="0">
              <a:latin typeface="楷体_GB2312" pitchFamily="49" charset="-122"/>
              <a:ea typeface="楷体_GB2312" pitchFamily="49" charset="-122"/>
            </a:endParaRPr>
          </a:p>
          <a:p>
            <a:pPr marL="457200" lvl="1" indent="0" eaLnBrk="1" hangingPunct="1">
              <a:lnSpc>
                <a:spcPct val="90000"/>
              </a:lnSpc>
              <a:buNone/>
            </a:pPr>
            <a:r>
              <a:rPr lang="zh-CN" altLang="en-US" sz="2000" b="1" dirty="0" smtClean="0">
                <a:solidFill>
                  <a:srgbClr val="FF0000"/>
                </a:solidFill>
                <a:latin typeface="楷体_GB2312" pitchFamily="49" charset="-122"/>
                <a:ea typeface="楷体_GB2312" pitchFamily="49" charset="-122"/>
              </a:rPr>
              <a:t>焊接特点：</a:t>
            </a:r>
            <a:endParaRPr lang="en-US" altLang="zh-CN" sz="2000" b="1" dirty="0" smtClean="0">
              <a:solidFill>
                <a:srgbClr val="FF0000"/>
              </a:solidFill>
              <a:latin typeface="楷体_GB2312" pitchFamily="49" charset="-122"/>
              <a:ea typeface="楷体_GB2312" pitchFamily="49" charset="-122"/>
            </a:endParaRPr>
          </a:p>
          <a:p>
            <a:pPr indent="0" algn="just">
              <a:lnSpc>
                <a:spcPct val="120000"/>
              </a:lnSpc>
              <a:buNone/>
              <a:defRPr/>
            </a:pPr>
            <a:r>
              <a:rPr lang="en-US" altLang="zh-CN" sz="1800" b="1" dirty="0">
                <a:latin typeface="宋体" panose="02010600030101010101" pitchFamily="2" charset="-122"/>
                <a:ea typeface="宋体" panose="02010600030101010101" pitchFamily="2" charset="-122"/>
              </a:rPr>
              <a:t>(1)</a:t>
            </a:r>
            <a:r>
              <a:rPr lang="zh-CN" altLang="en-US" sz="1800" b="1" dirty="0">
                <a:latin typeface="宋体" panose="02010600030101010101" pitchFamily="2" charset="-122"/>
                <a:ea typeface="宋体" panose="02010600030101010101" pitchFamily="2" charset="-122"/>
              </a:rPr>
              <a:t>铝与氧的亲和力很大，</a:t>
            </a:r>
            <a:r>
              <a:rPr lang="zh-CN" altLang="en-US" sz="1800" b="1" dirty="0">
                <a:solidFill>
                  <a:srgbClr val="C00000"/>
                </a:solidFill>
                <a:latin typeface="宋体" panose="02010600030101010101" pitchFamily="2" charset="-122"/>
                <a:ea typeface="宋体" panose="02010600030101010101" pitchFamily="2" charset="-122"/>
              </a:rPr>
              <a:t>极易氧化生成氧化铝</a:t>
            </a:r>
            <a:r>
              <a:rPr lang="en-US" altLang="zh-CN" sz="1800" b="1" dirty="0">
                <a:latin typeface="宋体" panose="02010600030101010101" pitchFamily="2" charset="-122"/>
                <a:ea typeface="宋体" panose="02010600030101010101" pitchFamily="2" charset="-122"/>
              </a:rPr>
              <a:t>(Al</a:t>
            </a:r>
            <a:r>
              <a:rPr lang="en-US" altLang="zh-CN" sz="1800" b="1" baseline="-30000" dirty="0">
                <a:latin typeface="宋体" panose="02010600030101010101" pitchFamily="2" charset="-122"/>
                <a:ea typeface="宋体" panose="02010600030101010101" pitchFamily="2" charset="-122"/>
              </a:rPr>
              <a:t>2</a:t>
            </a:r>
            <a:r>
              <a:rPr lang="en-US" altLang="zh-CN" sz="1800" b="1" dirty="0">
                <a:latin typeface="宋体" panose="02010600030101010101" pitchFamily="2" charset="-122"/>
                <a:ea typeface="宋体" panose="02010600030101010101" pitchFamily="2" charset="-122"/>
              </a:rPr>
              <a:t>O</a:t>
            </a:r>
            <a:r>
              <a:rPr lang="en-US" altLang="zh-CN" sz="1800" b="1" baseline="-30000" dirty="0">
                <a:latin typeface="宋体" panose="02010600030101010101" pitchFamily="2" charset="-122"/>
                <a:ea typeface="宋体" panose="02010600030101010101" pitchFamily="2" charset="-122"/>
              </a:rPr>
              <a:t>3</a:t>
            </a:r>
            <a:r>
              <a:rPr lang="en-US" altLang="zh-CN" sz="1800" b="1" dirty="0">
                <a:latin typeface="宋体" panose="02010600030101010101" pitchFamily="2" charset="-122"/>
                <a:ea typeface="宋体" panose="02010600030101010101" pitchFamily="2" charset="-122"/>
              </a:rPr>
              <a:t>)</a:t>
            </a:r>
            <a:r>
              <a:rPr lang="zh-CN" altLang="en-US" sz="1800" b="1" dirty="0">
                <a:latin typeface="宋体" panose="02010600030101010101" pitchFamily="2" charset="-122"/>
                <a:ea typeface="宋体" panose="02010600030101010101" pitchFamily="2" charset="-122"/>
              </a:rPr>
              <a:t>，组织致密，熔点高达</a:t>
            </a:r>
            <a:r>
              <a:rPr lang="en-US" altLang="zh-CN" sz="1800" b="1" dirty="0">
                <a:latin typeface="宋体" panose="02010600030101010101" pitchFamily="2" charset="-122"/>
                <a:ea typeface="宋体" panose="02010600030101010101" pitchFamily="2" charset="-122"/>
              </a:rPr>
              <a:t>2050℃</a:t>
            </a:r>
            <a:r>
              <a:rPr lang="zh-CN" altLang="en-US" sz="1800" b="1" dirty="0">
                <a:latin typeface="宋体" panose="02010600030101010101" pitchFamily="2" charset="-122"/>
                <a:ea typeface="宋体" panose="02010600030101010101" pitchFamily="2" charset="-122"/>
              </a:rPr>
              <a:t>，覆盖在金属表面，能阻碍金属熔合。氧化铝的密度较大，易使焊缝形成夹渣缺陷。</a:t>
            </a:r>
          </a:p>
          <a:p>
            <a:pPr indent="0" algn="just">
              <a:lnSpc>
                <a:spcPct val="120000"/>
              </a:lnSpc>
              <a:buNone/>
              <a:defRPr/>
            </a:pPr>
            <a:r>
              <a:rPr lang="en-US" altLang="zh-CN" sz="1800" b="1" dirty="0" smtClean="0">
                <a:latin typeface="宋体" panose="02010600030101010101" pitchFamily="2" charset="-122"/>
                <a:ea typeface="宋体" panose="02010600030101010101" pitchFamily="2" charset="-122"/>
              </a:rPr>
              <a:t>(</a:t>
            </a:r>
            <a:r>
              <a:rPr lang="en-US" altLang="zh-CN" sz="1800" b="1" dirty="0">
                <a:latin typeface="宋体" panose="02010600030101010101" pitchFamily="2" charset="-122"/>
                <a:ea typeface="宋体" panose="02010600030101010101" pitchFamily="2" charset="-122"/>
              </a:rPr>
              <a:t>2)</a:t>
            </a:r>
            <a:r>
              <a:rPr lang="zh-CN" altLang="en-US" sz="1800" b="1" dirty="0">
                <a:latin typeface="宋体" panose="02010600030101010101" pitchFamily="2" charset="-122"/>
                <a:ea typeface="宋体" panose="02010600030101010101" pitchFamily="2" charset="-122"/>
              </a:rPr>
              <a:t>铝的</a:t>
            </a:r>
            <a:r>
              <a:rPr lang="zh-CN" altLang="en-US" sz="1800" b="1" dirty="0">
                <a:solidFill>
                  <a:srgbClr val="C00000"/>
                </a:solidFill>
                <a:latin typeface="宋体" panose="02010600030101010101" pitchFamily="2" charset="-122"/>
                <a:ea typeface="宋体" panose="02010600030101010101" pitchFamily="2" charset="-122"/>
              </a:rPr>
              <a:t>导热系数较大</a:t>
            </a:r>
            <a:r>
              <a:rPr lang="zh-CN" altLang="en-US" sz="1800" b="1" dirty="0">
                <a:latin typeface="宋体" panose="02010600030101010101" pitchFamily="2" charset="-122"/>
                <a:ea typeface="宋体" panose="02010600030101010101" pitchFamily="2" charset="-122"/>
              </a:rPr>
              <a:t>，要使用大功率或能量集中的</a:t>
            </a:r>
            <a:r>
              <a:rPr lang="zh-CN" altLang="en-US" sz="1800" b="1" dirty="0" smtClean="0">
                <a:latin typeface="宋体" panose="02010600030101010101" pitchFamily="2" charset="-122"/>
                <a:ea typeface="宋体" panose="02010600030101010101" pitchFamily="2" charset="-122"/>
              </a:rPr>
              <a:t>热源，焊</a:t>
            </a:r>
            <a:r>
              <a:rPr lang="zh-CN" altLang="en-US" sz="1800" b="1" dirty="0">
                <a:latin typeface="宋体" panose="02010600030101010101" pitchFamily="2" charset="-122"/>
                <a:ea typeface="宋体" panose="02010600030101010101" pitchFamily="2" charset="-122"/>
              </a:rPr>
              <a:t>件厚度较大时应考虑预热。铝的</a:t>
            </a:r>
            <a:r>
              <a:rPr lang="zh-CN" altLang="en-US" sz="1800" b="1" dirty="0">
                <a:solidFill>
                  <a:srgbClr val="C00000"/>
                </a:solidFill>
                <a:latin typeface="宋体" panose="02010600030101010101" pitchFamily="2" charset="-122"/>
                <a:ea typeface="宋体" panose="02010600030101010101" pitchFamily="2" charset="-122"/>
              </a:rPr>
              <a:t>膨胀系数较大</a:t>
            </a:r>
            <a:r>
              <a:rPr lang="zh-CN" altLang="en-US" sz="1800" b="1" dirty="0">
                <a:latin typeface="宋体" panose="02010600030101010101" pitchFamily="2" charset="-122"/>
                <a:ea typeface="宋体" panose="02010600030101010101" pitchFamily="2" charset="-122"/>
              </a:rPr>
              <a:t>，易产生焊接应力与变形，并可能导致裂纹的产生。</a:t>
            </a:r>
          </a:p>
          <a:p>
            <a:pPr indent="0" algn="just">
              <a:lnSpc>
                <a:spcPct val="120000"/>
              </a:lnSpc>
              <a:buNone/>
              <a:defRPr/>
            </a:pPr>
            <a:r>
              <a:rPr lang="en-US" altLang="zh-CN" sz="1800" b="1" dirty="0" smtClean="0">
                <a:latin typeface="宋体" panose="02010600030101010101" pitchFamily="2" charset="-122"/>
                <a:ea typeface="宋体" panose="02010600030101010101" pitchFamily="2" charset="-122"/>
              </a:rPr>
              <a:t>(</a:t>
            </a:r>
            <a:r>
              <a:rPr lang="en-US" altLang="zh-CN" sz="1800" b="1" dirty="0">
                <a:latin typeface="宋体" panose="02010600030101010101" pitchFamily="2" charset="-122"/>
                <a:ea typeface="宋体" panose="02010600030101010101" pitchFamily="2" charset="-122"/>
              </a:rPr>
              <a:t>3)</a:t>
            </a:r>
            <a:r>
              <a:rPr lang="zh-CN" altLang="en-US" sz="1800" b="1" dirty="0">
                <a:latin typeface="宋体" panose="02010600030101010101" pitchFamily="2" charset="-122"/>
                <a:ea typeface="宋体" panose="02010600030101010101" pitchFamily="2" charset="-122"/>
              </a:rPr>
              <a:t>液态铝能吸收大量氢气，固态铝几乎不能溶解氢，</a:t>
            </a:r>
            <a:r>
              <a:rPr lang="zh-CN" altLang="en-US" sz="1800" b="1" dirty="0">
                <a:solidFill>
                  <a:srgbClr val="C00000"/>
                </a:solidFill>
                <a:latin typeface="宋体" panose="02010600030101010101" pitchFamily="2" charset="-122"/>
                <a:ea typeface="宋体" panose="02010600030101010101" pitchFamily="2" charset="-122"/>
              </a:rPr>
              <a:t>凝固中易产生气孔</a:t>
            </a:r>
            <a:r>
              <a:rPr lang="zh-CN" altLang="en-US" sz="1800" b="1" dirty="0">
                <a:latin typeface="宋体" panose="02010600030101010101" pitchFamily="2" charset="-122"/>
                <a:ea typeface="宋体" panose="02010600030101010101" pitchFamily="2" charset="-122"/>
              </a:rPr>
              <a:t>。</a:t>
            </a:r>
          </a:p>
          <a:p>
            <a:pPr indent="0" algn="just">
              <a:lnSpc>
                <a:spcPct val="120000"/>
              </a:lnSpc>
              <a:buNone/>
              <a:defRPr/>
            </a:pPr>
            <a:r>
              <a:rPr lang="en-US" altLang="zh-CN" sz="1800" b="1" dirty="0" smtClean="0">
                <a:latin typeface="宋体" panose="02010600030101010101" pitchFamily="2" charset="-122"/>
                <a:ea typeface="宋体" panose="02010600030101010101" pitchFamily="2" charset="-122"/>
              </a:rPr>
              <a:t>(</a:t>
            </a:r>
            <a:r>
              <a:rPr lang="en-US" altLang="zh-CN" sz="1800" b="1" dirty="0">
                <a:latin typeface="宋体" panose="02010600030101010101" pitchFamily="2" charset="-122"/>
                <a:ea typeface="宋体" panose="02010600030101010101" pitchFamily="2" charset="-122"/>
              </a:rPr>
              <a:t>4)</a:t>
            </a:r>
            <a:r>
              <a:rPr lang="zh-CN" altLang="en-US" sz="1800" b="1" dirty="0">
                <a:latin typeface="宋体" panose="02010600030101010101" pitchFamily="2" charset="-122"/>
                <a:ea typeface="宋体" panose="02010600030101010101" pitchFamily="2" charset="-122"/>
                <a:cs typeface="Times New Roman" panose="02020603050405020304" pitchFamily="18" charset="0"/>
              </a:rPr>
              <a:t>铝在高温时强度和塑性很低，焊接中常由于不能支持熔池金属而形成焊缝</a:t>
            </a:r>
            <a:r>
              <a:rPr lang="zh-CN" altLang="en-US" sz="1800" b="1" dirty="0" smtClean="0">
                <a:latin typeface="宋体" panose="02010600030101010101" pitchFamily="2" charset="-122"/>
                <a:ea typeface="宋体" panose="02010600030101010101" pitchFamily="2" charset="-122"/>
                <a:cs typeface="Times New Roman" panose="02020603050405020304" pitchFamily="18" charset="0"/>
              </a:rPr>
              <a:t>塌陷，常</a:t>
            </a:r>
            <a:r>
              <a:rPr lang="zh-CN" altLang="en-US" sz="1800" b="1" dirty="0">
                <a:solidFill>
                  <a:srgbClr val="C00000"/>
                </a:solidFill>
                <a:latin typeface="宋体" panose="02010600030101010101" pitchFamily="2" charset="-122"/>
                <a:ea typeface="宋体" panose="02010600030101010101" pitchFamily="2" charset="-122"/>
                <a:cs typeface="Times New Roman" panose="02020603050405020304" pitchFamily="18" charset="0"/>
              </a:rPr>
              <a:t>需采用垫板进行焊接</a:t>
            </a:r>
            <a:r>
              <a:rPr lang="zh-CN" altLang="en-US" sz="1800" b="1" dirty="0">
                <a:latin typeface="宋体" panose="02010600030101010101" pitchFamily="2" charset="-122"/>
                <a:ea typeface="宋体" panose="02010600030101010101" pitchFamily="2" charset="-122"/>
                <a:cs typeface="Times New Roman" panose="02020603050405020304" pitchFamily="18" charset="0"/>
              </a:rPr>
              <a:t>。</a:t>
            </a:r>
            <a:r>
              <a:rPr lang="zh-CN" altLang="en-US" sz="1800" b="1" dirty="0">
                <a:latin typeface="宋体" panose="02010600030101010101" pitchFamily="2" charset="-122"/>
                <a:ea typeface="宋体" panose="02010600030101010101" pitchFamily="2" charset="-122"/>
              </a:rPr>
              <a:t> </a:t>
            </a:r>
          </a:p>
          <a:p>
            <a:pPr lvl="1" eaLnBrk="1" hangingPunct="1">
              <a:lnSpc>
                <a:spcPct val="90000"/>
              </a:lnSpc>
              <a:buNone/>
            </a:pPr>
            <a:r>
              <a:rPr lang="zh-CN" altLang="en-US" sz="2000" b="1" dirty="0" smtClean="0">
                <a:solidFill>
                  <a:srgbClr val="FF6600"/>
                </a:solidFill>
                <a:latin typeface="宋体" panose="02010600030101010101" pitchFamily="2" charset="-122"/>
                <a:ea typeface="楷体_GB2312" pitchFamily="49" charset="-122"/>
              </a:rPr>
              <a:t>焊接方法：</a:t>
            </a:r>
            <a:endParaRPr lang="en-US" altLang="zh-CN" sz="2000" b="1" dirty="0" smtClean="0">
              <a:solidFill>
                <a:srgbClr val="FF6600"/>
              </a:solidFill>
              <a:latin typeface="宋体" panose="02010600030101010101" pitchFamily="2" charset="-122"/>
              <a:ea typeface="楷体_GB2312" pitchFamily="49" charset="-122"/>
            </a:endParaRPr>
          </a:p>
          <a:p>
            <a:pPr lvl="1" eaLnBrk="1" hangingPunct="1">
              <a:lnSpc>
                <a:spcPct val="90000"/>
              </a:lnSpc>
              <a:buNone/>
            </a:pPr>
            <a:r>
              <a:rPr lang="en-US" altLang="zh-CN" sz="2000" b="1" kern="100" dirty="0">
                <a:solidFill>
                  <a:srgbClr val="FF6600"/>
                </a:solidFill>
                <a:latin typeface="宋体" panose="02010600030101010101" pitchFamily="2" charset="-122"/>
                <a:ea typeface="楷体_GB2312" pitchFamily="49" charset="-122"/>
                <a:cs typeface="Times New Roman" panose="02020603050405020304" pitchFamily="18" charset="0"/>
              </a:rPr>
              <a:t> </a:t>
            </a:r>
            <a:r>
              <a:rPr lang="en-US" altLang="zh-CN" sz="2000" b="1" kern="100" dirty="0" smtClean="0">
                <a:solidFill>
                  <a:srgbClr val="FF6600"/>
                </a:solidFill>
                <a:latin typeface="宋体" panose="02010600030101010101" pitchFamily="2" charset="-122"/>
                <a:ea typeface="楷体_GB2312" pitchFamily="49" charset="-122"/>
                <a:cs typeface="Times New Roman" panose="02020603050405020304" pitchFamily="18" charset="0"/>
              </a:rPr>
              <a:t>  </a:t>
            </a:r>
            <a:r>
              <a:rPr lang="zh-CN" altLang="zh-CN" sz="1800" b="1" kern="100" dirty="0" smtClean="0">
                <a:latin typeface="宋体" panose="02010600030101010101" pitchFamily="2" charset="-122"/>
                <a:ea typeface="宋体" panose="02010600030101010101" pitchFamily="2" charset="-122"/>
                <a:cs typeface="Times New Roman" panose="02020603050405020304" pitchFamily="18" charset="0"/>
              </a:rPr>
              <a:t>常用</a:t>
            </a:r>
            <a:r>
              <a:rPr lang="zh-CN" altLang="zh-CN" sz="1800" b="1" kern="100" dirty="0">
                <a:latin typeface="宋体" panose="02010600030101010101" pitchFamily="2" charset="-122"/>
                <a:ea typeface="宋体" panose="02010600030101010101" pitchFamily="2" charset="-122"/>
                <a:cs typeface="Times New Roman" panose="02020603050405020304" pitchFamily="18" charset="0"/>
              </a:rPr>
              <a:t>方法有氩弧焊、气焊、点焊、缝焊和钎焊。</a:t>
            </a:r>
            <a:r>
              <a:rPr lang="zh-CN" altLang="zh-CN" sz="1800" b="1"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氩弧焊是焊接铝及铝合金较好的方法，</a:t>
            </a:r>
            <a:r>
              <a:rPr lang="zh-CN" altLang="zh-CN" sz="1800" b="1" kern="100" dirty="0">
                <a:latin typeface="宋体" panose="02010600030101010101" pitchFamily="2" charset="-122"/>
                <a:ea typeface="宋体" panose="02010600030101010101" pitchFamily="2" charset="-122"/>
                <a:cs typeface="Times New Roman" panose="02020603050405020304" pitchFamily="18" charset="0"/>
              </a:rPr>
              <a:t>焊接时可不用焊剂。但要求氩气纯度大于</a:t>
            </a:r>
            <a:r>
              <a:rPr lang="en-US" altLang="zh-CN" sz="1800" b="1" kern="100" dirty="0">
                <a:latin typeface="宋体" panose="02010600030101010101" pitchFamily="2" charset="-122"/>
                <a:ea typeface="宋体" panose="02010600030101010101" pitchFamily="2" charset="-122"/>
              </a:rPr>
              <a:t>99.9%</a:t>
            </a:r>
            <a:r>
              <a:rPr lang="zh-CN" altLang="zh-CN" sz="1800" b="1" kern="100" dirty="0">
                <a:latin typeface="宋体" panose="02010600030101010101" pitchFamily="2" charset="-122"/>
                <a:ea typeface="宋体" panose="02010600030101010101" pitchFamily="2" charset="-122"/>
                <a:cs typeface="Times New Roman" panose="02020603050405020304" pitchFamily="18" charset="0"/>
              </a:rPr>
              <a:t>。气焊常用于要求不高的铝及铝合金工件的焊接。</a:t>
            </a:r>
            <a:endParaRPr lang="zh-CN" altLang="en-US" sz="1800" b="1" dirty="0">
              <a:latin typeface="宋体" panose="02010600030101010101" pitchFamily="2" charset="-122"/>
              <a:ea typeface="宋体" panose="02010600030101010101" pitchFamily="2" charset="-122"/>
            </a:endParaRPr>
          </a:p>
          <a:p>
            <a:pPr lvl="1" eaLnBrk="1" hangingPunct="1">
              <a:lnSpc>
                <a:spcPct val="90000"/>
              </a:lnSpc>
              <a:buFontTx/>
              <a:buNone/>
            </a:pPr>
            <a:endParaRPr lang="zh-CN" altLang="en-US" sz="1800" b="1" dirty="0" smtClean="0">
              <a:latin typeface="宋体" panose="02010600030101010101" pitchFamily="2" charset="-122"/>
              <a:ea typeface="宋体" panose="02010600030101010101" pitchFamily="2" charset="-122"/>
            </a:endParaRPr>
          </a:p>
        </p:txBody>
      </p:sp>
      <p:sp>
        <p:nvSpPr>
          <p:cNvPr id="4" name="矩形 3"/>
          <p:cNvSpPr/>
          <p:nvPr/>
        </p:nvSpPr>
        <p:spPr>
          <a:xfrm>
            <a:off x="2627784" y="332656"/>
            <a:ext cx="6264696" cy="584775"/>
          </a:xfrm>
          <a:prstGeom prst="rect">
            <a:avLst/>
          </a:prstGeom>
        </p:spPr>
        <p:txBody>
          <a:bodyPr wrap="square">
            <a:spAutoFit/>
          </a:bodyPr>
          <a:lstStyle/>
          <a:p>
            <a:pPr>
              <a:defRPr/>
            </a:pPr>
            <a:r>
              <a:rPr lang="zh-CN" altLang="zh-CN" sz="3200" b="1" kern="100" dirty="0">
                <a:latin typeface="宋体" panose="02010600030101010101" pitchFamily="2" charset="-122"/>
                <a:cs typeface="Times New Roman" panose="02020603050405020304" pitchFamily="18" charset="0"/>
              </a:rPr>
              <a:t>第五节</a:t>
            </a:r>
            <a:r>
              <a:rPr lang="en-US" altLang="zh-CN" sz="3200" b="1" kern="100" dirty="0">
                <a:latin typeface="宋体" panose="02010600030101010101" pitchFamily="2" charset="-122"/>
              </a:rPr>
              <a:t> </a:t>
            </a:r>
            <a:r>
              <a:rPr lang="zh-CN" altLang="zh-CN" sz="3200" b="1" kern="100" dirty="0">
                <a:latin typeface="宋体" panose="02010600030101010101" pitchFamily="2" charset="-122"/>
                <a:cs typeface="Times New Roman" panose="02020603050405020304" pitchFamily="18" charset="0"/>
              </a:rPr>
              <a:t>非铁金属及其合金的焊接</a:t>
            </a:r>
            <a:endParaRPr lang="zh-CN" altLang="en-US" sz="3200" dirty="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3"/>
          <p:cNvSpPr>
            <a:spLocks noGrp="1" noChangeArrowheads="1"/>
          </p:cNvSpPr>
          <p:nvPr>
            <p:ph type="body" idx="1"/>
          </p:nvPr>
        </p:nvSpPr>
        <p:spPr>
          <a:xfrm>
            <a:off x="251520" y="1340768"/>
            <a:ext cx="8567737" cy="5328493"/>
          </a:xfrm>
        </p:spPr>
        <p:txBody>
          <a:bodyPr/>
          <a:lstStyle/>
          <a:p>
            <a:pPr marL="457200" lvl="1" indent="0" eaLnBrk="1" hangingPunct="1">
              <a:lnSpc>
                <a:spcPct val="80000"/>
              </a:lnSpc>
              <a:buNone/>
            </a:pPr>
            <a:r>
              <a:rPr lang="zh-CN" altLang="en-US" sz="2000" b="1" dirty="0" smtClean="0">
                <a:solidFill>
                  <a:srgbClr val="C00000"/>
                </a:solidFill>
                <a:latin typeface="宋体" panose="02010600030101010101" pitchFamily="2" charset="-122"/>
                <a:ea typeface="宋体" panose="02010600030101010101" pitchFamily="2" charset="-122"/>
              </a:rPr>
              <a:t>二、铜及铜合金的焊接 </a:t>
            </a:r>
            <a:r>
              <a:rPr lang="zh-CN" altLang="en-US" sz="2000" b="1" dirty="0" smtClean="0">
                <a:latin typeface="宋体" panose="02010600030101010101" pitchFamily="2" charset="-122"/>
                <a:ea typeface="宋体" panose="02010600030101010101" pitchFamily="2" charset="-122"/>
              </a:rPr>
              <a:t>（比低碳钢困难的多）</a:t>
            </a:r>
            <a:endParaRPr lang="en-US" altLang="zh-CN" sz="2000" b="1" dirty="0">
              <a:latin typeface="宋体" panose="02010600030101010101" pitchFamily="2" charset="-122"/>
              <a:ea typeface="宋体" panose="02010600030101010101" pitchFamily="2" charset="-122"/>
            </a:endParaRPr>
          </a:p>
          <a:p>
            <a:pPr marL="457200" lvl="1" indent="0" eaLnBrk="1" hangingPunct="1">
              <a:lnSpc>
                <a:spcPct val="80000"/>
              </a:lnSpc>
              <a:buNone/>
            </a:pPr>
            <a:endParaRPr lang="en-US" altLang="zh-CN" sz="2000" b="1" dirty="0" smtClean="0">
              <a:solidFill>
                <a:srgbClr val="FF6600"/>
              </a:solidFill>
              <a:latin typeface="宋体" panose="02010600030101010101" pitchFamily="2" charset="-122"/>
              <a:ea typeface="宋体" panose="02010600030101010101" pitchFamily="2" charset="-122"/>
            </a:endParaRPr>
          </a:p>
          <a:p>
            <a:pPr marL="457200" lvl="1" indent="0" eaLnBrk="1" hangingPunct="1">
              <a:buNone/>
            </a:pPr>
            <a:r>
              <a:rPr lang="zh-CN" altLang="en-US" sz="2000" b="1" dirty="0" smtClean="0">
                <a:solidFill>
                  <a:srgbClr val="C00000"/>
                </a:solidFill>
                <a:latin typeface="宋体" panose="02010600030101010101" pitchFamily="2" charset="-122"/>
                <a:ea typeface="宋体" panose="02010600030101010101" pitchFamily="2" charset="-122"/>
              </a:rPr>
              <a:t>焊接特点：</a:t>
            </a:r>
            <a:endParaRPr lang="en-US" altLang="zh-CN" sz="2000" b="1" dirty="0">
              <a:solidFill>
                <a:srgbClr val="C00000"/>
              </a:solidFill>
              <a:latin typeface="宋体" panose="02010600030101010101" pitchFamily="2" charset="-122"/>
              <a:ea typeface="宋体" panose="02010600030101010101" pitchFamily="2" charset="-122"/>
            </a:endParaRPr>
          </a:p>
          <a:p>
            <a:pPr lvl="1" eaLnBrk="1" hangingPunct="1">
              <a:buFont typeface="Wingdings" panose="05000000000000000000" pitchFamily="2" charset="2"/>
              <a:buChar char="Ø"/>
            </a:pPr>
            <a:r>
              <a:rPr lang="zh-CN" altLang="en-US" sz="2000" b="1" dirty="0" smtClean="0">
                <a:solidFill>
                  <a:srgbClr val="FF0000"/>
                </a:solidFill>
                <a:latin typeface="宋体" panose="02010600030101010101" pitchFamily="2" charset="-122"/>
                <a:ea typeface="宋体" panose="02010600030101010101" pitchFamily="2" charset="-122"/>
              </a:rPr>
              <a:t>难熔合   </a:t>
            </a:r>
            <a:r>
              <a:rPr lang="zh-CN" altLang="en-US" sz="2000" b="1" dirty="0" smtClean="0">
                <a:latin typeface="宋体" panose="02010600030101010101" pitchFamily="2" charset="-122"/>
                <a:ea typeface="宋体" panose="02010600030101010101" pitchFamily="2" charset="-122"/>
              </a:rPr>
              <a:t>铜导热系数大，比铁大</a:t>
            </a:r>
            <a:r>
              <a:rPr lang="en-US" altLang="zh-CN" sz="2000" b="1" dirty="0" smtClean="0">
                <a:latin typeface="宋体" panose="02010600030101010101" pitchFamily="2" charset="-122"/>
                <a:ea typeface="宋体" panose="02010600030101010101" pitchFamily="2" charset="-122"/>
              </a:rPr>
              <a:t>7</a:t>
            </a:r>
            <a:r>
              <a:rPr lang="zh-CN" altLang="en-US" sz="2000" b="1" dirty="0" smtClean="0">
                <a:latin typeface="宋体" panose="02010600030101010101" pitchFamily="2" charset="-122"/>
                <a:ea typeface="宋体" panose="02010600030101010101" pitchFamily="2" charset="-122"/>
              </a:rPr>
              <a:t>～</a:t>
            </a:r>
            <a:r>
              <a:rPr lang="en-US" altLang="zh-CN" sz="2000" b="1" dirty="0" smtClean="0">
                <a:latin typeface="宋体" panose="02010600030101010101" pitchFamily="2" charset="-122"/>
                <a:ea typeface="宋体" panose="02010600030101010101" pitchFamily="2" charset="-122"/>
              </a:rPr>
              <a:t>11</a:t>
            </a:r>
            <a:r>
              <a:rPr lang="zh-CN" altLang="en-US" sz="2000" b="1" dirty="0" smtClean="0">
                <a:latin typeface="宋体" panose="02010600030101010101" pitchFamily="2" charset="-122"/>
                <a:ea typeface="宋体" panose="02010600030101010101" pitchFamily="2" charset="-122"/>
              </a:rPr>
              <a:t>倍，热量易散失，使母材和填充金属难于熔合，需大功率电源，焊前要预热。</a:t>
            </a:r>
            <a:endParaRPr lang="en-US" altLang="zh-CN" sz="2000" b="1" dirty="0" smtClean="0">
              <a:latin typeface="宋体" panose="02010600030101010101" pitchFamily="2" charset="-122"/>
              <a:ea typeface="宋体" panose="02010600030101010101" pitchFamily="2" charset="-122"/>
            </a:endParaRPr>
          </a:p>
          <a:p>
            <a:pPr lvl="1" eaLnBrk="1" hangingPunct="1">
              <a:buFont typeface="Wingdings" panose="05000000000000000000" pitchFamily="2" charset="2"/>
              <a:buChar char="Ø"/>
            </a:pPr>
            <a:r>
              <a:rPr lang="zh-CN" altLang="en-US" sz="2000" b="1" dirty="0" smtClean="0">
                <a:solidFill>
                  <a:srgbClr val="FF0000"/>
                </a:solidFill>
                <a:latin typeface="宋体" panose="02010600030101010101" pitchFamily="2" charset="-122"/>
                <a:ea typeface="宋体" panose="02010600030101010101" pitchFamily="2" charset="-122"/>
              </a:rPr>
              <a:t>易氧化</a:t>
            </a:r>
            <a:r>
              <a:rPr lang="zh-CN" altLang="en-US" sz="2000" b="1" dirty="0" smtClean="0">
                <a:solidFill>
                  <a:srgbClr val="009900"/>
                </a:solidFill>
                <a:latin typeface="宋体" panose="02010600030101010101" pitchFamily="2" charset="-122"/>
                <a:ea typeface="宋体" panose="02010600030101010101" pitchFamily="2" charset="-122"/>
              </a:rPr>
              <a:t>   </a:t>
            </a:r>
            <a:r>
              <a:rPr lang="zh-CN" altLang="zh-CN" sz="2000" b="1" kern="100" dirty="0" smtClean="0">
                <a:latin typeface="宋体" panose="02010600030101010101" pitchFamily="2" charset="-122"/>
                <a:ea typeface="宋体" panose="02010600030101010101" pitchFamily="2" charset="-122"/>
              </a:rPr>
              <a:t>液态</a:t>
            </a:r>
            <a:r>
              <a:rPr lang="zh-CN" altLang="zh-CN" sz="2000" b="1" kern="100" dirty="0">
                <a:latin typeface="宋体" panose="02010600030101010101" pitchFamily="2" charset="-122"/>
                <a:ea typeface="宋体" panose="02010600030101010101" pitchFamily="2" charset="-122"/>
              </a:rPr>
              <a:t>铜易氧化，生成的</a:t>
            </a:r>
            <a:r>
              <a:rPr lang="en-US" altLang="zh-CN" sz="2000" b="1" kern="100" dirty="0">
                <a:latin typeface="宋体" panose="02010600030101010101" pitchFamily="2" charset="-122"/>
                <a:ea typeface="宋体" panose="02010600030101010101" pitchFamily="2" charset="-122"/>
              </a:rPr>
              <a:t>Cu</a:t>
            </a:r>
            <a:r>
              <a:rPr lang="en-US" altLang="zh-CN" sz="2000" b="1" kern="100" baseline="-25000" dirty="0">
                <a:latin typeface="宋体" panose="02010600030101010101" pitchFamily="2" charset="-122"/>
                <a:ea typeface="宋体" panose="02010600030101010101" pitchFamily="2" charset="-122"/>
              </a:rPr>
              <a:t>2</a:t>
            </a:r>
            <a:r>
              <a:rPr lang="en-US" altLang="zh-CN" sz="2000" b="1" kern="100" dirty="0">
                <a:latin typeface="宋体" panose="02010600030101010101" pitchFamily="2" charset="-122"/>
                <a:ea typeface="宋体" panose="02010600030101010101" pitchFamily="2" charset="-122"/>
              </a:rPr>
              <a:t>O</a:t>
            </a:r>
            <a:r>
              <a:rPr lang="zh-CN" altLang="zh-CN" sz="2000" b="1" kern="100" dirty="0">
                <a:latin typeface="宋体" panose="02010600030101010101" pitchFamily="2" charset="-122"/>
                <a:ea typeface="宋体" panose="02010600030101010101" pitchFamily="2" charset="-122"/>
              </a:rPr>
              <a:t>与铜组成低熔点共晶体，分布在晶界上形成薄弱环节。铜的膨胀系数大，冷却时收缩率也大，容易产生较大的焊接应力。焊接过程中极易引起开裂</a:t>
            </a:r>
            <a:r>
              <a:rPr lang="zh-CN" altLang="zh-CN" sz="2000" b="1" kern="100" dirty="0" smtClean="0">
                <a:latin typeface="宋体" panose="02010600030101010101" pitchFamily="2" charset="-122"/>
                <a:ea typeface="宋体" panose="02010600030101010101" pitchFamily="2" charset="-122"/>
              </a:rPr>
              <a:t>。</a:t>
            </a:r>
            <a:endParaRPr lang="en-US" altLang="zh-CN" sz="2000" b="1" kern="100" dirty="0" smtClean="0">
              <a:latin typeface="宋体" panose="02010600030101010101" pitchFamily="2" charset="-122"/>
              <a:ea typeface="宋体" panose="02010600030101010101" pitchFamily="2" charset="-122"/>
            </a:endParaRPr>
          </a:p>
          <a:p>
            <a:pPr lvl="1" eaLnBrk="1" hangingPunct="1">
              <a:buFont typeface="Wingdings" panose="05000000000000000000" pitchFamily="2" charset="2"/>
              <a:buChar char="Ø"/>
            </a:pPr>
            <a:r>
              <a:rPr lang="zh-CN" altLang="en-US" sz="2000" b="1" dirty="0" smtClean="0">
                <a:solidFill>
                  <a:srgbClr val="FF0000"/>
                </a:solidFill>
                <a:latin typeface="宋体" panose="02010600030101010101" pitchFamily="2" charset="-122"/>
                <a:ea typeface="宋体" panose="02010600030101010101" pitchFamily="2" charset="-122"/>
              </a:rPr>
              <a:t>产生气孔  </a:t>
            </a:r>
            <a:r>
              <a:rPr lang="zh-CN" altLang="en-US" sz="2000" b="1" dirty="0" smtClean="0">
                <a:latin typeface="宋体" panose="02010600030101010101" pitchFamily="2" charset="-122"/>
                <a:ea typeface="宋体" panose="02010600030101010101" pitchFamily="2" charset="-122"/>
              </a:rPr>
              <a:t>铜易吸收氢，凝固时来不及逸出，形成气孔。</a:t>
            </a:r>
            <a:endParaRPr lang="en-US" altLang="zh-CN" sz="2000" b="1" dirty="0" smtClean="0">
              <a:latin typeface="宋体" panose="02010600030101010101" pitchFamily="2" charset="-122"/>
              <a:ea typeface="宋体" panose="02010600030101010101" pitchFamily="2" charset="-122"/>
            </a:endParaRPr>
          </a:p>
          <a:p>
            <a:pPr lvl="1" eaLnBrk="1" hangingPunct="1">
              <a:buFont typeface="Wingdings" panose="05000000000000000000" pitchFamily="2" charset="2"/>
              <a:buChar char="Ø"/>
            </a:pPr>
            <a:r>
              <a:rPr lang="zh-CN" altLang="en-US" sz="2000" b="1" dirty="0" smtClean="0">
                <a:solidFill>
                  <a:srgbClr val="FF0000"/>
                </a:solidFill>
                <a:latin typeface="宋体" panose="02010600030101010101" pitchFamily="2" charset="-122"/>
                <a:ea typeface="宋体" panose="02010600030101010101" pitchFamily="2" charset="-122"/>
              </a:rPr>
              <a:t>易变形</a:t>
            </a:r>
            <a:r>
              <a:rPr lang="zh-CN" altLang="en-US" sz="2000" b="1" dirty="0" smtClean="0">
                <a:latin typeface="宋体" panose="02010600030101010101" pitchFamily="2" charset="-122"/>
                <a:ea typeface="宋体" panose="02010600030101010101" pitchFamily="2" charset="-122"/>
              </a:rPr>
              <a:t>   铜的膨胀系数和收缩系数大，且铜的导热性强，热影响区宽，焊接变形严重。</a:t>
            </a:r>
          </a:p>
          <a:p>
            <a:pPr lvl="1" eaLnBrk="1" hangingPunct="1">
              <a:lnSpc>
                <a:spcPct val="90000"/>
              </a:lnSpc>
              <a:buNone/>
            </a:pPr>
            <a:endParaRPr lang="en-US" altLang="zh-CN" sz="2000" b="1" dirty="0" smtClean="0">
              <a:solidFill>
                <a:srgbClr val="FF6600"/>
              </a:solidFill>
              <a:latin typeface="宋体" panose="02010600030101010101" pitchFamily="2" charset="-122"/>
              <a:ea typeface="宋体" panose="02010600030101010101" pitchFamily="2" charset="-122"/>
            </a:endParaRPr>
          </a:p>
          <a:p>
            <a:pPr lvl="1" eaLnBrk="1" hangingPunct="1">
              <a:lnSpc>
                <a:spcPct val="90000"/>
              </a:lnSpc>
              <a:buNone/>
            </a:pPr>
            <a:r>
              <a:rPr lang="zh-CN" altLang="en-US" sz="2000" b="1" dirty="0" smtClean="0">
                <a:solidFill>
                  <a:srgbClr val="FF6600"/>
                </a:solidFill>
                <a:latin typeface="宋体" panose="02010600030101010101" pitchFamily="2" charset="-122"/>
                <a:ea typeface="宋体" panose="02010600030101010101" pitchFamily="2" charset="-122"/>
              </a:rPr>
              <a:t>焊接</a:t>
            </a:r>
            <a:r>
              <a:rPr lang="zh-CN" altLang="en-US" sz="2000" b="1" dirty="0">
                <a:solidFill>
                  <a:srgbClr val="FF6600"/>
                </a:solidFill>
                <a:latin typeface="宋体" panose="02010600030101010101" pitchFamily="2" charset="-122"/>
                <a:ea typeface="宋体" panose="02010600030101010101" pitchFamily="2" charset="-122"/>
              </a:rPr>
              <a:t>方法</a:t>
            </a:r>
            <a:r>
              <a:rPr lang="zh-CN" altLang="en-US" sz="2000" b="1" dirty="0" smtClean="0">
                <a:solidFill>
                  <a:srgbClr val="FF6600"/>
                </a:solidFill>
                <a:latin typeface="宋体" panose="02010600030101010101" pitchFamily="2" charset="-122"/>
                <a:ea typeface="宋体" panose="02010600030101010101" pitchFamily="2" charset="-122"/>
              </a:rPr>
              <a:t>：</a:t>
            </a:r>
            <a:endParaRPr lang="en-US" altLang="zh-CN" sz="2000" b="1" dirty="0">
              <a:solidFill>
                <a:srgbClr val="FF6600"/>
              </a:solidFill>
              <a:latin typeface="宋体" panose="02010600030101010101" pitchFamily="2" charset="-122"/>
              <a:ea typeface="宋体" panose="02010600030101010101" pitchFamily="2" charset="-122"/>
            </a:endParaRPr>
          </a:p>
          <a:p>
            <a:pPr lvl="1" eaLnBrk="1" hangingPunct="1">
              <a:lnSpc>
                <a:spcPct val="90000"/>
              </a:lnSpc>
              <a:buNone/>
            </a:pPr>
            <a:r>
              <a:rPr lang="en-US" altLang="zh-CN" sz="2000" b="1" kern="100" dirty="0">
                <a:solidFill>
                  <a:srgbClr val="FF660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000" b="1" kern="100" dirty="0" smtClean="0">
                <a:solidFill>
                  <a:srgbClr val="FF6600"/>
                </a:solidFill>
                <a:latin typeface="宋体" panose="02010600030101010101" pitchFamily="2" charset="-122"/>
                <a:ea typeface="宋体" panose="02010600030101010101" pitchFamily="2" charset="-122"/>
                <a:cs typeface="Times New Roman" panose="02020603050405020304" pitchFamily="18" charset="0"/>
              </a:rPr>
              <a:t>    </a:t>
            </a:r>
            <a:r>
              <a:rPr lang="zh-CN" altLang="zh-CN" sz="2000" b="1" kern="100" dirty="0" smtClean="0">
                <a:latin typeface="宋体" panose="02010600030101010101" pitchFamily="2" charset="-122"/>
                <a:ea typeface="宋体" panose="02010600030101010101" pitchFamily="2" charset="-122"/>
                <a:cs typeface="Times New Roman" panose="02020603050405020304" pitchFamily="18" charset="0"/>
              </a:rPr>
              <a:t>铜</a:t>
            </a:r>
            <a:r>
              <a:rPr lang="zh-CN" altLang="zh-CN" sz="2000" b="1" kern="100" dirty="0">
                <a:latin typeface="宋体" panose="02010600030101010101" pitchFamily="2" charset="-122"/>
                <a:ea typeface="宋体" panose="02010600030101010101" pitchFamily="2" charset="-122"/>
                <a:cs typeface="Times New Roman" panose="02020603050405020304" pitchFamily="18" charset="0"/>
              </a:rPr>
              <a:t>及铜合金可用氩弧焊、气焊、碳弧焊、钎焊等进行焊接。氩弧</a:t>
            </a:r>
            <a:r>
              <a:rPr lang="zh-CN" altLang="zh-CN" sz="2000" b="1" kern="100" dirty="0" smtClean="0">
                <a:latin typeface="宋体" panose="02010600030101010101" pitchFamily="2" charset="-122"/>
                <a:ea typeface="宋体" panose="02010600030101010101" pitchFamily="2" charset="-122"/>
                <a:cs typeface="Times New Roman" panose="02020603050405020304" pitchFamily="18" charset="0"/>
              </a:rPr>
              <a:t>焊</a:t>
            </a:r>
            <a:r>
              <a:rPr lang="zh-CN" altLang="en-US" sz="2000" b="1" kern="100" dirty="0" smtClean="0">
                <a:latin typeface="宋体" panose="02010600030101010101" pitchFamily="2" charset="-122"/>
                <a:ea typeface="宋体" panose="02010600030101010101" pitchFamily="2" charset="-122"/>
                <a:cs typeface="Times New Roman" panose="02020603050405020304" pitchFamily="18" charset="0"/>
              </a:rPr>
              <a:t>主</a:t>
            </a:r>
            <a:r>
              <a:rPr lang="zh-CN" altLang="zh-CN" sz="2000" b="1" kern="100" dirty="0" smtClean="0">
                <a:latin typeface="宋体" panose="02010600030101010101" pitchFamily="2" charset="-122"/>
                <a:ea typeface="宋体" panose="02010600030101010101" pitchFamily="2" charset="-122"/>
                <a:cs typeface="Times New Roman" panose="02020603050405020304" pitchFamily="18" charset="0"/>
              </a:rPr>
              <a:t>要</a:t>
            </a:r>
            <a:r>
              <a:rPr lang="zh-CN" altLang="zh-CN" sz="2000" b="1" kern="100" dirty="0">
                <a:latin typeface="宋体" panose="02010600030101010101" pitchFamily="2" charset="-122"/>
                <a:ea typeface="宋体" panose="02010600030101010101" pitchFamily="2" charset="-122"/>
                <a:cs typeface="Times New Roman" panose="02020603050405020304" pitchFamily="18" charset="0"/>
              </a:rPr>
              <a:t>用于焊接紫铜和青铜件。气焊主要用于焊接黄铜件。</a:t>
            </a:r>
            <a:endParaRPr lang="en-US" altLang="zh-CN" sz="2000" b="1" dirty="0" smtClean="0">
              <a:solidFill>
                <a:srgbClr val="CC3300"/>
              </a:solidFill>
              <a:latin typeface="宋体" panose="02010600030101010101" pitchFamily="2" charset="-122"/>
              <a:ea typeface="宋体" panose="02010600030101010101" pitchFamily="2" charset="-122"/>
            </a:endParaRPr>
          </a:p>
          <a:p>
            <a:pPr eaLnBrk="1" hangingPunct="1">
              <a:lnSpc>
                <a:spcPct val="80000"/>
              </a:lnSpc>
              <a:buFontTx/>
              <a:buNone/>
            </a:pPr>
            <a:endParaRPr lang="en-US" altLang="zh-CN" sz="2000" b="1" dirty="0">
              <a:solidFill>
                <a:srgbClr val="CC3300"/>
              </a:solidFill>
              <a:latin typeface="宋体" panose="02010600030101010101" pitchFamily="2" charset="-122"/>
              <a:ea typeface="宋体" panose="02010600030101010101" pitchFamily="2" charset="-122"/>
            </a:endParaRPr>
          </a:p>
        </p:txBody>
      </p:sp>
      <p:sp>
        <p:nvSpPr>
          <p:cNvPr id="5" name="矩形 4"/>
          <p:cNvSpPr/>
          <p:nvPr/>
        </p:nvSpPr>
        <p:spPr>
          <a:xfrm>
            <a:off x="2627784" y="332656"/>
            <a:ext cx="6264696" cy="584775"/>
          </a:xfrm>
          <a:prstGeom prst="rect">
            <a:avLst/>
          </a:prstGeom>
        </p:spPr>
        <p:txBody>
          <a:bodyPr wrap="square">
            <a:spAutoFit/>
          </a:bodyPr>
          <a:lstStyle/>
          <a:p>
            <a:pPr>
              <a:defRPr/>
            </a:pPr>
            <a:r>
              <a:rPr lang="zh-CN" altLang="zh-CN" sz="3200" b="1" kern="100" dirty="0">
                <a:latin typeface="宋体" panose="02010600030101010101" pitchFamily="2" charset="-122"/>
                <a:cs typeface="Times New Roman" panose="02020603050405020304" pitchFamily="18" charset="0"/>
              </a:rPr>
              <a:t>第五节</a:t>
            </a:r>
            <a:r>
              <a:rPr lang="en-US" altLang="zh-CN" sz="3200" b="1" kern="100" dirty="0">
                <a:latin typeface="宋体" panose="02010600030101010101" pitchFamily="2" charset="-122"/>
              </a:rPr>
              <a:t> </a:t>
            </a:r>
            <a:r>
              <a:rPr lang="zh-CN" altLang="zh-CN" sz="3200" b="1" kern="100" dirty="0">
                <a:latin typeface="宋体" panose="02010600030101010101" pitchFamily="2" charset="-122"/>
                <a:cs typeface="Times New Roman" panose="02020603050405020304" pitchFamily="18" charset="0"/>
              </a:rPr>
              <a:t>非铁金属及其合金的焊接</a:t>
            </a:r>
            <a:endParaRPr lang="zh-CN" altLang="en-US" sz="3200" dirty="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2555875" y="1627188"/>
            <a:ext cx="51450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latin typeface="楷体_GB2312" pitchFamily="49" charset="-122"/>
                <a:ea typeface="楷体_GB2312" pitchFamily="49" charset="-122"/>
              </a:rPr>
              <a:t>作业 </a:t>
            </a:r>
            <a:r>
              <a:rPr lang="en-US" altLang="zh-CN" b="1">
                <a:latin typeface="楷体_GB2312" pitchFamily="49" charset="-122"/>
                <a:ea typeface="楷体_GB2312" pitchFamily="49" charset="-122"/>
              </a:rPr>
              <a:t>P181 (1), (2), (3).</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algn="ctr" eaLnBrk="1" hangingPunct="1"/>
            <a:r>
              <a:rPr lang="zh-CN" altLang="en-US" sz="3200" dirty="0" smtClean="0">
                <a:latin typeface="宋体" panose="02010600030101010101" pitchFamily="2" charset="-122"/>
                <a:ea typeface="宋体" panose="02010600030101010101" pitchFamily="2" charset="-122"/>
              </a:rPr>
              <a:t>第四章 焊接结构设计</a:t>
            </a:r>
            <a:r>
              <a:rPr lang="en-US" altLang="zh-CN" sz="3200" dirty="0" smtClean="0">
                <a:latin typeface="宋体" panose="02010600030101010101" pitchFamily="2" charset="-122"/>
                <a:ea typeface="宋体" panose="02010600030101010101" pitchFamily="2" charset="-122"/>
              </a:rPr>
              <a:t/>
            </a:r>
            <a:br>
              <a:rPr lang="en-US" altLang="zh-CN" sz="3200" dirty="0" smtClean="0">
                <a:latin typeface="宋体" panose="02010600030101010101" pitchFamily="2" charset="-122"/>
                <a:ea typeface="宋体" panose="02010600030101010101" pitchFamily="2" charset="-122"/>
              </a:rPr>
            </a:br>
            <a:r>
              <a:rPr lang="zh-CN" altLang="en-US" sz="2800" dirty="0">
                <a:solidFill>
                  <a:schemeClr val="tx1"/>
                </a:solidFill>
                <a:latin typeface="宋体" panose="02010600030101010101" pitchFamily="2" charset="-122"/>
                <a:ea typeface="宋体" panose="02010600030101010101" pitchFamily="2" charset="-122"/>
              </a:rPr>
              <a:t>第一节 焊接结构件材料的</a:t>
            </a:r>
            <a:r>
              <a:rPr lang="zh-CN" altLang="en-US" sz="2800" dirty="0" smtClean="0">
                <a:solidFill>
                  <a:schemeClr val="tx1"/>
                </a:solidFill>
                <a:latin typeface="宋体" panose="02010600030101010101" pitchFamily="2" charset="-122"/>
                <a:ea typeface="宋体" panose="02010600030101010101" pitchFamily="2" charset="-122"/>
              </a:rPr>
              <a:t>选择</a:t>
            </a:r>
            <a:endParaRPr lang="zh-CN" altLang="en-US" sz="2800" dirty="0" smtClean="0">
              <a:latin typeface="楷体_GB2312" pitchFamily="49" charset="-122"/>
              <a:ea typeface="楷体_GB2312" pitchFamily="49" charset="-122"/>
            </a:endParaRPr>
          </a:p>
        </p:txBody>
      </p:sp>
      <p:sp>
        <p:nvSpPr>
          <p:cNvPr id="138243" name="Rectangle 3"/>
          <p:cNvSpPr>
            <a:spLocks noChangeArrowheads="1"/>
          </p:cNvSpPr>
          <p:nvPr/>
        </p:nvSpPr>
        <p:spPr bwMode="auto">
          <a:xfrm>
            <a:off x="251520" y="1193708"/>
            <a:ext cx="8138059"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00"/>
              </a:buClr>
              <a:buNone/>
            </a:pPr>
            <a:r>
              <a:rPr lang="zh-CN" altLang="en-US" sz="2000" b="1" dirty="0" smtClean="0">
                <a:solidFill>
                  <a:srgbClr val="FF3300"/>
                </a:solidFill>
                <a:latin typeface="宋体" panose="02010600030101010101" pitchFamily="2" charset="-122"/>
              </a:rPr>
              <a:t> </a:t>
            </a:r>
            <a:r>
              <a:rPr lang="zh-CN" altLang="en-US" sz="1800" b="1" dirty="0" smtClean="0">
                <a:solidFill>
                  <a:srgbClr val="000000"/>
                </a:solidFill>
                <a:latin typeface="宋体" panose="02010600030101010101" pitchFamily="2" charset="-122"/>
              </a:rPr>
              <a:t>设计</a:t>
            </a:r>
            <a:r>
              <a:rPr lang="zh-CN" altLang="en-US" sz="1800" b="1" dirty="0">
                <a:solidFill>
                  <a:srgbClr val="000000"/>
                </a:solidFill>
                <a:latin typeface="宋体" panose="02010600030101010101" pitchFamily="2" charset="-122"/>
              </a:rPr>
              <a:t>焊接结构</a:t>
            </a:r>
            <a:r>
              <a:rPr lang="zh-CN" altLang="en-US" sz="1800" b="1" dirty="0" smtClean="0">
                <a:solidFill>
                  <a:srgbClr val="000000"/>
                </a:solidFill>
                <a:latin typeface="宋体" panose="02010600030101010101" pitchFamily="2" charset="-122"/>
              </a:rPr>
              <a:t>时在满足工作性能要求的前提下，</a:t>
            </a:r>
            <a:r>
              <a:rPr lang="zh-CN" altLang="en-US" sz="1800" b="1" dirty="0" smtClean="0">
                <a:solidFill>
                  <a:srgbClr val="FF0000"/>
                </a:solidFill>
                <a:latin typeface="宋体" panose="02010600030101010101" pitchFamily="2" charset="-122"/>
              </a:rPr>
              <a:t>首先要考虑选择焊接性能较好的材料。</a:t>
            </a:r>
            <a:endParaRPr lang="zh-CN" altLang="en-US" sz="1800" b="1" dirty="0">
              <a:solidFill>
                <a:srgbClr val="FF0000"/>
              </a:solidFill>
              <a:latin typeface="宋体" panose="02010600030101010101" pitchFamily="2" charset="-122"/>
            </a:endParaRPr>
          </a:p>
        </p:txBody>
      </p:sp>
      <p:sp>
        <p:nvSpPr>
          <p:cNvPr id="4" name="矩形 3"/>
          <p:cNvSpPr/>
          <p:nvPr/>
        </p:nvSpPr>
        <p:spPr>
          <a:xfrm>
            <a:off x="363538" y="2236717"/>
            <a:ext cx="8247062" cy="4081117"/>
          </a:xfrm>
          <a:prstGeom prst="rect">
            <a:avLst/>
          </a:prstGeom>
        </p:spPr>
        <p:txBody>
          <a:bodyPr>
            <a:spAutoFit/>
          </a:bodyPr>
          <a:lstStyle/>
          <a:p>
            <a:pPr marL="285750" indent="-285750">
              <a:lnSpc>
                <a:spcPct val="120000"/>
              </a:lnSpc>
              <a:buFont typeface="Wingdings" panose="05000000000000000000" pitchFamily="2" charset="2"/>
              <a:buChar char="Ø"/>
              <a:defRPr/>
            </a:pPr>
            <a:r>
              <a:rPr lang="zh-CN" altLang="zh-CN" b="1" kern="100" dirty="0" smtClean="0">
                <a:solidFill>
                  <a:srgbClr val="C00000"/>
                </a:solidFill>
                <a:latin typeface="宋体" panose="02010600030101010101" pitchFamily="2" charset="-122"/>
                <a:cs typeface="Times New Roman" panose="02020603050405020304" pitchFamily="18" charset="0"/>
              </a:rPr>
              <a:t>选择</a:t>
            </a:r>
            <a:r>
              <a:rPr lang="zh-CN" altLang="zh-CN" b="1" kern="100" dirty="0">
                <a:solidFill>
                  <a:srgbClr val="C00000"/>
                </a:solidFill>
                <a:latin typeface="宋体" panose="02010600030101010101" pitchFamily="2" charset="-122"/>
                <a:cs typeface="Times New Roman" panose="02020603050405020304" pitchFamily="18" charset="0"/>
              </a:rPr>
              <a:t>焊接性较好的材料</a:t>
            </a:r>
            <a:r>
              <a:rPr lang="zh-CN" altLang="zh-CN" b="1" kern="100" dirty="0">
                <a:latin typeface="宋体" panose="02010600030101010101" pitchFamily="2" charset="-122"/>
                <a:cs typeface="Times New Roman" panose="02020603050405020304" pitchFamily="18" charset="0"/>
              </a:rPr>
              <a:t>。低碳钢和碳当量小于</a:t>
            </a:r>
            <a:r>
              <a:rPr lang="en-US" altLang="zh-CN" b="1" kern="100" dirty="0">
                <a:latin typeface="宋体" panose="02010600030101010101" pitchFamily="2" charset="-122"/>
              </a:rPr>
              <a:t>0.4%</a:t>
            </a:r>
            <a:r>
              <a:rPr lang="zh-CN" altLang="zh-CN" b="1" kern="100" dirty="0">
                <a:latin typeface="宋体" panose="02010600030101010101" pitchFamily="2" charset="-122"/>
                <a:cs typeface="Times New Roman" panose="02020603050405020304" pitchFamily="18" charset="0"/>
              </a:rPr>
              <a:t>的低合金钢都具有良好的焊接性，设计中应尽量选用；</a:t>
            </a:r>
            <a:endParaRPr lang="en-US" altLang="zh-CN" b="1" kern="100" dirty="0">
              <a:latin typeface="宋体" panose="02010600030101010101" pitchFamily="2" charset="-122"/>
              <a:cs typeface="Times New Roman" panose="02020603050405020304" pitchFamily="18" charset="0"/>
            </a:endParaRPr>
          </a:p>
          <a:p>
            <a:pPr marL="285750" indent="-285750">
              <a:lnSpc>
                <a:spcPct val="120000"/>
              </a:lnSpc>
              <a:buFont typeface="Wingdings" panose="05000000000000000000" pitchFamily="2" charset="2"/>
              <a:buChar char="Ø"/>
              <a:defRPr/>
            </a:pPr>
            <a:r>
              <a:rPr lang="zh-CN" altLang="zh-CN" b="1" kern="100" dirty="0" smtClean="0">
                <a:solidFill>
                  <a:srgbClr val="C00000"/>
                </a:solidFill>
                <a:latin typeface="宋体" panose="02010600030101010101" pitchFamily="2" charset="-122"/>
                <a:cs typeface="Times New Roman" panose="02020603050405020304" pitchFamily="18" charset="0"/>
              </a:rPr>
              <a:t>强度</a:t>
            </a:r>
            <a:r>
              <a:rPr lang="zh-CN" altLang="zh-CN" b="1" kern="100" dirty="0">
                <a:solidFill>
                  <a:srgbClr val="C00000"/>
                </a:solidFill>
                <a:latin typeface="宋体" panose="02010600030101010101" pitchFamily="2" charset="-122"/>
                <a:cs typeface="Times New Roman" panose="02020603050405020304" pitchFamily="18" charset="0"/>
              </a:rPr>
              <a:t>等级低</a:t>
            </a:r>
            <a:r>
              <a:rPr lang="zh-CN" altLang="zh-CN" b="1" kern="100" dirty="0" smtClean="0">
                <a:solidFill>
                  <a:srgbClr val="C00000"/>
                </a:solidFill>
                <a:latin typeface="宋体" panose="02010600030101010101" pitchFamily="2" charset="-122"/>
                <a:cs typeface="Times New Roman" panose="02020603050405020304" pitchFamily="18" charset="0"/>
              </a:rPr>
              <a:t>的</a:t>
            </a:r>
            <a:r>
              <a:rPr lang="zh-CN" altLang="en-US" b="1" kern="100" dirty="0" smtClean="0">
                <a:solidFill>
                  <a:srgbClr val="C00000"/>
                </a:solidFill>
                <a:latin typeface="宋体" panose="02010600030101010101" pitchFamily="2" charset="-122"/>
                <a:cs typeface="Times New Roman" panose="02020603050405020304" pitchFamily="18" charset="0"/>
              </a:rPr>
              <a:t>低</a:t>
            </a:r>
            <a:r>
              <a:rPr lang="zh-CN" altLang="zh-CN" b="1" kern="100" dirty="0" smtClean="0">
                <a:solidFill>
                  <a:srgbClr val="C00000"/>
                </a:solidFill>
                <a:latin typeface="宋体" panose="02010600030101010101" pitchFamily="2" charset="-122"/>
                <a:cs typeface="Times New Roman" panose="02020603050405020304" pitchFamily="18" charset="0"/>
              </a:rPr>
              <a:t>合金钢</a:t>
            </a:r>
            <a:r>
              <a:rPr lang="zh-CN" altLang="zh-CN" b="1" kern="100" dirty="0">
                <a:latin typeface="宋体" panose="02010600030101010101" pitchFamily="2" charset="-122"/>
                <a:cs typeface="Times New Roman" panose="02020603050405020304" pitchFamily="18" charset="0"/>
              </a:rPr>
              <a:t>，焊接性与低碳钢基本相同，钢材价格也不贵，而强度却能显著提高，条件允许时应优先选用。</a:t>
            </a:r>
            <a:endParaRPr lang="en-US" altLang="zh-CN" b="1" kern="100" dirty="0">
              <a:latin typeface="宋体" panose="02010600030101010101" pitchFamily="2" charset="-122"/>
              <a:cs typeface="Times New Roman" panose="02020603050405020304" pitchFamily="18" charset="0"/>
            </a:endParaRPr>
          </a:p>
          <a:p>
            <a:pPr marL="285750" indent="-285750">
              <a:lnSpc>
                <a:spcPct val="120000"/>
              </a:lnSpc>
              <a:buFont typeface="Wingdings" panose="05000000000000000000" pitchFamily="2" charset="2"/>
              <a:buChar char="Ø"/>
              <a:defRPr/>
            </a:pPr>
            <a:r>
              <a:rPr lang="zh-CN" altLang="en-US" b="1" dirty="0" smtClean="0">
                <a:solidFill>
                  <a:srgbClr val="C00000"/>
                </a:solidFill>
                <a:latin typeface="宋体" panose="02010600030101010101" pitchFamily="2" charset="-122"/>
              </a:rPr>
              <a:t>强度</a:t>
            </a:r>
            <a:r>
              <a:rPr lang="zh-CN" altLang="en-US" b="1" dirty="0">
                <a:solidFill>
                  <a:srgbClr val="C00000"/>
                </a:solidFill>
                <a:latin typeface="宋体" panose="02010600030101010101" pitchFamily="2" charset="-122"/>
              </a:rPr>
              <a:t>等级较高的</a:t>
            </a:r>
            <a:r>
              <a:rPr lang="zh-CN" altLang="en-US" b="1" dirty="0" smtClean="0">
                <a:solidFill>
                  <a:srgbClr val="C00000"/>
                </a:solidFill>
                <a:latin typeface="宋体" panose="02010600030101010101" pitchFamily="2" charset="-122"/>
              </a:rPr>
              <a:t>低合金钢</a:t>
            </a:r>
            <a:r>
              <a:rPr lang="zh-CN" altLang="en-US" b="1" dirty="0">
                <a:solidFill>
                  <a:srgbClr val="C00000"/>
                </a:solidFill>
                <a:latin typeface="宋体" panose="02010600030101010101" pitchFamily="2" charset="-122"/>
              </a:rPr>
              <a:t>，</a:t>
            </a:r>
            <a:r>
              <a:rPr lang="zh-CN" altLang="en-US" b="1" dirty="0">
                <a:latin typeface="宋体" panose="02010600030101010101" pitchFamily="2" charset="-122"/>
              </a:rPr>
              <a:t>焊接性能虽然差些，但只要采取合适的焊接材料与工艺，也能获得满意的焊接接头。</a:t>
            </a:r>
            <a:r>
              <a:rPr lang="zh-CN" altLang="en-US" b="1" dirty="0">
                <a:solidFill>
                  <a:srgbClr val="FF0000"/>
                </a:solidFill>
                <a:latin typeface="宋体" panose="02010600030101010101" pitchFamily="2" charset="-122"/>
              </a:rPr>
              <a:t>设计强度要求高的重要结构可以选用</a:t>
            </a:r>
            <a:r>
              <a:rPr lang="zh-CN" altLang="en-US" b="1" dirty="0" smtClean="0">
                <a:solidFill>
                  <a:srgbClr val="FF0000"/>
                </a:solidFill>
                <a:latin typeface="宋体" panose="02010600030101010101" pitchFamily="2" charset="-122"/>
              </a:rPr>
              <a:t>。</a:t>
            </a:r>
            <a:endParaRPr lang="en-US" altLang="zh-CN" b="1" dirty="0">
              <a:solidFill>
                <a:srgbClr val="FF0000"/>
              </a:solidFill>
              <a:latin typeface="宋体" panose="02010600030101010101" pitchFamily="2" charset="-122"/>
            </a:endParaRPr>
          </a:p>
          <a:p>
            <a:pPr marL="285750" indent="-285750">
              <a:lnSpc>
                <a:spcPct val="120000"/>
              </a:lnSpc>
              <a:buFont typeface="Wingdings" panose="05000000000000000000" pitchFamily="2" charset="2"/>
              <a:buChar char="Ø"/>
              <a:defRPr/>
            </a:pPr>
            <a:r>
              <a:rPr lang="zh-CN" altLang="en-US" b="1" dirty="0" smtClean="0">
                <a:solidFill>
                  <a:srgbClr val="C00000"/>
                </a:solidFill>
                <a:latin typeface="宋体" panose="02010600030101010101" pitchFamily="2" charset="-122"/>
              </a:rPr>
              <a:t>镇静钢</a:t>
            </a:r>
            <a:r>
              <a:rPr lang="zh-CN" altLang="en-US" b="1" dirty="0">
                <a:latin typeface="宋体" panose="02010600030101010101" pitchFamily="2" charset="-122"/>
              </a:rPr>
              <a:t>脱氧完全，组织致密，质量较高，</a:t>
            </a:r>
            <a:r>
              <a:rPr lang="zh-CN" altLang="en-US" b="1" dirty="0">
                <a:solidFill>
                  <a:srgbClr val="C00000"/>
                </a:solidFill>
                <a:latin typeface="宋体" panose="02010600030101010101" pitchFamily="2" charset="-122"/>
              </a:rPr>
              <a:t>重要焊接结构应选用</a:t>
            </a:r>
            <a:r>
              <a:rPr lang="zh-CN" altLang="en-US" b="1" dirty="0" smtClean="0">
                <a:latin typeface="宋体" panose="02010600030101010101" pitchFamily="2" charset="-122"/>
              </a:rPr>
              <a:t>。</a:t>
            </a:r>
            <a:endParaRPr lang="en-US" altLang="zh-CN" b="1" dirty="0">
              <a:latin typeface="宋体" panose="02010600030101010101" pitchFamily="2" charset="-122"/>
            </a:endParaRPr>
          </a:p>
          <a:p>
            <a:pPr marL="285750" indent="-285750">
              <a:lnSpc>
                <a:spcPct val="120000"/>
              </a:lnSpc>
              <a:buFont typeface="Wingdings" panose="05000000000000000000" pitchFamily="2" charset="2"/>
              <a:buChar char="Ø"/>
              <a:defRPr/>
            </a:pPr>
            <a:r>
              <a:rPr lang="zh-CN" altLang="en-US" b="1" dirty="0" smtClean="0">
                <a:solidFill>
                  <a:srgbClr val="C00000"/>
                </a:solidFill>
                <a:latin typeface="宋体" panose="02010600030101010101" pitchFamily="2" charset="-122"/>
              </a:rPr>
              <a:t>沸腾钢</a:t>
            </a:r>
            <a:r>
              <a:rPr lang="zh-CN" altLang="en-US" b="1" dirty="0">
                <a:latin typeface="宋体" panose="02010600030101010101" pitchFamily="2" charset="-122"/>
              </a:rPr>
              <a:t>氧含量较高，组织成分不均匀，焊接时易产生裂纹。不宜用作承受动载荷或严寒下工作的重要焊接结构件以及盛装易燃、有毒介质的压力</a:t>
            </a:r>
            <a:r>
              <a:rPr lang="zh-CN" altLang="en-US" b="1" dirty="0" smtClean="0">
                <a:latin typeface="宋体" panose="02010600030101010101" pitchFamily="2" charset="-122"/>
              </a:rPr>
              <a:t>容器</a:t>
            </a:r>
            <a:endParaRPr lang="en-US" altLang="zh-CN" b="1" dirty="0">
              <a:latin typeface="宋体" panose="02010600030101010101" pitchFamily="2" charset="-122"/>
            </a:endParaRPr>
          </a:p>
          <a:p>
            <a:pPr marL="285750" indent="-285750">
              <a:lnSpc>
                <a:spcPct val="120000"/>
              </a:lnSpc>
              <a:buFont typeface="Wingdings" panose="05000000000000000000" pitchFamily="2" charset="2"/>
              <a:buChar char="Ø"/>
              <a:defRPr/>
            </a:pPr>
            <a:r>
              <a:rPr lang="zh-CN" altLang="en-US" b="1" dirty="0" smtClean="0">
                <a:solidFill>
                  <a:srgbClr val="C00000"/>
                </a:solidFill>
                <a:latin typeface="宋体" panose="02010600030101010101" pitchFamily="2" charset="-122"/>
              </a:rPr>
              <a:t>异</a:t>
            </a:r>
            <a:r>
              <a:rPr lang="zh-CN" altLang="en-US" b="1" dirty="0">
                <a:solidFill>
                  <a:srgbClr val="C00000"/>
                </a:solidFill>
                <a:latin typeface="宋体" panose="02010600030101010101" pitchFamily="2" charset="-122"/>
              </a:rPr>
              <a:t>种金属的焊接</a:t>
            </a:r>
            <a:r>
              <a:rPr lang="zh-CN" altLang="en-US" b="1" dirty="0">
                <a:latin typeface="宋体" panose="02010600030101010101" pitchFamily="2" charset="-122"/>
              </a:rPr>
              <a:t>，必须注意焊接性及其差异。要求</a:t>
            </a:r>
            <a:r>
              <a:rPr lang="zh-CN" altLang="en-US" b="1" dirty="0">
                <a:solidFill>
                  <a:srgbClr val="C00000"/>
                </a:solidFill>
                <a:latin typeface="宋体" panose="02010600030101010101" pitchFamily="2" charset="-122"/>
              </a:rPr>
              <a:t>接头强度不低于被焊钢材中的强度较低者</a:t>
            </a:r>
            <a:r>
              <a:rPr lang="zh-CN" altLang="en-US" b="1" dirty="0">
                <a:latin typeface="宋体" panose="02010600030101010101" pitchFamily="2" charset="-122"/>
              </a:rPr>
              <a:t>，并应在</a:t>
            </a:r>
            <a:r>
              <a:rPr lang="zh-CN" altLang="en-US" b="1" dirty="0" smtClean="0">
                <a:latin typeface="宋体" panose="02010600030101010101" pitchFamily="2" charset="-122"/>
              </a:rPr>
              <a:t>设计中对焊接工艺提出要求，按</a:t>
            </a:r>
            <a:r>
              <a:rPr lang="zh-CN" altLang="en-US" b="1" dirty="0">
                <a:latin typeface="宋体" panose="02010600030101010101" pitchFamily="2" charset="-122"/>
              </a:rPr>
              <a:t>焊接性较差的钢种采取措施。</a:t>
            </a:r>
          </a:p>
        </p:txBody>
      </p:sp>
      <p:sp>
        <p:nvSpPr>
          <p:cNvPr id="5" name="矩形 10"/>
          <p:cNvSpPr>
            <a:spLocks noChangeArrowheads="1"/>
          </p:cNvSpPr>
          <p:nvPr/>
        </p:nvSpPr>
        <p:spPr bwMode="auto">
          <a:xfrm>
            <a:off x="251520" y="1870816"/>
            <a:ext cx="2727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b="1">
                <a:solidFill>
                  <a:srgbClr val="336699"/>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zh-CN" altLang="en-US" dirty="0">
                <a:solidFill>
                  <a:srgbClr val="FF0000"/>
                </a:solidFill>
                <a:latin typeface="宋体" panose="02010600030101010101" pitchFamily="2" charset="-122"/>
              </a:rPr>
              <a:t>材料的选择</a:t>
            </a:r>
            <a:r>
              <a:rPr lang="zh-CN" altLang="en-US" dirty="0" smtClean="0">
                <a:solidFill>
                  <a:srgbClr val="FF0000"/>
                </a:solidFill>
                <a:latin typeface="宋体" panose="02010600030101010101" pitchFamily="2" charset="-122"/>
              </a:rPr>
              <a:t>原则：</a:t>
            </a:r>
            <a:endParaRPr lang="en-US" altLang="zh-CN" dirty="0">
              <a:solidFill>
                <a:srgbClr val="FF0000"/>
              </a:solidFill>
              <a:latin typeface="宋体" panose="02010600030101010101" pitchFamily="2"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2483768" y="116632"/>
            <a:ext cx="6193383" cy="936848"/>
          </a:xfrm>
        </p:spPr>
        <p:txBody>
          <a:bodyPr/>
          <a:lstStyle/>
          <a:p>
            <a:pPr algn="ctr" eaLnBrk="1" hangingPunct="1"/>
            <a:r>
              <a:rPr lang="zh-CN" altLang="en-US" sz="3200" dirty="0" smtClean="0">
                <a:latin typeface="宋体" panose="02010600030101010101" pitchFamily="2" charset="-122"/>
                <a:ea typeface="宋体" panose="02010600030101010101" pitchFamily="2" charset="-122"/>
              </a:rPr>
              <a:t>第一节 焊接结构件材料的选择</a:t>
            </a:r>
          </a:p>
        </p:txBody>
      </p:sp>
      <p:pic>
        <p:nvPicPr>
          <p:cNvPr id="9" name="图片 1"/>
          <p:cNvPicPr>
            <a:picLocks noChangeAspect="1"/>
          </p:cNvPicPr>
          <p:nvPr/>
        </p:nvPicPr>
        <p:blipFill>
          <a:blip r:embed="rId2" cstate="print">
            <a:extLst>
              <a:ext uri="{28A0092B-C50C-407E-A947-70E740481C1C}">
                <a14:useLocalDpi xmlns:a14="http://schemas.microsoft.com/office/drawing/2010/main" val="0"/>
              </a:ext>
            </a:extLst>
          </a:blip>
          <a:srcRect b="4178"/>
          <a:stretch>
            <a:fillRect/>
          </a:stretch>
        </p:blipFill>
        <p:spPr bwMode="auto">
          <a:xfrm>
            <a:off x="722313" y="1611585"/>
            <a:ext cx="7845425" cy="465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3014663" y="1211535"/>
            <a:ext cx="2765425" cy="400050"/>
          </a:xfrm>
          <a:prstGeom prst="rect">
            <a:avLst/>
          </a:prstGeom>
        </p:spPr>
        <p:txBody>
          <a:bodyPr wrap="none">
            <a:spAutoFit/>
          </a:bodyPr>
          <a:lstStyle/>
          <a:p>
            <a:pPr>
              <a:defRPr/>
            </a:pPr>
            <a:r>
              <a:rPr lang="zh-CN" altLang="zh-CN" sz="2000" b="1" kern="100" dirty="0">
                <a:solidFill>
                  <a:srgbClr val="0070C0"/>
                </a:solidFill>
                <a:latin typeface="宋体" panose="02010600030101010101" pitchFamily="2" charset="-122"/>
                <a:cs typeface="Times New Roman" panose="02020603050405020304" pitchFamily="18" charset="0"/>
              </a:rPr>
              <a:t>常用金属材料的焊接性</a:t>
            </a:r>
            <a:endParaRPr lang="zh-CN" altLang="en-US" sz="2000" dirty="0">
              <a:solidFill>
                <a:srgbClr val="0070C0"/>
              </a:solidFill>
              <a:latin typeface="宋体" panose="02010600030101010101" pitchFamily="2" charset="-122"/>
            </a:endParaRPr>
          </a:p>
        </p:txBody>
      </p:sp>
      <p:sp>
        <p:nvSpPr>
          <p:cNvPr id="11" name="矩形 3"/>
          <p:cNvSpPr>
            <a:spLocks noChangeArrowheads="1"/>
          </p:cNvSpPr>
          <p:nvPr/>
        </p:nvSpPr>
        <p:spPr bwMode="auto">
          <a:xfrm>
            <a:off x="722313" y="6361385"/>
            <a:ext cx="7845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b="1">
                <a:solidFill>
                  <a:srgbClr val="336699"/>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pPr>
            <a:r>
              <a:rPr lang="zh-CN" altLang="en-US" sz="1400" b="0">
                <a:solidFill>
                  <a:schemeClr val="tx1"/>
                </a:solidFill>
                <a:latin typeface="黑体" panose="02010609060101010101" pitchFamily="49" charset="-122"/>
                <a:ea typeface="黑体" panose="02010609060101010101" pitchFamily="49" charset="-122"/>
              </a:rPr>
              <a:t>注：</a:t>
            </a:r>
            <a:r>
              <a:rPr lang="en-US" altLang="zh-CN" sz="1400" b="0">
                <a:solidFill>
                  <a:schemeClr val="tx1"/>
                </a:solidFill>
                <a:latin typeface="黑体" panose="02010609060101010101" pitchFamily="49" charset="-122"/>
                <a:ea typeface="黑体" panose="02010609060101010101" pitchFamily="49" charset="-122"/>
              </a:rPr>
              <a:t>A—</a:t>
            </a:r>
            <a:r>
              <a:rPr lang="zh-CN" altLang="en-US" sz="1400" b="0">
                <a:solidFill>
                  <a:schemeClr val="tx1"/>
                </a:solidFill>
                <a:latin typeface="黑体" panose="02010609060101010101" pitchFamily="49" charset="-122"/>
                <a:ea typeface="黑体" panose="02010609060101010101" pitchFamily="49" charset="-122"/>
              </a:rPr>
              <a:t>焊接性良好； </a:t>
            </a:r>
            <a:r>
              <a:rPr lang="en-US" altLang="zh-CN" sz="1400" b="0">
                <a:solidFill>
                  <a:schemeClr val="tx1"/>
                </a:solidFill>
                <a:latin typeface="黑体" panose="02010609060101010101" pitchFamily="49" charset="-122"/>
                <a:ea typeface="黑体" panose="02010609060101010101" pitchFamily="49" charset="-122"/>
              </a:rPr>
              <a:t>B—</a:t>
            </a:r>
            <a:r>
              <a:rPr lang="zh-CN" altLang="en-US" sz="1400" b="0">
                <a:solidFill>
                  <a:schemeClr val="tx1"/>
                </a:solidFill>
                <a:latin typeface="黑体" panose="02010609060101010101" pitchFamily="49" charset="-122"/>
                <a:ea typeface="黑体" panose="02010609060101010101" pitchFamily="49" charset="-122"/>
              </a:rPr>
              <a:t>焊接性较好； </a:t>
            </a:r>
            <a:r>
              <a:rPr lang="en-US" altLang="zh-CN" sz="1400" b="0">
                <a:solidFill>
                  <a:schemeClr val="tx1"/>
                </a:solidFill>
                <a:latin typeface="黑体" panose="02010609060101010101" pitchFamily="49" charset="-122"/>
                <a:ea typeface="黑体" panose="02010609060101010101" pitchFamily="49" charset="-122"/>
              </a:rPr>
              <a:t>C—</a:t>
            </a:r>
            <a:r>
              <a:rPr lang="zh-CN" altLang="en-US" sz="1400" b="0">
                <a:solidFill>
                  <a:schemeClr val="tx1"/>
                </a:solidFill>
                <a:latin typeface="黑体" panose="02010609060101010101" pitchFamily="49" charset="-122"/>
                <a:ea typeface="黑体" panose="02010609060101010101" pitchFamily="49" charset="-122"/>
              </a:rPr>
              <a:t>焊接性较差； </a:t>
            </a:r>
            <a:r>
              <a:rPr lang="en-US" altLang="zh-CN" sz="1400" b="0">
                <a:solidFill>
                  <a:schemeClr val="tx1"/>
                </a:solidFill>
                <a:latin typeface="黑体" panose="02010609060101010101" pitchFamily="49" charset="-122"/>
                <a:ea typeface="黑体" panose="02010609060101010101" pitchFamily="49" charset="-122"/>
              </a:rPr>
              <a:t>D—</a:t>
            </a:r>
            <a:r>
              <a:rPr lang="zh-CN" altLang="en-US" sz="1400" b="0">
                <a:solidFill>
                  <a:schemeClr val="tx1"/>
                </a:solidFill>
                <a:latin typeface="黑体" panose="02010609060101010101" pitchFamily="49" charset="-122"/>
                <a:ea typeface="黑体" panose="02010609060101010101" pitchFamily="49" charset="-122"/>
              </a:rPr>
              <a:t>焊接性不好； </a:t>
            </a:r>
            <a:r>
              <a:rPr lang="en-US" altLang="zh-CN" sz="1400" b="0">
                <a:solidFill>
                  <a:schemeClr val="tx1"/>
                </a:solidFill>
                <a:latin typeface="黑体" panose="02010609060101010101" pitchFamily="49" charset="-122"/>
                <a:ea typeface="黑体" panose="02010609060101010101" pitchFamily="49" charset="-122"/>
              </a:rPr>
              <a:t>(</a:t>
            </a:r>
            <a:r>
              <a:rPr lang="zh-CN" altLang="en-US" sz="1400" b="0">
                <a:solidFill>
                  <a:schemeClr val="tx1"/>
                </a:solidFill>
                <a:latin typeface="黑体" panose="02010609060101010101" pitchFamily="49" charset="-122"/>
                <a:ea typeface="黑体" panose="02010609060101010101" pitchFamily="49" charset="-122"/>
              </a:rPr>
              <a:t>一</a:t>
            </a:r>
            <a:r>
              <a:rPr lang="en-US" altLang="zh-CN" sz="1400" b="0">
                <a:solidFill>
                  <a:schemeClr val="tx1"/>
                </a:solidFill>
                <a:latin typeface="黑体" panose="02010609060101010101" pitchFamily="49" charset="-122"/>
                <a:ea typeface="黑体" panose="02010609060101010101" pitchFamily="49" charset="-122"/>
              </a:rPr>
              <a:t>)</a:t>
            </a:r>
            <a:r>
              <a:rPr lang="zh-CN" altLang="en-US" sz="1400" b="0">
                <a:solidFill>
                  <a:schemeClr val="tx1"/>
                </a:solidFill>
                <a:latin typeface="黑体" panose="02010609060101010101" pitchFamily="49" charset="-122"/>
                <a:ea typeface="黑体" panose="02010609060101010101" pitchFamily="49" charset="-122"/>
              </a:rPr>
              <a:t>－很少采用。</a:t>
            </a:r>
          </a:p>
        </p:txBody>
      </p:sp>
    </p:spTree>
    <p:extLst>
      <p:ext uri="{BB962C8B-B14F-4D97-AF65-F5344CB8AC3E}">
        <p14:creationId xmlns:p14="http://schemas.microsoft.com/office/powerpoint/2010/main" val="20929844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2483768" y="116632"/>
            <a:ext cx="6193383" cy="936848"/>
          </a:xfrm>
        </p:spPr>
        <p:txBody>
          <a:bodyPr/>
          <a:lstStyle/>
          <a:p>
            <a:pPr algn="ctr" eaLnBrk="1" hangingPunct="1"/>
            <a:r>
              <a:rPr lang="zh-CN" altLang="en-US" sz="3200" dirty="0" smtClean="0">
                <a:latin typeface="宋体" panose="02010600030101010101" pitchFamily="2" charset="-122"/>
                <a:ea typeface="宋体" panose="02010600030101010101" pitchFamily="2" charset="-122"/>
              </a:rPr>
              <a:t>第一节 焊接结构件材料的选择</a:t>
            </a:r>
          </a:p>
        </p:txBody>
      </p:sp>
      <p:sp>
        <p:nvSpPr>
          <p:cNvPr id="7" name="矩形 6"/>
          <p:cNvSpPr/>
          <p:nvPr/>
        </p:nvSpPr>
        <p:spPr>
          <a:xfrm>
            <a:off x="323528" y="1268760"/>
            <a:ext cx="8189913" cy="1200329"/>
          </a:xfrm>
          <a:prstGeom prst="rect">
            <a:avLst/>
          </a:prstGeom>
        </p:spPr>
        <p:txBody>
          <a:bodyPr>
            <a:spAutoFit/>
          </a:bodyPr>
          <a:lstStyle/>
          <a:p>
            <a:pPr algn="just">
              <a:lnSpc>
                <a:spcPct val="120000"/>
              </a:lnSpc>
              <a:defRPr/>
            </a:pPr>
            <a:r>
              <a:rPr lang="en-US" altLang="zh-CN" sz="2000" b="1" dirty="0">
                <a:latin typeface="宋体" panose="02010600030101010101" pitchFamily="2" charset="-122"/>
                <a:cs typeface="Tahoma" panose="020B0604030504040204" pitchFamily="34" charset="0"/>
              </a:rPr>
              <a:t> </a:t>
            </a:r>
            <a:r>
              <a:rPr lang="en-US" altLang="zh-CN" sz="2000" b="1" dirty="0" smtClean="0">
                <a:latin typeface="宋体" panose="02010600030101010101" pitchFamily="2" charset="-122"/>
                <a:cs typeface="Tahoma" panose="020B0604030504040204" pitchFamily="34" charset="0"/>
              </a:rPr>
              <a:t> </a:t>
            </a:r>
            <a:r>
              <a:rPr lang="zh-CN" altLang="zh-CN" sz="2000" b="1" kern="100" dirty="0" smtClean="0">
                <a:latin typeface="宋体" panose="02010600030101010101" pitchFamily="2" charset="-122"/>
                <a:cs typeface="Times New Roman" panose="02020603050405020304" pitchFamily="18" charset="0"/>
              </a:rPr>
              <a:t>设计</a:t>
            </a:r>
            <a:r>
              <a:rPr lang="zh-CN" altLang="zh-CN" sz="2000" b="1" kern="100" dirty="0">
                <a:latin typeface="宋体" panose="02010600030101010101" pitchFamily="2" charset="-122"/>
                <a:cs typeface="Times New Roman" panose="02020603050405020304" pitchFamily="18" charset="0"/>
              </a:rPr>
              <a:t>焊接结构时，应多采用工字钢、槽钢、角钢和钢管等型材，以降低结构质量，</a:t>
            </a:r>
            <a:r>
              <a:rPr lang="zh-CN" altLang="zh-CN" sz="2000" b="1" kern="100" dirty="0">
                <a:solidFill>
                  <a:srgbClr val="C00000"/>
                </a:solidFill>
                <a:latin typeface="宋体" panose="02010600030101010101" pitchFamily="2" charset="-122"/>
                <a:cs typeface="Times New Roman" panose="02020603050405020304" pitchFamily="18" charset="0"/>
              </a:rPr>
              <a:t>减少焊缝数量</a:t>
            </a:r>
            <a:r>
              <a:rPr lang="zh-CN" altLang="zh-CN" sz="2000" b="1" kern="100" dirty="0">
                <a:latin typeface="宋体" panose="02010600030101010101" pitchFamily="2" charset="-122"/>
                <a:cs typeface="Times New Roman" panose="02020603050405020304" pitchFamily="18" charset="0"/>
              </a:rPr>
              <a:t>，简化焊接工艺，增加结构件的强度和刚性。对形状比较复杂的部分，还可以选用铸钢件、锻件或冲压件来焊接。</a:t>
            </a:r>
            <a:endParaRPr lang="zh-CN" altLang="en-US" sz="2000" b="1" dirty="0">
              <a:latin typeface="宋体" panose="02010600030101010101" pitchFamily="2" charset="-122"/>
            </a:endParaRPr>
          </a:p>
        </p:txBody>
      </p:sp>
      <p:pic>
        <p:nvPicPr>
          <p:cNvPr id="8" name="Picture 13" descr="扫描0003"/>
          <p:cNvPicPr>
            <a:picLocks noChangeAspect="1" noChangeArrowheads="1"/>
          </p:cNvPicPr>
          <p:nvPr/>
        </p:nvPicPr>
        <p:blipFill>
          <a:blip r:embed="rId3">
            <a:lum contrast="30000"/>
            <a:grayscl/>
            <a:extLst>
              <a:ext uri="{28A0092B-C50C-407E-A947-70E740481C1C}">
                <a14:useLocalDpi xmlns:a14="http://schemas.microsoft.com/office/drawing/2010/main" val="0"/>
              </a:ext>
            </a:extLst>
          </a:blip>
          <a:srcRect t="70070"/>
          <a:stretch>
            <a:fillRect/>
          </a:stretch>
        </p:blipFill>
        <p:spPr bwMode="auto">
          <a:xfrm>
            <a:off x="179512" y="5261117"/>
            <a:ext cx="843597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6" descr="E:\教材与专著\《金属工艺学》第六版（高教社）\《金属工艺学》第六版（上册）电子教材\PPT模板\第四篇 焊接\金工上册（图）tif\40.tif"/>
          <p:cNvPicPr>
            <a:picLocks noChangeAspect="1" noChangeArrowheads="1"/>
          </p:cNvPicPr>
          <p:nvPr/>
        </p:nvPicPr>
        <p:blipFill>
          <a:blip r:embed="rId4" cstate="print">
            <a:extLst>
              <a:ext uri="{28A0092B-C50C-407E-A947-70E740481C1C}">
                <a14:useLocalDpi xmlns:a14="http://schemas.microsoft.com/office/drawing/2010/main" val="0"/>
              </a:ext>
            </a:extLst>
          </a:blip>
          <a:srcRect l="15894" t="36671" r="30283" b="53548"/>
          <a:stretch>
            <a:fillRect/>
          </a:stretch>
        </p:blipFill>
        <p:spPr bwMode="auto">
          <a:xfrm>
            <a:off x="227137" y="2634723"/>
            <a:ext cx="83883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352674" y="4221088"/>
            <a:ext cx="2512226" cy="369332"/>
          </a:xfrm>
          <a:prstGeom prst="rect">
            <a:avLst/>
          </a:prstGeom>
        </p:spPr>
        <p:txBody>
          <a:bodyPr wrap="none">
            <a:spAutoFit/>
          </a:bodyPr>
          <a:lstStyle/>
          <a:p>
            <a:pPr>
              <a:defRPr/>
            </a:pPr>
            <a:r>
              <a:rPr lang="zh-CN" altLang="zh-CN" sz="1800" b="1" kern="100" dirty="0">
                <a:solidFill>
                  <a:srgbClr val="0070C0"/>
                </a:solidFill>
                <a:latin typeface="宋体" panose="02010600030101010101" pitchFamily="2" charset="-122"/>
                <a:cs typeface="Times New Roman" panose="02020603050405020304" pitchFamily="18" charset="0"/>
              </a:rPr>
              <a:t>合理</a:t>
            </a:r>
            <a:r>
              <a:rPr lang="zh-CN" altLang="zh-CN" sz="1800" b="1" kern="100" dirty="0" smtClean="0">
                <a:solidFill>
                  <a:srgbClr val="0070C0"/>
                </a:solidFill>
                <a:latin typeface="宋体" panose="02010600030101010101" pitchFamily="2" charset="-122"/>
                <a:cs typeface="Times New Roman" panose="02020603050405020304" pitchFamily="18" charset="0"/>
              </a:rPr>
              <a:t>选材减少焊缝</a:t>
            </a:r>
            <a:r>
              <a:rPr lang="zh-CN" altLang="en-US" sz="1800" b="1" kern="100" dirty="0" smtClean="0">
                <a:solidFill>
                  <a:srgbClr val="0070C0"/>
                </a:solidFill>
                <a:latin typeface="宋体" panose="02010600030101010101" pitchFamily="2" charset="-122"/>
                <a:cs typeface="Times New Roman" panose="02020603050405020304" pitchFamily="18" charset="0"/>
              </a:rPr>
              <a:t>数量</a:t>
            </a:r>
            <a:endParaRPr lang="zh-CN" altLang="en-US" sz="1800" b="1" dirty="0">
              <a:solidFill>
                <a:srgbClr val="0070C0"/>
              </a:solidFill>
              <a:latin typeface="宋体" panose="02010600030101010101" pitchFamily="2"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algn="ctr" eaLnBrk="1" hangingPunct="1"/>
            <a:r>
              <a:rPr lang="zh-CN" altLang="en-US" sz="3200" dirty="0" smtClean="0">
                <a:latin typeface="宋体" panose="02010600030101010101" pitchFamily="2" charset="-122"/>
                <a:ea typeface="宋体" panose="02010600030101010101" pitchFamily="2" charset="-122"/>
              </a:rPr>
              <a:t>第二节 焊接接头的工艺设计</a:t>
            </a:r>
          </a:p>
        </p:txBody>
      </p:sp>
      <p:sp>
        <p:nvSpPr>
          <p:cNvPr id="146435" name="Rectangle 3"/>
          <p:cNvSpPr>
            <a:spLocks noGrp="1" noChangeArrowheads="1"/>
          </p:cNvSpPr>
          <p:nvPr>
            <p:ph type="body" idx="1"/>
          </p:nvPr>
        </p:nvSpPr>
        <p:spPr>
          <a:xfrm>
            <a:off x="-36513" y="1341438"/>
            <a:ext cx="8929688" cy="2447925"/>
          </a:xfrm>
        </p:spPr>
        <p:txBody>
          <a:bodyPr/>
          <a:lstStyle/>
          <a:p>
            <a:pPr marL="0" indent="0" eaLnBrk="1" hangingPunct="1">
              <a:buNone/>
            </a:pPr>
            <a:r>
              <a:rPr lang="zh-CN" altLang="en-US" sz="2400" b="1" dirty="0" smtClean="0">
                <a:solidFill>
                  <a:srgbClr val="FF3300"/>
                </a:solidFill>
                <a:latin typeface="宋体" panose="02010600030101010101" pitchFamily="2" charset="-122"/>
                <a:ea typeface="宋体" panose="02010600030101010101" pitchFamily="2" charset="-122"/>
              </a:rPr>
              <a:t>一、焊缝布置原则</a:t>
            </a:r>
          </a:p>
          <a:p>
            <a:pPr marL="457200" lvl="1" indent="0" eaLnBrk="1" hangingPunct="1">
              <a:buNone/>
            </a:pPr>
            <a:r>
              <a:rPr lang="zh-CN" altLang="en-US" sz="2400" b="1" dirty="0" smtClean="0">
                <a:solidFill>
                  <a:srgbClr val="C00000"/>
                </a:solidFill>
                <a:latin typeface="宋体" panose="02010600030101010101" pitchFamily="2" charset="-122"/>
                <a:ea typeface="宋体" panose="02010600030101010101" pitchFamily="2" charset="-122"/>
              </a:rPr>
              <a:t>（</a:t>
            </a:r>
            <a:r>
              <a:rPr lang="en-US" altLang="zh-CN" sz="2400" b="1" dirty="0" smtClean="0">
                <a:solidFill>
                  <a:srgbClr val="C00000"/>
                </a:solidFill>
                <a:latin typeface="宋体" panose="02010600030101010101" pitchFamily="2" charset="-122"/>
                <a:ea typeface="宋体" panose="02010600030101010101" pitchFamily="2" charset="-122"/>
              </a:rPr>
              <a:t>1</a:t>
            </a:r>
            <a:r>
              <a:rPr lang="zh-CN" altLang="en-US" sz="2400" b="1" dirty="0" smtClean="0">
                <a:solidFill>
                  <a:srgbClr val="C00000"/>
                </a:solidFill>
                <a:latin typeface="宋体" panose="02010600030101010101" pitchFamily="2" charset="-122"/>
                <a:ea typeface="宋体" panose="02010600030101010101" pitchFamily="2" charset="-122"/>
              </a:rPr>
              <a:t>）尽可能分散，避免过分集中和交叉。</a:t>
            </a:r>
            <a:endParaRPr lang="en-US" altLang="zh-CN" sz="2400" b="1" dirty="0" smtClean="0">
              <a:solidFill>
                <a:srgbClr val="C00000"/>
              </a:solidFill>
              <a:latin typeface="宋体" panose="02010600030101010101" pitchFamily="2" charset="-122"/>
              <a:ea typeface="宋体" panose="02010600030101010101" pitchFamily="2" charset="-122"/>
            </a:endParaRPr>
          </a:p>
          <a:p>
            <a:pPr marL="457200" lvl="1" indent="0" eaLnBrk="1" hangingPunct="1">
              <a:buNone/>
            </a:pPr>
            <a:r>
              <a:rPr lang="zh-CN" altLang="en-US" sz="2400" b="1" dirty="0" smtClean="0">
                <a:solidFill>
                  <a:srgbClr val="000000"/>
                </a:solidFill>
                <a:latin typeface="宋体" panose="02010600030101010101" pitchFamily="2" charset="-122"/>
                <a:ea typeface="宋体" panose="02010600030101010101" pitchFamily="2" charset="-122"/>
              </a:rPr>
              <a:t>   焊缝集中分布容易使接头过热，材料的力学性能降低。两条焊缝的间距一般要求大于三倍或五倍的板厚。</a:t>
            </a:r>
          </a:p>
          <a:p>
            <a:pPr lvl="1" eaLnBrk="1" hangingPunct="1">
              <a:buFontTx/>
              <a:buNone/>
            </a:pPr>
            <a:endParaRPr lang="en-US" altLang="zh-CN" b="1" dirty="0" smtClean="0">
              <a:latin typeface="楷体_GB2312" pitchFamily="49" charset="-122"/>
              <a:ea typeface="楷体_GB2312" pitchFamily="49" charset="-122"/>
            </a:endParaRPr>
          </a:p>
        </p:txBody>
      </p:sp>
      <p:pic>
        <p:nvPicPr>
          <p:cNvPr id="7" name="图片 10" descr="E:\教材与专著\《金属工艺学》第六版（高教社）\《金属工艺学》第六版（上册）电子教材\PPT模板\第四篇 焊接\金工上册（图）tif\40.tif"/>
          <p:cNvPicPr>
            <a:picLocks noChangeAspect="1" noChangeArrowheads="1"/>
          </p:cNvPicPr>
          <p:nvPr/>
        </p:nvPicPr>
        <p:blipFill>
          <a:blip r:embed="rId3" cstate="print">
            <a:extLst>
              <a:ext uri="{28A0092B-C50C-407E-A947-70E740481C1C}">
                <a14:useLocalDpi xmlns:a14="http://schemas.microsoft.com/office/drawing/2010/main" val="0"/>
              </a:ext>
            </a:extLst>
          </a:blip>
          <a:srcRect l="18423" t="51231" r="32799" b="27740"/>
          <a:stretch>
            <a:fillRect/>
          </a:stretch>
        </p:blipFill>
        <p:spPr bwMode="auto">
          <a:xfrm>
            <a:off x="2123728" y="2996952"/>
            <a:ext cx="4421307" cy="322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3347864" y="6217938"/>
            <a:ext cx="2379688" cy="369332"/>
          </a:xfrm>
          <a:prstGeom prst="rect">
            <a:avLst/>
          </a:prstGeom>
        </p:spPr>
        <p:txBody>
          <a:bodyPr wrap="square">
            <a:spAutoFit/>
          </a:bodyPr>
          <a:lstStyle/>
          <a:p>
            <a:pPr>
              <a:defRPr/>
            </a:pPr>
            <a:r>
              <a:rPr lang="zh-CN" altLang="zh-CN" sz="1800"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焊缝分散布置的设计</a:t>
            </a:r>
            <a:endParaRPr lang="zh-CN" altLang="en-US" sz="1800" dirty="0">
              <a:solidFill>
                <a:srgbClr val="0070C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3"/>
          <p:cNvSpPr>
            <a:spLocks noGrp="1" noChangeArrowheads="1"/>
          </p:cNvSpPr>
          <p:nvPr>
            <p:ph type="body" idx="1"/>
          </p:nvPr>
        </p:nvSpPr>
        <p:spPr>
          <a:xfrm>
            <a:off x="323850" y="1268413"/>
            <a:ext cx="8424863" cy="1440507"/>
          </a:xfrm>
        </p:spPr>
        <p:txBody>
          <a:bodyPr/>
          <a:lstStyle/>
          <a:p>
            <a:pPr marL="457200" lvl="1" indent="0" eaLnBrk="1" hangingPunct="1">
              <a:buNone/>
            </a:pPr>
            <a:r>
              <a:rPr lang="zh-CN" altLang="en-US" sz="2400" b="1" dirty="0" smtClean="0">
                <a:solidFill>
                  <a:srgbClr val="C00000"/>
                </a:solidFill>
                <a:latin typeface="宋体" panose="02010600030101010101" pitchFamily="2" charset="-122"/>
                <a:ea typeface="宋体" panose="02010600030101010101" pitchFamily="2" charset="-122"/>
              </a:rPr>
              <a:t>（</a:t>
            </a:r>
            <a:r>
              <a:rPr lang="en-US" altLang="zh-CN" sz="2400" b="1" dirty="0" smtClean="0">
                <a:solidFill>
                  <a:srgbClr val="C00000"/>
                </a:solidFill>
                <a:latin typeface="宋体" panose="02010600030101010101" pitchFamily="2" charset="-122"/>
                <a:ea typeface="宋体" panose="02010600030101010101" pitchFamily="2" charset="-122"/>
              </a:rPr>
              <a:t>2</a:t>
            </a:r>
            <a:r>
              <a:rPr lang="zh-CN" altLang="en-US" sz="2400" b="1" dirty="0" smtClean="0">
                <a:solidFill>
                  <a:srgbClr val="C00000"/>
                </a:solidFill>
                <a:latin typeface="宋体" panose="02010600030101010101" pitchFamily="2" charset="-122"/>
                <a:ea typeface="宋体" panose="02010600030101010101" pitchFamily="2" charset="-122"/>
              </a:rPr>
              <a:t>）应尽可能对称  </a:t>
            </a:r>
            <a:endParaRPr lang="en-US" altLang="zh-CN" sz="2400" b="1" dirty="0" smtClean="0">
              <a:solidFill>
                <a:srgbClr val="C00000"/>
              </a:solidFill>
              <a:latin typeface="宋体" panose="02010600030101010101" pitchFamily="2" charset="-122"/>
              <a:ea typeface="宋体" panose="02010600030101010101" pitchFamily="2" charset="-122"/>
            </a:endParaRPr>
          </a:p>
          <a:p>
            <a:pPr marL="457200" lvl="1" indent="0" eaLnBrk="1" hangingPunct="1">
              <a:buNone/>
            </a:pPr>
            <a:r>
              <a:rPr lang="en-US" altLang="zh-CN" sz="2400" b="1" dirty="0">
                <a:latin typeface="宋体" panose="02010600030101010101" pitchFamily="2" charset="-122"/>
                <a:ea typeface="宋体" panose="02010600030101010101" pitchFamily="2" charset="-122"/>
              </a:rPr>
              <a:t> </a:t>
            </a:r>
            <a:r>
              <a:rPr lang="en-US" altLang="zh-CN" sz="2400" b="1" dirty="0" smtClean="0">
                <a:latin typeface="宋体" panose="02010600030101010101" pitchFamily="2" charset="-122"/>
                <a:ea typeface="宋体" panose="02010600030101010101" pitchFamily="2" charset="-122"/>
              </a:rPr>
              <a:t>  </a:t>
            </a:r>
            <a:r>
              <a:rPr lang="zh-CN" altLang="en-US" sz="2400" b="1" dirty="0" smtClean="0">
                <a:latin typeface="宋体" panose="02010600030101010101" pitchFamily="2" charset="-122"/>
                <a:ea typeface="宋体" panose="02010600030101010101" pitchFamily="2" charset="-122"/>
              </a:rPr>
              <a:t>焊缝的对称布置可以使各条焊缝的焊接变形相抵销，对减小梁柱结构的焊接变形有明显的效果。</a:t>
            </a:r>
            <a:r>
              <a:rPr lang="zh-CN" altLang="en-US" b="1" dirty="0" smtClean="0">
                <a:latin typeface="宋体" panose="02010600030101010101" pitchFamily="2" charset="-122"/>
                <a:ea typeface="宋体" panose="02010600030101010101" pitchFamily="2" charset="-122"/>
              </a:rPr>
              <a:t> </a:t>
            </a:r>
          </a:p>
          <a:p>
            <a:pPr lvl="1" eaLnBrk="1" hangingPunct="1">
              <a:buFontTx/>
              <a:buNone/>
            </a:pPr>
            <a:endParaRPr lang="en-US" altLang="zh-CN" b="1" dirty="0" smtClean="0">
              <a:latin typeface="楷体_GB2312" pitchFamily="49" charset="-122"/>
              <a:ea typeface="楷体_GB2312" pitchFamily="49" charset="-122"/>
            </a:endParaRPr>
          </a:p>
        </p:txBody>
      </p:sp>
      <p:sp>
        <p:nvSpPr>
          <p:cNvPr id="8" name="Rectangle 2"/>
          <p:cNvSpPr>
            <a:spLocks noGrp="1" noChangeArrowheads="1"/>
          </p:cNvSpPr>
          <p:nvPr>
            <p:ph type="title"/>
          </p:nvPr>
        </p:nvSpPr>
        <p:spPr>
          <a:xfrm>
            <a:off x="2590800" y="90488"/>
            <a:ext cx="6019800" cy="1190625"/>
          </a:xfrm>
        </p:spPr>
        <p:txBody>
          <a:bodyPr/>
          <a:lstStyle/>
          <a:p>
            <a:pPr algn="ctr" eaLnBrk="1" hangingPunct="1"/>
            <a:r>
              <a:rPr lang="zh-CN" altLang="en-US" sz="3200" dirty="0" smtClean="0">
                <a:latin typeface="宋体" panose="02010600030101010101" pitchFamily="2" charset="-122"/>
                <a:ea typeface="宋体" panose="02010600030101010101" pitchFamily="2" charset="-122"/>
              </a:rPr>
              <a:t>第二节 焊接接头的工艺设计</a:t>
            </a:r>
          </a:p>
        </p:txBody>
      </p:sp>
      <p:pic>
        <p:nvPicPr>
          <p:cNvPr id="9" name="Picture 2" descr="扫描0035"/>
          <p:cNvPicPr>
            <a:picLocks noChangeAspect="1" noChangeArrowheads="1"/>
          </p:cNvPicPr>
          <p:nvPr/>
        </p:nvPicPr>
        <p:blipFill>
          <a:blip r:embed="rId3" cstate="print">
            <a:clrChange>
              <a:clrFrom>
                <a:srgbClr val="B0B1AB"/>
              </a:clrFrom>
              <a:clrTo>
                <a:srgbClr val="B0B1AB">
                  <a:alpha val="0"/>
                </a:srgbClr>
              </a:clrTo>
            </a:clrChange>
            <a:lum bright="-12000" contrast="72000"/>
            <a:grayscl/>
            <a:extLst>
              <a:ext uri="{28A0092B-C50C-407E-A947-70E740481C1C}">
                <a14:useLocalDpi xmlns:a14="http://schemas.microsoft.com/office/drawing/2010/main" val="0"/>
              </a:ext>
            </a:extLst>
          </a:blip>
          <a:srcRect/>
          <a:stretch>
            <a:fillRect/>
          </a:stretch>
        </p:blipFill>
        <p:spPr bwMode="auto">
          <a:xfrm>
            <a:off x="1000458" y="2635930"/>
            <a:ext cx="6206703" cy="332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3008412" y="6093296"/>
            <a:ext cx="2592288" cy="369332"/>
          </a:xfrm>
          <a:prstGeom prst="rect">
            <a:avLst/>
          </a:prstGeom>
        </p:spPr>
        <p:txBody>
          <a:bodyPr wrap="square">
            <a:spAutoFit/>
          </a:bodyPr>
          <a:lstStyle/>
          <a:p>
            <a:pPr>
              <a:defRPr/>
            </a:pPr>
            <a:r>
              <a:rPr lang="zh-CN" altLang="zh-CN" sz="1800"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焊缝对称布置设计</a:t>
            </a:r>
            <a:endParaRPr lang="zh-CN" altLang="en-US" sz="1800" dirty="0">
              <a:solidFill>
                <a:srgbClr val="0070C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Rectangle 3"/>
          <p:cNvSpPr>
            <a:spLocks noGrp="1" noChangeArrowheads="1"/>
          </p:cNvSpPr>
          <p:nvPr>
            <p:ph type="body" sz="half" idx="1"/>
          </p:nvPr>
        </p:nvSpPr>
        <p:spPr>
          <a:xfrm>
            <a:off x="59150" y="1221033"/>
            <a:ext cx="8527925" cy="1076325"/>
          </a:xfrm>
        </p:spPr>
        <p:txBody>
          <a:bodyPr/>
          <a:lstStyle/>
          <a:p>
            <a:pPr marL="457200" lvl="1" indent="0" eaLnBrk="1" hangingPunct="1">
              <a:buNone/>
            </a:pPr>
            <a:r>
              <a:rPr lang="zh-CN" altLang="en-US" sz="2400" b="1" kern="100" dirty="0" smtClean="0">
                <a:solidFill>
                  <a:srgbClr val="C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2400" b="1" kern="100" dirty="0" smtClean="0">
                <a:solidFill>
                  <a:srgbClr val="C00000"/>
                </a:solidFill>
                <a:latin typeface="宋体" panose="02010600030101010101" pitchFamily="2" charset="-122"/>
                <a:ea typeface="宋体" panose="02010600030101010101" pitchFamily="2" charset="-122"/>
                <a:cs typeface="Times New Roman" panose="02020603050405020304" pitchFamily="18" charset="0"/>
              </a:rPr>
              <a:t>3</a:t>
            </a:r>
            <a:r>
              <a:rPr lang="zh-CN" altLang="en-US" sz="2400" b="1" kern="100" dirty="0" smtClean="0">
                <a:solidFill>
                  <a:srgbClr val="C00000"/>
                </a:solidFill>
                <a:latin typeface="宋体" panose="02010600030101010101" pitchFamily="2" charset="-122"/>
                <a:ea typeface="宋体" panose="02010600030101010101" pitchFamily="2" charset="-122"/>
                <a:cs typeface="Times New Roman" panose="02020603050405020304" pitchFamily="18" charset="0"/>
              </a:rPr>
              <a:t>）</a:t>
            </a:r>
            <a:r>
              <a:rPr lang="zh-CN" altLang="zh-CN" sz="2400" b="1" kern="100" dirty="0" smtClean="0">
                <a:solidFill>
                  <a:srgbClr val="C00000"/>
                </a:solidFill>
                <a:latin typeface="宋体" panose="02010600030101010101" pitchFamily="2" charset="-122"/>
                <a:ea typeface="宋体" panose="02010600030101010101" pitchFamily="2" charset="-122"/>
                <a:cs typeface="Times New Roman" panose="02020603050405020304" pitchFamily="18" charset="0"/>
              </a:rPr>
              <a:t>应</a:t>
            </a:r>
            <a:r>
              <a:rPr lang="zh-CN" altLang="zh-CN" sz="2400" b="1"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尽量避开最大应力断面和应力集中</a:t>
            </a:r>
            <a:r>
              <a:rPr lang="zh-CN" altLang="zh-CN" sz="2400" b="1" kern="100" dirty="0" smtClean="0">
                <a:solidFill>
                  <a:srgbClr val="C00000"/>
                </a:solidFill>
                <a:latin typeface="宋体" panose="02010600030101010101" pitchFamily="2" charset="-122"/>
                <a:ea typeface="宋体" panose="02010600030101010101" pitchFamily="2" charset="-122"/>
                <a:cs typeface="Times New Roman" panose="02020603050405020304" pitchFamily="18" charset="0"/>
              </a:rPr>
              <a:t>位置</a:t>
            </a:r>
            <a:r>
              <a:rPr lang="zh-CN" altLang="en-US" sz="2400" b="1" dirty="0" smtClean="0">
                <a:latin typeface="宋体" panose="02010600030101010101" pitchFamily="2" charset="-122"/>
                <a:ea typeface="宋体" panose="02010600030101010101" pitchFamily="2" charset="-122"/>
              </a:rPr>
              <a:t>。</a:t>
            </a:r>
          </a:p>
          <a:p>
            <a:pPr lvl="1" eaLnBrk="1" hangingPunct="1">
              <a:buFontTx/>
              <a:buNone/>
            </a:pPr>
            <a:endParaRPr lang="en-US" altLang="zh-CN" sz="2400" b="1" dirty="0" smtClean="0"/>
          </a:p>
        </p:txBody>
      </p:sp>
      <p:sp>
        <p:nvSpPr>
          <p:cNvPr id="150533" name="Rectangle 7"/>
          <p:cNvSpPr>
            <a:spLocks noChangeArrowheads="1"/>
          </p:cNvSpPr>
          <p:nvPr/>
        </p:nvSpPr>
        <p:spPr bwMode="auto">
          <a:xfrm>
            <a:off x="668613" y="5410399"/>
            <a:ext cx="7848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dirty="0">
                <a:latin typeface="楷体_GB2312" pitchFamily="49" charset="-122"/>
                <a:ea typeface="楷体_GB2312" pitchFamily="49" charset="-122"/>
              </a:rPr>
              <a:t> </a:t>
            </a:r>
            <a:r>
              <a:rPr lang="en-US" altLang="zh-CN" sz="2400" b="1" dirty="0" smtClean="0">
                <a:latin typeface="楷体_GB2312" pitchFamily="49" charset="-122"/>
                <a:ea typeface="楷体_GB2312" pitchFamily="49" charset="-122"/>
              </a:rPr>
              <a:t> </a:t>
            </a:r>
            <a:r>
              <a:rPr lang="zh-CN" altLang="en-US" sz="2000" b="1" dirty="0" smtClean="0">
                <a:latin typeface="宋体" panose="02010600030101010101" pitchFamily="2" charset="-122"/>
              </a:rPr>
              <a:t>如</a:t>
            </a:r>
            <a:r>
              <a:rPr lang="zh-CN" altLang="en-US" sz="2000" b="1" dirty="0">
                <a:latin typeface="宋体" panose="02010600030101010101" pitchFamily="2" charset="-122"/>
              </a:rPr>
              <a:t>图所示。以防止焊接应力与外加应力相互叠加，造成过大的应力而开裂。不可避免时，应附加刚性支承，以减小焊缝承受的应力。 </a:t>
            </a:r>
          </a:p>
        </p:txBody>
      </p:sp>
      <p:sp>
        <p:nvSpPr>
          <p:cNvPr id="9" name="Rectangle 2"/>
          <p:cNvSpPr>
            <a:spLocks noGrp="1" noChangeArrowheads="1"/>
          </p:cNvSpPr>
          <p:nvPr>
            <p:ph type="title"/>
          </p:nvPr>
        </p:nvSpPr>
        <p:spPr>
          <a:xfrm>
            <a:off x="2590800" y="90488"/>
            <a:ext cx="6019800" cy="1190625"/>
          </a:xfrm>
        </p:spPr>
        <p:txBody>
          <a:bodyPr/>
          <a:lstStyle/>
          <a:p>
            <a:pPr algn="ctr" eaLnBrk="1" hangingPunct="1"/>
            <a:r>
              <a:rPr lang="zh-CN" altLang="en-US" sz="3200" dirty="0" smtClean="0">
                <a:latin typeface="宋体" panose="02010600030101010101" pitchFamily="2" charset="-122"/>
                <a:ea typeface="宋体" panose="02010600030101010101" pitchFamily="2" charset="-122"/>
              </a:rPr>
              <a:t>第二节 焊接接头的工艺设计</a:t>
            </a:r>
          </a:p>
        </p:txBody>
      </p:sp>
      <p:pic>
        <p:nvPicPr>
          <p:cNvPr id="10" name="Picture 1" descr="扫描0040"/>
          <p:cNvPicPr>
            <a:picLocks noChangeAspect="1" noChangeArrowheads="1"/>
          </p:cNvPicPr>
          <p:nvPr/>
        </p:nvPicPr>
        <p:blipFill>
          <a:blip r:embed="rId3">
            <a:lum contrast="72000"/>
            <a:extLst>
              <a:ext uri="{28A0092B-C50C-407E-A947-70E740481C1C}">
                <a14:useLocalDpi xmlns:a14="http://schemas.microsoft.com/office/drawing/2010/main" val="0"/>
              </a:ext>
            </a:extLst>
          </a:blip>
          <a:srcRect t="8382"/>
          <a:stretch>
            <a:fillRect/>
          </a:stretch>
        </p:blipFill>
        <p:spPr bwMode="auto">
          <a:xfrm>
            <a:off x="684213" y="1772816"/>
            <a:ext cx="7472363"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1639889" y="4673389"/>
            <a:ext cx="6516687" cy="368300"/>
          </a:xfrm>
          <a:prstGeom prst="rect">
            <a:avLst/>
          </a:prstGeom>
        </p:spPr>
        <p:txBody>
          <a:bodyPr>
            <a:spAutoFit/>
          </a:bodyPr>
          <a:lstStyle/>
          <a:p>
            <a:pPr algn="ctr">
              <a:defRPr/>
            </a:pPr>
            <a:r>
              <a:rPr lang="zh-CN" altLang="zh-CN" sz="1800" b="1" kern="100" dirty="0">
                <a:solidFill>
                  <a:srgbClr val="0070C0"/>
                </a:solidFill>
                <a:latin typeface="宋体" panose="02010600030101010101" pitchFamily="2" charset="-122"/>
                <a:cs typeface="Times New Roman" panose="02020603050405020304" pitchFamily="18" charset="0"/>
              </a:rPr>
              <a:t>焊缝避开最大应力断面与应力集中位置的设计</a:t>
            </a:r>
            <a:endParaRPr lang="zh-CN" altLang="en-US" sz="1800" b="1" dirty="0">
              <a:solidFill>
                <a:srgbClr val="0070C0"/>
              </a:solidFill>
              <a:latin typeface="宋体" panose="02010600030101010101"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1"/>
          </p:nvPr>
        </p:nvSpPr>
        <p:spPr>
          <a:xfrm>
            <a:off x="107951" y="1270000"/>
            <a:ext cx="4536058" cy="5327650"/>
          </a:xfrm>
        </p:spPr>
        <p:txBody>
          <a:bodyPr/>
          <a:lstStyle/>
          <a:p>
            <a:pPr marL="457200" lvl="1" indent="0" eaLnBrk="1" hangingPunct="1">
              <a:buFontTx/>
              <a:buNone/>
            </a:pPr>
            <a:r>
              <a:rPr lang="zh-CN" altLang="en-US" sz="2400" b="1" dirty="0" smtClean="0">
                <a:solidFill>
                  <a:srgbClr val="C00000"/>
                </a:solidFill>
                <a:latin typeface="宋体" panose="02010600030101010101" pitchFamily="2" charset="-122"/>
              </a:rPr>
              <a:t>以低碳钢为例</a:t>
            </a:r>
            <a:r>
              <a:rPr lang="en-US" altLang="zh-CN" sz="2400" b="1" dirty="0" smtClean="0">
                <a:solidFill>
                  <a:srgbClr val="C00000"/>
                </a:solidFill>
                <a:latin typeface="宋体" panose="02010600030101010101" pitchFamily="2" charset="-122"/>
              </a:rPr>
              <a:t>:</a:t>
            </a:r>
          </a:p>
          <a:p>
            <a:pPr marL="457200" lvl="1" indent="0" eaLnBrk="1" hangingPunct="1">
              <a:lnSpc>
                <a:spcPct val="125000"/>
              </a:lnSpc>
              <a:buFontTx/>
              <a:buNone/>
            </a:pPr>
            <a:r>
              <a:rPr lang="en-US" altLang="zh-CN" sz="2400" b="1" dirty="0" smtClean="0">
                <a:solidFill>
                  <a:srgbClr val="000000"/>
                </a:solidFill>
                <a:latin typeface="宋体" panose="02010600030101010101" pitchFamily="2" charset="-122"/>
              </a:rPr>
              <a:t>  </a:t>
            </a:r>
            <a:r>
              <a:rPr lang="zh-CN" altLang="en-US" sz="2400" b="1" dirty="0" smtClean="0">
                <a:solidFill>
                  <a:srgbClr val="000000"/>
                </a:solidFill>
                <a:latin typeface="宋体" panose="02010600030101010101" pitchFamily="2" charset="-122"/>
              </a:rPr>
              <a:t>焊缝和焊缝附近区域由于受到电弧不同程度的加热而产生组织与性能的变化。如图，左侧下部是焊件的横截面，上部是相应各点在焊接过程中被加热的最高温度曲线。图中</a:t>
            </a:r>
            <a:r>
              <a:rPr lang="en-US" altLang="zh-CN" sz="2400" b="1" dirty="0" smtClean="0">
                <a:solidFill>
                  <a:srgbClr val="000000"/>
                </a:solidFill>
                <a:latin typeface="宋体" panose="02010600030101010101" pitchFamily="2" charset="-122"/>
              </a:rPr>
              <a:t>1</a:t>
            </a:r>
            <a:r>
              <a:rPr lang="zh-CN" altLang="en-US" sz="2400" b="1" dirty="0" smtClean="0">
                <a:solidFill>
                  <a:srgbClr val="000000"/>
                </a:solidFill>
                <a:latin typeface="宋体" panose="02010600030101010101" pitchFamily="2" charset="-122"/>
              </a:rPr>
              <a:t>、</a:t>
            </a:r>
            <a:r>
              <a:rPr lang="en-US" altLang="zh-CN" sz="2400" b="1" dirty="0" smtClean="0">
                <a:solidFill>
                  <a:srgbClr val="000000"/>
                </a:solidFill>
                <a:latin typeface="宋体" panose="02010600030101010101" pitchFamily="2" charset="-122"/>
              </a:rPr>
              <a:t>2</a:t>
            </a:r>
            <a:r>
              <a:rPr lang="zh-CN" altLang="en-US" sz="2400" b="1" dirty="0" smtClean="0">
                <a:solidFill>
                  <a:srgbClr val="000000"/>
                </a:solidFill>
                <a:latin typeface="宋体" panose="02010600030101010101" pitchFamily="2" charset="-122"/>
              </a:rPr>
              <a:t>、</a:t>
            </a:r>
            <a:r>
              <a:rPr lang="en-US" altLang="zh-CN" sz="2400" b="1" dirty="0" smtClean="0">
                <a:solidFill>
                  <a:srgbClr val="000000"/>
                </a:solidFill>
                <a:latin typeface="宋体" panose="02010600030101010101" pitchFamily="2" charset="-122"/>
              </a:rPr>
              <a:t>3</a:t>
            </a:r>
            <a:r>
              <a:rPr lang="zh-CN" altLang="en-US" sz="2400" b="1" dirty="0" smtClean="0">
                <a:solidFill>
                  <a:srgbClr val="000000"/>
                </a:solidFill>
                <a:latin typeface="宋体" panose="02010600030101010101" pitchFamily="2" charset="-122"/>
              </a:rPr>
              <a:t>、</a:t>
            </a:r>
            <a:r>
              <a:rPr lang="en-US" altLang="zh-CN" sz="2400" b="1" dirty="0" smtClean="0">
                <a:solidFill>
                  <a:srgbClr val="000000"/>
                </a:solidFill>
                <a:latin typeface="宋体" panose="02010600030101010101" pitchFamily="2" charset="-122"/>
              </a:rPr>
              <a:t>4</a:t>
            </a:r>
            <a:r>
              <a:rPr lang="zh-CN" altLang="en-US" sz="2400" b="1" dirty="0" smtClean="0">
                <a:solidFill>
                  <a:srgbClr val="000000"/>
                </a:solidFill>
                <a:latin typeface="宋体" panose="02010600030101010101" pitchFamily="2" charset="-122"/>
              </a:rPr>
              <a:t>等各段金属组织的获得可用右侧所示的部分铁</a:t>
            </a:r>
            <a:r>
              <a:rPr lang="en-US" altLang="zh-CN" sz="2400" b="1" dirty="0" smtClean="0">
                <a:solidFill>
                  <a:srgbClr val="000000"/>
                </a:solidFill>
                <a:latin typeface="宋体" panose="02010600030101010101" pitchFamily="2" charset="-122"/>
              </a:rPr>
              <a:t>-</a:t>
            </a:r>
            <a:r>
              <a:rPr lang="zh-CN" altLang="en-US" sz="2400" b="1" dirty="0" smtClean="0">
                <a:solidFill>
                  <a:srgbClr val="000000"/>
                </a:solidFill>
                <a:latin typeface="宋体" panose="02010600030101010101" pitchFamily="2" charset="-122"/>
              </a:rPr>
              <a:t>碳合金状态图来对照分析。</a:t>
            </a:r>
          </a:p>
          <a:p>
            <a:pPr lvl="2" eaLnBrk="1" hangingPunct="1">
              <a:buFontTx/>
              <a:buNone/>
            </a:pPr>
            <a:r>
              <a:rPr lang="zh-CN" altLang="en-US" dirty="0" smtClean="0"/>
              <a:t>  </a:t>
            </a:r>
          </a:p>
        </p:txBody>
      </p:sp>
      <p:grpSp>
        <p:nvGrpSpPr>
          <p:cNvPr id="16387" name="Group 11"/>
          <p:cNvGrpSpPr>
            <a:grpSpLocks/>
          </p:cNvGrpSpPr>
          <p:nvPr/>
        </p:nvGrpSpPr>
        <p:grpSpPr bwMode="auto">
          <a:xfrm>
            <a:off x="4894263" y="1763713"/>
            <a:ext cx="4141787" cy="3752850"/>
            <a:chOff x="3106" y="980"/>
            <a:chExt cx="2609" cy="2364"/>
          </a:xfrm>
        </p:grpSpPr>
        <p:sp>
          <p:nvSpPr>
            <p:cNvPr id="16389" name="Rectangle 8"/>
            <p:cNvSpPr>
              <a:spLocks noChangeArrowheads="1"/>
            </p:cNvSpPr>
            <p:nvPr/>
          </p:nvSpPr>
          <p:spPr bwMode="auto">
            <a:xfrm>
              <a:off x="3107" y="3113"/>
              <a:ext cx="2608" cy="2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latin typeface="楷体_GB2312" pitchFamily="49" charset="-122"/>
                  <a:ea typeface="楷体_GB2312" pitchFamily="49" charset="-122"/>
                </a:rPr>
                <a:t>   </a:t>
              </a:r>
              <a:r>
                <a:rPr lang="zh-CN" altLang="en-US" sz="1800" b="1">
                  <a:solidFill>
                    <a:srgbClr val="000000"/>
                  </a:solidFill>
                  <a:latin typeface="楷体_GB2312" pitchFamily="49" charset="-122"/>
                  <a:ea typeface="楷体_GB2312" pitchFamily="49" charset="-122"/>
                </a:rPr>
                <a:t>图</a:t>
              </a:r>
              <a:r>
                <a:rPr lang="en-US" altLang="zh-CN" sz="1800" b="1">
                  <a:solidFill>
                    <a:srgbClr val="000000"/>
                  </a:solidFill>
                  <a:latin typeface="楷体_GB2312" pitchFamily="49" charset="-122"/>
                  <a:ea typeface="楷体_GB2312" pitchFamily="49" charset="-122"/>
                </a:rPr>
                <a:t>4-4 </a:t>
              </a:r>
              <a:r>
                <a:rPr lang="zh-CN" altLang="en-US" sz="1800" b="1">
                  <a:solidFill>
                    <a:srgbClr val="000000"/>
                  </a:solidFill>
                  <a:latin typeface="楷体_GB2312" pitchFamily="49" charset="-122"/>
                  <a:ea typeface="楷体_GB2312" pitchFamily="49" charset="-122"/>
                </a:rPr>
                <a:t>低碳钢焊接接头的组织   </a:t>
              </a:r>
              <a:endParaRPr lang="zh-CN" altLang="en-US" sz="1800" b="1">
                <a:solidFill>
                  <a:srgbClr val="008000"/>
                </a:solidFill>
              </a:endParaRPr>
            </a:p>
          </p:txBody>
        </p:sp>
        <p:pic>
          <p:nvPicPr>
            <p:cNvPr id="16390" name="Picture 10" descr="5-3"/>
            <p:cNvPicPr>
              <a:picLocks noChangeAspect="1" noChangeArrowheads="1"/>
            </p:cNvPicPr>
            <p:nvPr/>
          </p:nvPicPr>
          <p:blipFill>
            <a:blip r:embed="rId3">
              <a:lum contrast="78000"/>
              <a:extLst>
                <a:ext uri="{28A0092B-C50C-407E-A947-70E740481C1C}">
                  <a14:useLocalDpi xmlns:a14="http://schemas.microsoft.com/office/drawing/2010/main" val="0"/>
                </a:ext>
              </a:extLst>
            </a:blip>
            <a:srcRect/>
            <a:stretch>
              <a:fillRect/>
            </a:stretch>
          </p:blipFill>
          <p:spPr bwMode="auto">
            <a:xfrm>
              <a:off x="3106" y="980"/>
              <a:ext cx="2586" cy="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88" name="Rectangle 11"/>
          <p:cNvSpPr>
            <a:spLocks noChangeArrowheads="1"/>
          </p:cNvSpPr>
          <p:nvPr/>
        </p:nvSpPr>
        <p:spPr bwMode="auto">
          <a:xfrm>
            <a:off x="2484438" y="279400"/>
            <a:ext cx="64087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2"/>
                </a:solidFill>
                <a:ea typeface="楷体_GB2312" pitchFamily="49" charset="-122"/>
              </a:rPr>
              <a:t>第二节   焊接接头的组织和性能</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Rectangle 3"/>
          <p:cNvSpPr>
            <a:spLocks noGrp="1" noChangeArrowheads="1"/>
          </p:cNvSpPr>
          <p:nvPr>
            <p:ph type="body" idx="1"/>
          </p:nvPr>
        </p:nvSpPr>
        <p:spPr>
          <a:xfrm>
            <a:off x="0" y="1290324"/>
            <a:ext cx="8153400" cy="617240"/>
          </a:xfrm>
        </p:spPr>
        <p:txBody>
          <a:bodyPr/>
          <a:lstStyle/>
          <a:p>
            <a:pPr marL="457200" lvl="1" indent="0" eaLnBrk="1" hangingPunct="1">
              <a:buNone/>
            </a:pPr>
            <a:r>
              <a:rPr lang="zh-CN" altLang="en-US" sz="2400" b="1" dirty="0" smtClean="0">
                <a:solidFill>
                  <a:srgbClr val="C00000"/>
                </a:solidFill>
                <a:latin typeface="宋体" panose="02010600030101010101" pitchFamily="2" charset="-122"/>
                <a:ea typeface="宋体" panose="02010600030101010101" pitchFamily="2" charset="-122"/>
              </a:rPr>
              <a:t>（</a:t>
            </a:r>
            <a:r>
              <a:rPr lang="en-US" altLang="zh-CN" sz="2400" b="1" dirty="0" smtClean="0">
                <a:solidFill>
                  <a:srgbClr val="C00000"/>
                </a:solidFill>
                <a:latin typeface="宋体" panose="02010600030101010101" pitchFamily="2" charset="-122"/>
                <a:ea typeface="宋体" panose="02010600030101010101" pitchFamily="2" charset="-122"/>
              </a:rPr>
              <a:t>4</a:t>
            </a:r>
            <a:r>
              <a:rPr lang="zh-CN" altLang="en-US" sz="2400" b="1" dirty="0" smtClean="0">
                <a:solidFill>
                  <a:srgbClr val="C00000"/>
                </a:solidFill>
                <a:latin typeface="宋体" panose="02010600030101010101" pitchFamily="2" charset="-122"/>
                <a:ea typeface="宋体" panose="02010600030101010101" pitchFamily="2" charset="-122"/>
              </a:rPr>
              <a:t>）应尽量避开机械加工表面。</a:t>
            </a:r>
          </a:p>
          <a:p>
            <a:pPr lvl="1" eaLnBrk="1" hangingPunct="1">
              <a:buFontTx/>
              <a:buNone/>
            </a:pPr>
            <a:endParaRPr lang="en-US" altLang="zh-CN" b="1" dirty="0" smtClean="0"/>
          </a:p>
        </p:txBody>
      </p:sp>
      <p:sp>
        <p:nvSpPr>
          <p:cNvPr id="1057801" name="Rectangle 9"/>
          <p:cNvSpPr>
            <a:spLocks noChangeArrowheads="1"/>
          </p:cNvSpPr>
          <p:nvPr/>
        </p:nvSpPr>
        <p:spPr bwMode="auto">
          <a:xfrm>
            <a:off x="6444208" y="1415673"/>
            <a:ext cx="2304256"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1800" b="1" dirty="0">
                <a:solidFill>
                  <a:srgbClr val="000000"/>
                </a:solidFill>
                <a:ea typeface="楷体_GB2312" pitchFamily="49" charset="-122"/>
              </a:rPr>
              <a:t>      </a:t>
            </a:r>
            <a:r>
              <a:rPr lang="zh-CN" altLang="en-US" sz="1800" b="1" dirty="0">
                <a:solidFill>
                  <a:srgbClr val="000000"/>
                </a:solidFill>
                <a:ea typeface="楷体_GB2312" pitchFamily="49" charset="-122"/>
              </a:rPr>
              <a:t>因为</a:t>
            </a:r>
            <a:r>
              <a:rPr lang="zh-CN" altLang="en-US" sz="1800" b="1" dirty="0">
                <a:solidFill>
                  <a:srgbClr val="0000FF"/>
                </a:solidFill>
                <a:ea typeface="楷体_GB2312" pitchFamily="49" charset="-122"/>
              </a:rPr>
              <a:t>焊缝的机械加工性能不好，且焊接残余应力会影响加工精度。</a:t>
            </a:r>
            <a:r>
              <a:rPr lang="zh-CN" altLang="en-US" sz="1800" b="1" dirty="0">
                <a:solidFill>
                  <a:srgbClr val="000000"/>
                </a:solidFill>
                <a:ea typeface="楷体_GB2312" pitchFamily="49" charset="-122"/>
              </a:rPr>
              <a:t>如果焊接结构上某一部位的加工精度要求较高，又必须在机械加工完成之后进行焊接工序时，应将焊缝布置在远离加工面处，以避免焊接应力和变形对已加工表面精度的影响  。</a:t>
            </a:r>
          </a:p>
        </p:txBody>
      </p:sp>
      <p:sp>
        <p:nvSpPr>
          <p:cNvPr id="11" name="Rectangle 2"/>
          <p:cNvSpPr>
            <a:spLocks noGrp="1" noChangeArrowheads="1"/>
          </p:cNvSpPr>
          <p:nvPr>
            <p:ph type="title"/>
          </p:nvPr>
        </p:nvSpPr>
        <p:spPr>
          <a:xfrm>
            <a:off x="2590800" y="90488"/>
            <a:ext cx="6019800" cy="1190625"/>
          </a:xfrm>
        </p:spPr>
        <p:txBody>
          <a:bodyPr/>
          <a:lstStyle/>
          <a:p>
            <a:pPr algn="ctr" eaLnBrk="1" hangingPunct="1"/>
            <a:r>
              <a:rPr lang="zh-CN" altLang="en-US" sz="3200" dirty="0" smtClean="0">
                <a:latin typeface="宋体" panose="02010600030101010101" pitchFamily="2" charset="-122"/>
                <a:ea typeface="宋体" panose="02010600030101010101" pitchFamily="2" charset="-122"/>
              </a:rPr>
              <a:t>第二节 焊接接头的工艺设计</a:t>
            </a:r>
          </a:p>
        </p:txBody>
      </p:sp>
      <p:pic>
        <p:nvPicPr>
          <p:cNvPr id="12" name="Picture 2" descr="扫描0037"/>
          <p:cNvPicPr>
            <a:picLocks noChangeAspect="1" noChangeArrowheads="1"/>
          </p:cNvPicPr>
          <p:nvPr/>
        </p:nvPicPr>
        <p:blipFill>
          <a:blip r:embed="rId3" cstate="print">
            <a:extLst>
              <a:ext uri="{28A0092B-C50C-407E-A947-70E740481C1C}">
                <a14:useLocalDpi xmlns:a14="http://schemas.microsoft.com/office/drawing/2010/main" val="0"/>
              </a:ext>
            </a:extLst>
          </a:blip>
          <a:srcRect l="11618" r="10373" b="59221"/>
          <a:stretch>
            <a:fillRect/>
          </a:stretch>
        </p:blipFill>
        <p:spPr bwMode="auto">
          <a:xfrm>
            <a:off x="339374" y="2113192"/>
            <a:ext cx="5815886"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1321544" y="5662989"/>
            <a:ext cx="3898528" cy="369332"/>
          </a:xfrm>
          <a:prstGeom prst="rect">
            <a:avLst/>
          </a:prstGeom>
        </p:spPr>
        <p:txBody>
          <a:bodyPr wrap="square">
            <a:spAutoFit/>
          </a:bodyPr>
          <a:lstStyle/>
          <a:p>
            <a:pPr>
              <a:defRPr/>
            </a:pPr>
            <a:r>
              <a:rPr lang="zh-CN" altLang="zh-CN" sz="1800" b="1" kern="100" dirty="0">
                <a:solidFill>
                  <a:srgbClr val="0070C0"/>
                </a:solidFill>
                <a:latin typeface="宋体" panose="02010600030101010101" pitchFamily="2" charset="-122"/>
                <a:cs typeface="Times New Roman" panose="02020603050405020304" pitchFamily="18" charset="0"/>
              </a:rPr>
              <a:t>焊缝远离机械加工表面的设计</a:t>
            </a:r>
            <a:endParaRPr lang="zh-CN" altLang="en-US" sz="1800" b="1" dirty="0">
              <a:solidFill>
                <a:srgbClr val="0070C0"/>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057801">
                                            <p:txEl>
                                              <p:pRg st="0" end="0"/>
                                            </p:txEl>
                                          </p:spTgt>
                                        </p:tgtEl>
                                        <p:attrNameLst>
                                          <p:attrName>style.visibility</p:attrName>
                                        </p:attrNameLst>
                                      </p:cBhvr>
                                      <p:to>
                                        <p:strVal val="visible"/>
                                      </p:to>
                                    </p:set>
                                    <p:animEffect transition="in" filter="diamond(in)">
                                      <p:cBhvr>
                                        <p:cTn id="7" dur="2000"/>
                                        <p:tgtEl>
                                          <p:spTgt spid="105780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Grp="1" noChangeArrowheads="1"/>
          </p:cNvSpPr>
          <p:nvPr>
            <p:ph type="body" idx="1"/>
          </p:nvPr>
        </p:nvSpPr>
        <p:spPr>
          <a:xfrm>
            <a:off x="457200" y="1371601"/>
            <a:ext cx="6347048" cy="545232"/>
          </a:xfrm>
        </p:spPr>
        <p:txBody>
          <a:bodyPr/>
          <a:lstStyle/>
          <a:p>
            <a:pPr marL="0" indent="0" eaLnBrk="1" hangingPunct="1">
              <a:buNone/>
            </a:pPr>
            <a:r>
              <a:rPr lang="zh-CN" altLang="en-US" sz="2400" b="1" kern="100" dirty="0" smtClean="0">
                <a:solidFill>
                  <a:srgbClr val="C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2400" b="1" kern="100" dirty="0" smtClean="0">
                <a:solidFill>
                  <a:srgbClr val="C00000"/>
                </a:solidFill>
                <a:latin typeface="宋体" panose="02010600030101010101" pitchFamily="2" charset="-122"/>
                <a:ea typeface="宋体" panose="02010600030101010101" pitchFamily="2" charset="-122"/>
                <a:cs typeface="Times New Roman" panose="02020603050405020304" pitchFamily="18" charset="0"/>
              </a:rPr>
              <a:t>5</a:t>
            </a:r>
            <a:r>
              <a:rPr lang="zh-CN" altLang="en-US" sz="2400" b="1" kern="100" dirty="0" smtClean="0">
                <a:solidFill>
                  <a:srgbClr val="C00000"/>
                </a:solidFill>
                <a:latin typeface="宋体" panose="02010600030101010101" pitchFamily="2" charset="-122"/>
                <a:ea typeface="宋体" panose="02010600030101010101" pitchFamily="2" charset="-122"/>
                <a:cs typeface="Times New Roman" panose="02020603050405020304" pitchFamily="18" charset="0"/>
              </a:rPr>
              <a:t>）</a:t>
            </a:r>
            <a:r>
              <a:rPr lang="zh-CN" altLang="zh-CN" sz="2400" b="1" kern="100" dirty="0" smtClean="0">
                <a:solidFill>
                  <a:srgbClr val="C00000"/>
                </a:solidFill>
                <a:latin typeface="宋体" panose="02010600030101010101" pitchFamily="2" charset="-122"/>
                <a:ea typeface="宋体" panose="02010600030101010101" pitchFamily="2" charset="-122"/>
                <a:cs typeface="Times New Roman" panose="02020603050405020304" pitchFamily="18" charset="0"/>
              </a:rPr>
              <a:t>焊缝</a:t>
            </a:r>
            <a:r>
              <a:rPr lang="zh-CN" altLang="zh-CN" sz="2400" b="1"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位置应便于焊接</a:t>
            </a:r>
            <a:r>
              <a:rPr lang="zh-CN" altLang="zh-CN" sz="2400" b="1" kern="100" dirty="0" smtClean="0">
                <a:solidFill>
                  <a:srgbClr val="C00000"/>
                </a:solidFill>
                <a:latin typeface="宋体" panose="02010600030101010101" pitchFamily="2" charset="-122"/>
                <a:ea typeface="宋体" panose="02010600030101010101" pitchFamily="2" charset="-122"/>
                <a:cs typeface="Times New Roman" panose="02020603050405020304" pitchFamily="18" charset="0"/>
              </a:rPr>
              <a:t>操作</a:t>
            </a:r>
            <a:r>
              <a:rPr lang="zh-CN" altLang="en-US" sz="2400" b="1" dirty="0" smtClean="0">
                <a:solidFill>
                  <a:srgbClr val="C00000"/>
                </a:solidFill>
                <a:latin typeface="宋体" panose="02010600030101010101" pitchFamily="2" charset="-122"/>
                <a:ea typeface="宋体" panose="02010600030101010101" pitchFamily="2" charset="-122"/>
              </a:rPr>
              <a:t>。</a:t>
            </a:r>
          </a:p>
          <a:p>
            <a:pPr lvl="1" eaLnBrk="1" hangingPunct="1">
              <a:buFontTx/>
              <a:buNone/>
            </a:pPr>
            <a:endParaRPr lang="en-US" altLang="zh-CN" sz="2400" b="1" dirty="0" smtClean="0">
              <a:solidFill>
                <a:srgbClr val="C00000"/>
              </a:solidFill>
              <a:latin typeface="宋体" panose="02010600030101010101" pitchFamily="2" charset="-122"/>
              <a:ea typeface="宋体" panose="02010600030101010101" pitchFamily="2" charset="-122"/>
            </a:endParaRPr>
          </a:p>
        </p:txBody>
      </p:sp>
      <p:sp>
        <p:nvSpPr>
          <p:cNvPr id="12" name="Rectangle 2"/>
          <p:cNvSpPr>
            <a:spLocks noGrp="1" noChangeArrowheads="1"/>
          </p:cNvSpPr>
          <p:nvPr>
            <p:ph type="title"/>
          </p:nvPr>
        </p:nvSpPr>
        <p:spPr>
          <a:xfrm>
            <a:off x="2590800" y="90488"/>
            <a:ext cx="6019800" cy="1190625"/>
          </a:xfrm>
        </p:spPr>
        <p:txBody>
          <a:bodyPr/>
          <a:lstStyle/>
          <a:p>
            <a:pPr algn="ctr" eaLnBrk="1" hangingPunct="1"/>
            <a:r>
              <a:rPr lang="zh-CN" altLang="en-US" sz="3200" dirty="0" smtClean="0">
                <a:latin typeface="宋体" panose="02010600030101010101" pitchFamily="2" charset="-122"/>
                <a:ea typeface="宋体" panose="02010600030101010101" pitchFamily="2" charset="-122"/>
              </a:rPr>
              <a:t>第二节 焊接接头的工艺设计</a:t>
            </a:r>
          </a:p>
        </p:txBody>
      </p:sp>
      <p:pic>
        <p:nvPicPr>
          <p:cNvPr id="13" name="Picture 2" descr="扫描0037"/>
          <p:cNvPicPr>
            <a:picLocks noChangeAspect="1" noChangeArrowheads="1"/>
          </p:cNvPicPr>
          <p:nvPr/>
        </p:nvPicPr>
        <p:blipFill>
          <a:blip r:embed="rId3">
            <a:extLst>
              <a:ext uri="{28A0092B-C50C-407E-A947-70E740481C1C}">
                <a14:useLocalDpi xmlns:a14="http://schemas.microsoft.com/office/drawing/2010/main" val="0"/>
              </a:ext>
            </a:extLst>
          </a:blip>
          <a:srcRect t="47559" b="8105"/>
          <a:stretch>
            <a:fillRect/>
          </a:stretch>
        </p:blipFill>
        <p:spPr bwMode="auto">
          <a:xfrm>
            <a:off x="755576" y="2007321"/>
            <a:ext cx="7478713"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3362251" y="5888759"/>
            <a:ext cx="2955925" cy="368300"/>
          </a:xfrm>
          <a:prstGeom prst="rect">
            <a:avLst/>
          </a:prstGeom>
        </p:spPr>
        <p:txBody>
          <a:bodyPr wrap="none">
            <a:spAutoFit/>
          </a:bodyPr>
          <a:lstStyle/>
          <a:p>
            <a:pPr>
              <a:defRPr/>
            </a:pPr>
            <a:r>
              <a:rPr lang="zh-CN" altLang="zh-CN" sz="1800"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焊缝位置便于电弧焊的设计</a:t>
            </a:r>
            <a:endParaRPr lang="zh-CN" altLang="en-US" sz="1800" dirty="0">
              <a:solidFill>
                <a:srgbClr val="0070C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590800" y="90488"/>
            <a:ext cx="6019800" cy="1190625"/>
          </a:xfrm>
        </p:spPr>
        <p:txBody>
          <a:bodyPr/>
          <a:lstStyle/>
          <a:p>
            <a:pPr algn="ctr" eaLnBrk="1" hangingPunct="1"/>
            <a:r>
              <a:rPr lang="zh-CN" altLang="en-US" sz="3200" dirty="0" smtClean="0">
                <a:latin typeface="宋体" panose="02010600030101010101" pitchFamily="2" charset="-122"/>
                <a:ea typeface="宋体" panose="02010600030101010101" pitchFamily="2" charset="-122"/>
              </a:rPr>
              <a:t>第二节 焊接接头的工艺设计</a:t>
            </a:r>
          </a:p>
        </p:txBody>
      </p:sp>
      <p:pic>
        <p:nvPicPr>
          <p:cNvPr id="5" name="Picture 2" descr="扫描0036"/>
          <p:cNvPicPr>
            <a:picLocks noChangeAspect="1" noChangeArrowheads="1"/>
          </p:cNvPicPr>
          <p:nvPr/>
        </p:nvPicPr>
        <p:blipFill>
          <a:blip r:embed="rId2">
            <a:extLst>
              <a:ext uri="{28A0092B-C50C-407E-A947-70E740481C1C}">
                <a14:useLocalDpi xmlns:a14="http://schemas.microsoft.com/office/drawing/2010/main" val="0"/>
              </a:ext>
            </a:extLst>
          </a:blip>
          <a:srcRect b="10951"/>
          <a:stretch>
            <a:fillRect/>
          </a:stretch>
        </p:blipFill>
        <p:spPr bwMode="auto">
          <a:xfrm>
            <a:off x="755576" y="1722338"/>
            <a:ext cx="6942137" cy="384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79426" y="5651401"/>
            <a:ext cx="2492375" cy="369887"/>
          </a:xfrm>
          <a:prstGeom prst="rect">
            <a:avLst/>
          </a:prstGeom>
        </p:spPr>
        <p:txBody>
          <a:bodyPr wrap="none">
            <a:spAutoFit/>
          </a:bodyPr>
          <a:lstStyle/>
          <a:p>
            <a:pPr>
              <a:defRPr/>
            </a:pPr>
            <a:r>
              <a:rPr lang="zh-CN" altLang="zh-CN" sz="1800"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焊缝便于埋弧焊的设计</a:t>
            </a:r>
            <a:endParaRPr lang="zh-CN" altLang="en-US" sz="1800" dirty="0">
              <a:solidFill>
                <a:srgbClr val="0070C0"/>
              </a:solidFill>
              <a:latin typeface="黑体" panose="02010609060101010101" pitchFamily="49" charset="-122"/>
              <a:ea typeface="黑体" panose="02010609060101010101" pitchFamily="49" charset="-122"/>
            </a:endParaRPr>
          </a:p>
        </p:txBody>
      </p:sp>
      <p:sp>
        <p:nvSpPr>
          <p:cNvPr id="7" name="矩形 6"/>
          <p:cNvSpPr/>
          <p:nvPr/>
        </p:nvSpPr>
        <p:spPr>
          <a:xfrm>
            <a:off x="4810051" y="5651401"/>
            <a:ext cx="2492375" cy="369887"/>
          </a:xfrm>
          <a:prstGeom prst="rect">
            <a:avLst/>
          </a:prstGeom>
        </p:spPr>
        <p:txBody>
          <a:bodyPr wrap="none">
            <a:spAutoFit/>
          </a:bodyPr>
          <a:lstStyle/>
          <a:p>
            <a:pPr>
              <a:defRPr/>
            </a:pPr>
            <a:r>
              <a:rPr lang="zh-CN" altLang="zh-CN" sz="1800" kern="100" dirty="0">
                <a:solidFill>
                  <a:srgbClr val="0070C0"/>
                </a:solidFill>
                <a:latin typeface="黑体" panose="02010609060101010101" pitchFamily="49" charset="-122"/>
                <a:ea typeface="黑体" panose="02010609060101010101" pitchFamily="49" charset="-122"/>
                <a:cs typeface="Times New Roman" panose="02020603050405020304" pitchFamily="18" charset="0"/>
              </a:rPr>
              <a:t>便于点焊及缝焊的设计</a:t>
            </a:r>
            <a:endParaRPr lang="zh-CN" altLang="en-US" sz="1800" dirty="0">
              <a:solidFill>
                <a:srgbClr val="0070C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526247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Rectangle 3"/>
          <p:cNvSpPr>
            <a:spLocks noGrp="1" noChangeArrowheads="1"/>
          </p:cNvSpPr>
          <p:nvPr>
            <p:ph type="body" idx="1"/>
          </p:nvPr>
        </p:nvSpPr>
        <p:spPr>
          <a:xfrm>
            <a:off x="107504" y="1412776"/>
            <a:ext cx="8784976" cy="5184576"/>
          </a:xfrm>
        </p:spPr>
        <p:txBody>
          <a:bodyPr/>
          <a:lstStyle/>
          <a:p>
            <a:pPr marL="0" indent="0" eaLnBrk="1" hangingPunct="1">
              <a:buNone/>
            </a:pPr>
            <a:r>
              <a:rPr lang="zh-CN" altLang="en-US" sz="2400" b="1" dirty="0" smtClean="0">
                <a:solidFill>
                  <a:srgbClr val="FF0000"/>
                </a:solidFill>
                <a:latin typeface="宋体" panose="02010600030101010101" pitchFamily="2" charset="-122"/>
                <a:ea typeface="宋体" panose="02010600030101010101" pitchFamily="2" charset="-122"/>
              </a:rPr>
              <a:t>二、接头形式的选择与设计    </a:t>
            </a:r>
            <a:endParaRPr lang="en-US" altLang="zh-CN" sz="2400" b="1" dirty="0" smtClean="0">
              <a:solidFill>
                <a:srgbClr val="FF0000"/>
              </a:solidFill>
              <a:latin typeface="宋体" panose="02010600030101010101" pitchFamily="2" charset="-122"/>
              <a:ea typeface="宋体" panose="02010600030101010101" pitchFamily="2" charset="-122"/>
            </a:endParaRPr>
          </a:p>
          <a:p>
            <a:pPr marL="0" indent="0" eaLnBrk="1" hangingPunct="1">
              <a:buNone/>
            </a:pPr>
            <a:r>
              <a:rPr lang="en-US" altLang="zh-CN" sz="2000" b="1" dirty="0" smtClean="0">
                <a:solidFill>
                  <a:srgbClr val="C00000"/>
                </a:solidFill>
                <a:latin typeface="宋体" panose="02010600030101010101" pitchFamily="2" charset="-122"/>
                <a:ea typeface="宋体" panose="02010600030101010101" pitchFamily="2" charset="-122"/>
              </a:rPr>
              <a:t>1</a:t>
            </a:r>
            <a:r>
              <a:rPr lang="zh-CN" altLang="en-US" sz="2000" b="1" dirty="0" smtClean="0">
                <a:solidFill>
                  <a:srgbClr val="C00000"/>
                </a:solidFill>
                <a:latin typeface="宋体" panose="02010600030101010101" pitchFamily="2" charset="-122"/>
                <a:ea typeface="宋体" panose="02010600030101010101" pitchFamily="2" charset="-122"/>
              </a:rPr>
              <a:t>、接头与坡口形式</a:t>
            </a:r>
            <a:endParaRPr lang="en-US" altLang="zh-CN" sz="2000" b="1" dirty="0" smtClean="0">
              <a:solidFill>
                <a:srgbClr val="C00000"/>
              </a:solidFill>
              <a:latin typeface="宋体" panose="02010600030101010101" pitchFamily="2" charset="-122"/>
              <a:ea typeface="宋体" panose="02010600030101010101" pitchFamily="2" charset="-122"/>
            </a:endParaRPr>
          </a:p>
          <a:p>
            <a:pPr marL="457200" lvl="1" indent="0" eaLnBrk="1" hangingPunct="1">
              <a:buNone/>
            </a:pPr>
            <a:r>
              <a:rPr lang="en-US" altLang="zh-CN" sz="2000" b="1" dirty="0">
                <a:solidFill>
                  <a:srgbClr val="C00000"/>
                </a:solidFill>
                <a:latin typeface="宋体" panose="02010600030101010101" pitchFamily="2" charset="-122"/>
                <a:ea typeface="宋体" panose="02010600030101010101" pitchFamily="2" charset="-122"/>
              </a:rPr>
              <a:t> </a:t>
            </a:r>
            <a:r>
              <a:rPr lang="en-US" altLang="zh-CN" sz="2000" b="1" dirty="0" smtClean="0">
                <a:solidFill>
                  <a:srgbClr val="C00000"/>
                </a:solidFill>
                <a:latin typeface="宋体" panose="02010600030101010101" pitchFamily="2" charset="-122"/>
                <a:ea typeface="宋体" panose="02010600030101010101" pitchFamily="2" charset="-122"/>
              </a:rPr>
              <a:t>   </a:t>
            </a:r>
            <a:r>
              <a:rPr lang="zh-CN" altLang="en-US" sz="2000" b="1" dirty="0" smtClean="0">
                <a:solidFill>
                  <a:srgbClr val="0000CC"/>
                </a:solidFill>
                <a:latin typeface="宋体" panose="02010600030101010101" pitchFamily="2" charset="-122"/>
                <a:ea typeface="宋体" panose="02010600030101010101" pitchFamily="2" charset="-122"/>
              </a:rPr>
              <a:t>接头形式：对接、搭接、角接、</a:t>
            </a:r>
            <a:r>
              <a:rPr lang="en-US" altLang="zh-CN" sz="2000" b="1" dirty="0" smtClean="0">
                <a:solidFill>
                  <a:srgbClr val="0000CC"/>
                </a:solidFill>
                <a:latin typeface="宋体" panose="02010600030101010101" pitchFamily="2" charset="-122"/>
                <a:ea typeface="宋体" panose="02010600030101010101" pitchFamily="2" charset="-122"/>
              </a:rPr>
              <a:t>T</a:t>
            </a:r>
            <a:r>
              <a:rPr lang="zh-CN" altLang="en-US" sz="2000" b="1" dirty="0" smtClean="0">
                <a:solidFill>
                  <a:srgbClr val="0000CC"/>
                </a:solidFill>
                <a:latin typeface="宋体" panose="02010600030101010101" pitchFamily="2" charset="-122"/>
                <a:ea typeface="宋体" panose="02010600030101010101" pitchFamily="2" charset="-122"/>
              </a:rPr>
              <a:t>形接。</a:t>
            </a:r>
            <a:endParaRPr lang="en-US" altLang="zh-CN" sz="2000" b="1" dirty="0" smtClean="0">
              <a:solidFill>
                <a:srgbClr val="0000CC"/>
              </a:solidFill>
              <a:latin typeface="宋体" panose="02010600030101010101" pitchFamily="2" charset="-122"/>
              <a:ea typeface="宋体" panose="02010600030101010101" pitchFamily="2" charset="-122"/>
            </a:endParaRPr>
          </a:p>
          <a:p>
            <a:pPr marL="457200" lvl="1" indent="0" eaLnBrk="1" hangingPunct="1">
              <a:buNone/>
            </a:pPr>
            <a:r>
              <a:rPr lang="en-US" altLang="zh-CN" sz="2000" b="1" dirty="0">
                <a:solidFill>
                  <a:srgbClr val="009900"/>
                </a:solidFill>
                <a:latin typeface="宋体" panose="02010600030101010101" pitchFamily="2" charset="-122"/>
                <a:ea typeface="宋体" panose="02010600030101010101" pitchFamily="2" charset="-122"/>
              </a:rPr>
              <a:t> </a:t>
            </a:r>
            <a:r>
              <a:rPr lang="en-US" altLang="zh-CN" sz="2000" b="1" dirty="0" smtClean="0">
                <a:solidFill>
                  <a:srgbClr val="009900"/>
                </a:solidFill>
                <a:latin typeface="宋体" panose="02010600030101010101" pitchFamily="2" charset="-122"/>
                <a:ea typeface="宋体" panose="02010600030101010101" pitchFamily="2" charset="-122"/>
              </a:rPr>
              <a:t>    </a:t>
            </a:r>
            <a:r>
              <a:rPr lang="zh-CN" altLang="en-US" sz="2000" b="1" dirty="0" smtClean="0">
                <a:latin typeface="宋体" panose="02010600030101010101" pitchFamily="2" charset="-122"/>
                <a:ea typeface="宋体" panose="02010600030101010101" pitchFamily="2" charset="-122"/>
              </a:rPr>
              <a:t>根据结构的形状、强度要求、工件厚度、焊接材料消耗量及其他焊接工艺决定。</a:t>
            </a:r>
            <a:endParaRPr lang="en-US" altLang="zh-CN" sz="2000" b="1" dirty="0" smtClean="0">
              <a:latin typeface="宋体" panose="02010600030101010101" pitchFamily="2" charset="-122"/>
              <a:ea typeface="宋体" panose="02010600030101010101" pitchFamily="2" charset="-122"/>
            </a:endParaRPr>
          </a:p>
          <a:p>
            <a:pPr marL="457200" lvl="1" indent="0" eaLnBrk="1" hangingPunct="1">
              <a:buNone/>
            </a:pPr>
            <a:r>
              <a:rPr lang="en-US" altLang="zh-CN" sz="2000" b="1" dirty="0">
                <a:solidFill>
                  <a:srgbClr val="0000FF"/>
                </a:solidFill>
                <a:latin typeface="宋体" panose="02010600030101010101" pitchFamily="2" charset="-122"/>
                <a:ea typeface="宋体" panose="02010600030101010101" pitchFamily="2" charset="-122"/>
              </a:rPr>
              <a:t> </a:t>
            </a:r>
            <a:r>
              <a:rPr lang="en-US" altLang="zh-CN" sz="2000" b="1" dirty="0" smtClean="0">
                <a:solidFill>
                  <a:srgbClr val="0000FF"/>
                </a:solidFill>
                <a:latin typeface="宋体" panose="02010600030101010101" pitchFamily="2" charset="-122"/>
                <a:ea typeface="宋体" panose="02010600030101010101" pitchFamily="2" charset="-122"/>
              </a:rPr>
              <a:t>   </a:t>
            </a:r>
            <a:r>
              <a:rPr lang="zh-CN" altLang="en-US" sz="2000" b="1" dirty="0" smtClean="0">
                <a:solidFill>
                  <a:srgbClr val="0000FF"/>
                </a:solidFill>
                <a:latin typeface="宋体" panose="02010600030101010101" pitchFamily="2" charset="-122"/>
                <a:ea typeface="宋体" panose="02010600030101010101" pitchFamily="2" charset="-122"/>
              </a:rPr>
              <a:t>对接：</a:t>
            </a:r>
            <a:r>
              <a:rPr lang="zh-CN" altLang="zh-CN" sz="2000" b="1" kern="100" dirty="0">
                <a:latin typeface="宋体" panose="02010600030101010101" pitchFamily="2" charset="-122"/>
                <a:ea typeface="宋体" panose="02010600030101010101" pitchFamily="2" charset="-122"/>
                <a:cs typeface="Times New Roman" panose="02020603050405020304" pitchFamily="18" charset="0"/>
              </a:rPr>
              <a:t>接头受力比较均匀</a:t>
            </a:r>
            <a:r>
              <a:rPr lang="zh-CN" altLang="zh-CN" sz="2000" b="1" kern="100" dirty="0" smtClean="0">
                <a:latin typeface="宋体" panose="02010600030101010101" pitchFamily="2" charset="-122"/>
                <a:ea typeface="宋体" panose="02010600030101010101" pitchFamily="2" charset="-122"/>
                <a:cs typeface="Times New Roman" panose="02020603050405020304" pitchFamily="18" charset="0"/>
              </a:rPr>
              <a:t>，</a:t>
            </a:r>
            <a:r>
              <a:rPr lang="zh-CN" altLang="en-US" sz="2000" b="1" dirty="0">
                <a:latin typeface="宋体" panose="02010600030101010101" pitchFamily="2" charset="-122"/>
                <a:ea typeface="宋体" panose="02010600030101010101" pitchFamily="2" charset="-122"/>
              </a:rPr>
              <a:t>节省材料，</a:t>
            </a:r>
            <a:r>
              <a:rPr lang="zh-CN" altLang="zh-CN" sz="2000" b="1" kern="100" dirty="0" smtClean="0">
                <a:latin typeface="宋体" panose="02010600030101010101" pitchFamily="2" charset="-122"/>
                <a:ea typeface="宋体" panose="02010600030101010101" pitchFamily="2" charset="-122"/>
                <a:cs typeface="Times New Roman" panose="02020603050405020304" pitchFamily="18" charset="0"/>
              </a:rPr>
              <a:t>是</a:t>
            </a:r>
            <a:r>
              <a:rPr lang="zh-CN" altLang="zh-CN" sz="2000" b="1" kern="100" dirty="0">
                <a:latin typeface="宋体" panose="02010600030101010101" pitchFamily="2" charset="-122"/>
                <a:ea typeface="宋体" panose="02010600030101010101" pitchFamily="2" charset="-122"/>
                <a:cs typeface="Times New Roman" panose="02020603050405020304" pitchFamily="18" charset="0"/>
              </a:rPr>
              <a:t>最常用的接头形式，重要的受力焊缝应尽量选用</a:t>
            </a:r>
            <a:r>
              <a:rPr lang="zh-CN" altLang="zh-CN" sz="2000" b="1" kern="100" dirty="0" smtClean="0">
                <a:latin typeface="宋体" panose="02010600030101010101" pitchFamily="2" charset="-122"/>
                <a:ea typeface="宋体" panose="02010600030101010101" pitchFamily="2" charset="-122"/>
                <a:cs typeface="Times New Roman" panose="02020603050405020304" pitchFamily="18" charset="0"/>
              </a:rPr>
              <a:t>。</a:t>
            </a:r>
            <a:r>
              <a:rPr lang="zh-CN" altLang="en-US" sz="2000" b="1" dirty="0">
                <a:latin typeface="宋体" panose="02010600030101010101" pitchFamily="2" charset="-122"/>
                <a:ea typeface="宋体" panose="02010600030101010101" pitchFamily="2" charset="-122"/>
              </a:rPr>
              <a:t>对下料尺寸精度要求高。</a:t>
            </a:r>
          </a:p>
          <a:p>
            <a:pPr marL="457200" lvl="1" indent="0" eaLnBrk="1" hangingPunct="1">
              <a:buNone/>
            </a:pPr>
            <a:r>
              <a:rPr lang="zh-CN" altLang="en-US" sz="2000" b="1" dirty="0" smtClean="0">
                <a:solidFill>
                  <a:srgbClr val="0000FF"/>
                </a:solidFill>
                <a:latin typeface="宋体" panose="02010600030101010101" pitchFamily="2" charset="-122"/>
                <a:ea typeface="宋体" panose="02010600030101010101" pitchFamily="2" charset="-122"/>
              </a:rPr>
              <a:t>    搭接：</a:t>
            </a:r>
            <a:r>
              <a:rPr lang="zh-CN" altLang="en-US" sz="2000" b="1" dirty="0">
                <a:latin typeface="宋体" panose="02010600030101010101" pitchFamily="2" charset="-122"/>
                <a:ea typeface="宋体" panose="02010600030101010101" pitchFamily="2" charset="-122"/>
              </a:rPr>
              <a:t>被焊工件不在同一平面上，受力时接头产生附加弯曲应力，</a:t>
            </a:r>
            <a:r>
              <a:rPr lang="zh-CN" altLang="zh-CN" sz="2000" b="1" kern="100" dirty="0" smtClean="0">
                <a:latin typeface="宋体" panose="02010600030101010101" pitchFamily="2" charset="-122"/>
                <a:ea typeface="宋体" panose="02010600030101010101" pitchFamily="2" charset="-122"/>
                <a:cs typeface="Times New Roman" panose="02020603050405020304" pitchFamily="18" charset="0"/>
              </a:rPr>
              <a:t>金属消耗量大</a:t>
            </a:r>
            <a:r>
              <a:rPr lang="zh-CN" altLang="zh-CN" sz="2000" b="1" kern="100" dirty="0">
                <a:latin typeface="宋体" panose="02010600030101010101" pitchFamily="2" charset="-122"/>
                <a:ea typeface="宋体" panose="02010600030101010101" pitchFamily="2" charset="-122"/>
                <a:cs typeface="Times New Roman" panose="02020603050405020304" pitchFamily="18" charset="0"/>
              </a:rPr>
              <a:t>，一般应避免选用。</a:t>
            </a:r>
            <a:r>
              <a:rPr lang="zh-CN" altLang="zh-CN" sz="2000" b="1" kern="100" dirty="0" smtClean="0">
                <a:latin typeface="宋体" panose="02010600030101010101" pitchFamily="2" charset="-122"/>
                <a:ea typeface="宋体" panose="02010600030101010101" pitchFamily="2" charset="-122"/>
                <a:cs typeface="Times New Roman" panose="02020603050405020304" pitchFamily="18" charset="0"/>
              </a:rPr>
              <a:t>但不</a:t>
            </a:r>
            <a:r>
              <a:rPr lang="zh-CN" altLang="zh-CN" sz="2000" b="1" kern="100" dirty="0">
                <a:latin typeface="宋体" panose="02010600030101010101" pitchFamily="2" charset="-122"/>
                <a:ea typeface="宋体" panose="02010600030101010101" pitchFamily="2" charset="-122"/>
                <a:cs typeface="Times New Roman" panose="02020603050405020304" pitchFamily="18" charset="0"/>
              </a:rPr>
              <a:t>需开坡口</a:t>
            </a:r>
            <a:r>
              <a:rPr lang="zh-CN" altLang="zh-CN" sz="2000" b="1" kern="100" dirty="0" smtClean="0">
                <a:latin typeface="宋体" panose="02010600030101010101" pitchFamily="2" charset="-122"/>
                <a:ea typeface="宋体" panose="02010600030101010101" pitchFamily="2" charset="-122"/>
                <a:cs typeface="Times New Roman" panose="02020603050405020304" pitchFamily="18" charset="0"/>
              </a:rPr>
              <a:t>，</a:t>
            </a:r>
            <a:r>
              <a:rPr lang="zh-CN" altLang="en-US" sz="2000" b="1" dirty="0">
                <a:latin typeface="宋体" panose="02010600030101010101" pitchFamily="2" charset="-122"/>
                <a:ea typeface="宋体" panose="02010600030101010101" pitchFamily="2" charset="-122"/>
              </a:rPr>
              <a:t>对下料要求精度</a:t>
            </a:r>
            <a:r>
              <a:rPr lang="zh-CN" altLang="en-US" sz="2000" b="1" dirty="0" smtClean="0">
                <a:latin typeface="宋体" panose="02010600030101010101" pitchFamily="2" charset="-122"/>
                <a:ea typeface="宋体" panose="02010600030101010101" pitchFamily="2" charset="-122"/>
              </a:rPr>
              <a:t>低，</a:t>
            </a:r>
            <a:r>
              <a:rPr lang="zh-CN" altLang="zh-CN" sz="2000" b="1" kern="100" dirty="0" smtClean="0">
                <a:latin typeface="宋体" panose="02010600030101010101" pitchFamily="2" charset="-122"/>
                <a:ea typeface="宋体" panose="02010600030101010101" pitchFamily="2" charset="-122"/>
                <a:cs typeface="Times New Roman" panose="02020603050405020304" pitchFamily="18" charset="0"/>
              </a:rPr>
              <a:t>对</a:t>
            </a:r>
            <a:r>
              <a:rPr lang="zh-CN" altLang="zh-CN" sz="2000" b="1" kern="100" dirty="0">
                <a:latin typeface="宋体" panose="02010600030101010101" pitchFamily="2" charset="-122"/>
                <a:ea typeface="宋体" panose="02010600030101010101" pitchFamily="2" charset="-122"/>
                <a:cs typeface="Times New Roman" panose="02020603050405020304" pitchFamily="18" charset="0"/>
              </a:rPr>
              <a:t>受力不大的平面连接与空间</a:t>
            </a:r>
            <a:r>
              <a:rPr lang="zh-CN" altLang="zh-CN" sz="2000" b="1" kern="100" dirty="0" smtClean="0">
                <a:latin typeface="宋体" panose="02010600030101010101" pitchFamily="2" charset="-122"/>
                <a:ea typeface="宋体" panose="02010600030101010101" pitchFamily="2" charset="-122"/>
                <a:cs typeface="Times New Roman" panose="02020603050405020304" pitchFamily="18" charset="0"/>
              </a:rPr>
              <a:t>构架采用</a:t>
            </a:r>
            <a:r>
              <a:rPr lang="zh-CN" altLang="zh-CN" sz="2000" b="1" kern="100" dirty="0">
                <a:latin typeface="宋体" panose="02010600030101010101" pitchFamily="2" charset="-122"/>
                <a:ea typeface="宋体" panose="02010600030101010101" pitchFamily="2" charset="-122"/>
                <a:cs typeface="Times New Roman" panose="02020603050405020304" pitchFamily="18" charset="0"/>
              </a:rPr>
              <a:t>搭接接头可节省工时</a:t>
            </a:r>
            <a:r>
              <a:rPr lang="zh-CN" altLang="zh-CN" sz="2000" b="1" kern="100" dirty="0" smtClean="0">
                <a:latin typeface="宋体" panose="02010600030101010101" pitchFamily="2" charset="-122"/>
                <a:ea typeface="宋体" panose="02010600030101010101" pitchFamily="2" charset="-122"/>
                <a:cs typeface="Times New Roman" panose="02020603050405020304" pitchFamily="18" charset="0"/>
              </a:rPr>
              <a:t>。</a:t>
            </a:r>
            <a:endParaRPr lang="en-US" altLang="zh-CN" sz="2000" b="1" dirty="0" smtClean="0">
              <a:latin typeface="宋体" panose="02010600030101010101" pitchFamily="2" charset="-122"/>
              <a:ea typeface="宋体" panose="02010600030101010101" pitchFamily="2" charset="-122"/>
            </a:endParaRPr>
          </a:p>
          <a:p>
            <a:pPr marL="457200" lvl="1" indent="0" eaLnBrk="1" hangingPunct="1">
              <a:buNone/>
            </a:pPr>
            <a:r>
              <a:rPr lang="zh-CN" altLang="en-US" sz="2000" b="1" dirty="0" smtClean="0">
                <a:solidFill>
                  <a:srgbClr val="0000FF"/>
                </a:solidFill>
                <a:latin typeface="宋体" panose="02010600030101010101" pitchFamily="2" charset="-122"/>
                <a:ea typeface="宋体" panose="02010600030101010101" pitchFamily="2" charset="-122"/>
              </a:rPr>
              <a:t>    角接和</a:t>
            </a:r>
            <a:r>
              <a:rPr lang="en-US" altLang="zh-CN" sz="2000" b="1" dirty="0" smtClean="0">
                <a:solidFill>
                  <a:srgbClr val="0000FF"/>
                </a:solidFill>
                <a:latin typeface="宋体" panose="02010600030101010101" pitchFamily="2" charset="-122"/>
                <a:ea typeface="宋体" panose="02010600030101010101" pitchFamily="2" charset="-122"/>
              </a:rPr>
              <a:t>T</a:t>
            </a:r>
            <a:r>
              <a:rPr lang="zh-CN" altLang="en-US" sz="2000" b="1" dirty="0" smtClean="0">
                <a:solidFill>
                  <a:srgbClr val="0000FF"/>
                </a:solidFill>
                <a:latin typeface="宋体" panose="02010600030101010101" pitchFamily="2" charset="-122"/>
                <a:ea typeface="宋体" panose="02010600030101010101" pitchFamily="2" charset="-122"/>
              </a:rPr>
              <a:t>形接：</a:t>
            </a:r>
            <a:r>
              <a:rPr lang="zh-CN" altLang="zh-CN" sz="2000" b="1" kern="100" dirty="0">
                <a:latin typeface="宋体" panose="02010600030101010101" pitchFamily="2" charset="-122"/>
                <a:ea typeface="宋体" panose="02010600030101010101" pitchFamily="2" charset="-122"/>
                <a:cs typeface="Times New Roman" panose="02020603050405020304" pitchFamily="18" charset="0"/>
              </a:rPr>
              <a:t>角接接头与</a:t>
            </a:r>
            <a:r>
              <a:rPr lang="en-US" altLang="zh-CN" sz="2000" b="1" kern="100" dirty="0">
                <a:latin typeface="宋体" panose="02010600030101010101" pitchFamily="2" charset="-122"/>
                <a:ea typeface="宋体" panose="02010600030101010101" pitchFamily="2" charset="-122"/>
                <a:cs typeface="Times New Roman" panose="02020603050405020304" pitchFamily="18" charset="0"/>
              </a:rPr>
              <a:t>T</a:t>
            </a:r>
            <a:r>
              <a:rPr lang="zh-CN" altLang="zh-CN" sz="2000" b="1" kern="100" dirty="0">
                <a:latin typeface="宋体" panose="02010600030101010101" pitchFamily="2" charset="-122"/>
                <a:ea typeface="宋体" panose="02010600030101010101" pitchFamily="2" charset="-122"/>
                <a:cs typeface="Times New Roman" panose="02020603050405020304" pitchFamily="18" charset="0"/>
              </a:rPr>
              <a:t>形接头受力情况都较对接接头复杂，但接头成直角或一定角度时，必须采用这种接头形式。</a:t>
            </a:r>
            <a:endParaRPr lang="zh-CN" altLang="en-US" sz="2000" b="1" dirty="0">
              <a:latin typeface="宋体" panose="02010600030101010101" pitchFamily="2" charset="-122"/>
              <a:ea typeface="宋体" panose="02010600030101010101" pitchFamily="2" charset="-122"/>
            </a:endParaRPr>
          </a:p>
          <a:p>
            <a:pPr marL="457200" lvl="1" indent="0" eaLnBrk="1" hangingPunct="1">
              <a:buNone/>
            </a:pPr>
            <a:r>
              <a:rPr lang="zh-CN" altLang="en-US" b="1" dirty="0" smtClean="0">
                <a:latin typeface="宋体" panose="02010600030101010101" pitchFamily="2" charset="-122"/>
                <a:ea typeface="宋体" panose="02010600030101010101" pitchFamily="2" charset="-122"/>
              </a:rPr>
              <a:t> </a:t>
            </a:r>
            <a:endParaRPr lang="zh-CN" altLang="en-US" b="1" dirty="0" smtClean="0">
              <a:solidFill>
                <a:srgbClr val="0000FF"/>
              </a:solidFill>
              <a:latin typeface="宋体" panose="02010600030101010101" pitchFamily="2" charset="-122"/>
              <a:ea typeface="宋体" panose="02010600030101010101" pitchFamily="2" charset="-122"/>
            </a:endParaRPr>
          </a:p>
        </p:txBody>
      </p:sp>
      <p:sp>
        <p:nvSpPr>
          <p:cNvPr id="7" name="Rectangle 2"/>
          <p:cNvSpPr>
            <a:spLocks noGrp="1" noChangeArrowheads="1"/>
          </p:cNvSpPr>
          <p:nvPr>
            <p:ph type="title"/>
          </p:nvPr>
        </p:nvSpPr>
        <p:spPr>
          <a:xfrm>
            <a:off x="2590800" y="90488"/>
            <a:ext cx="6019800" cy="1190625"/>
          </a:xfrm>
        </p:spPr>
        <p:txBody>
          <a:bodyPr/>
          <a:lstStyle/>
          <a:p>
            <a:pPr algn="ctr" eaLnBrk="1" hangingPunct="1"/>
            <a:r>
              <a:rPr lang="zh-CN" altLang="en-US" sz="3200" dirty="0" smtClean="0">
                <a:latin typeface="宋体" panose="02010600030101010101" pitchFamily="2" charset="-122"/>
                <a:ea typeface="宋体" panose="02010600030101010101" pitchFamily="2" charset="-122"/>
              </a:rPr>
              <a:t>第二节 焊接接头的工艺设计</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2590800" y="90488"/>
            <a:ext cx="6019800" cy="1190625"/>
          </a:xfrm>
        </p:spPr>
        <p:txBody>
          <a:bodyPr/>
          <a:lstStyle/>
          <a:p>
            <a:pPr algn="ctr" eaLnBrk="1" hangingPunct="1"/>
            <a:r>
              <a:rPr lang="zh-CN" altLang="en-US" sz="3200" dirty="0" smtClean="0">
                <a:latin typeface="宋体" panose="02010600030101010101" pitchFamily="2" charset="-122"/>
                <a:ea typeface="宋体" panose="02010600030101010101" pitchFamily="2" charset="-122"/>
              </a:rPr>
              <a:t>第二节 焊接接头的工艺设计</a:t>
            </a:r>
          </a:p>
        </p:txBody>
      </p:sp>
      <p:sp>
        <p:nvSpPr>
          <p:cNvPr id="4" name="文本框 3"/>
          <p:cNvSpPr txBox="1"/>
          <p:nvPr/>
        </p:nvSpPr>
        <p:spPr>
          <a:xfrm>
            <a:off x="323528" y="1269649"/>
            <a:ext cx="4752528" cy="369332"/>
          </a:xfrm>
          <a:prstGeom prst="rect">
            <a:avLst/>
          </a:prstGeom>
          <a:noFill/>
        </p:spPr>
        <p:txBody>
          <a:bodyPr wrap="square" rtlCol="0">
            <a:spAutoFit/>
          </a:bodyPr>
          <a:lstStyle/>
          <a:p>
            <a:r>
              <a:rPr lang="zh-CN" altLang="en-US" b="1" dirty="0" smtClean="0"/>
              <a:t>接头及坡口形式见表：</a:t>
            </a:r>
            <a:endParaRPr lang="zh-CN" altLang="en-US" b="1" dirty="0"/>
          </a:p>
        </p:txBody>
      </p:sp>
      <p:pic>
        <p:nvPicPr>
          <p:cNvPr id="11" name="图片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7442" y="1052736"/>
            <a:ext cx="4780901" cy="5805264"/>
          </a:xfrm>
          <a:prstGeom prst="rect">
            <a:avLst/>
          </a:prstGeom>
          <a:noFill/>
          <a:ln>
            <a:noFill/>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2590800" y="90488"/>
            <a:ext cx="6019800" cy="1190625"/>
          </a:xfrm>
        </p:spPr>
        <p:txBody>
          <a:bodyPr/>
          <a:lstStyle/>
          <a:p>
            <a:pPr algn="ctr" eaLnBrk="1" hangingPunct="1"/>
            <a:r>
              <a:rPr lang="zh-CN" altLang="en-US" sz="3200" dirty="0" smtClean="0">
                <a:latin typeface="宋体" panose="02010600030101010101" pitchFamily="2" charset="-122"/>
                <a:ea typeface="宋体" panose="02010600030101010101" pitchFamily="2" charset="-122"/>
              </a:rPr>
              <a:t>第二节 焊接接头的工艺设计</a:t>
            </a:r>
          </a:p>
        </p:txBody>
      </p:sp>
      <p:pic>
        <p:nvPicPr>
          <p:cNvPr id="10" name="图片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720" y="1141401"/>
            <a:ext cx="4392488" cy="570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590800" y="90488"/>
            <a:ext cx="6019800" cy="1190625"/>
          </a:xfrm>
        </p:spPr>
        <p:txBody>
          <a:bodyPr/>
          <a:lstStyle/>
          <a:p>
            <a:pPr algn="ctr" eaLnBrk="1" hangingPunct="1"/>
            <a:r>
              <a:rPr lang="zh-CN" altLang="en-US" sz="3200" dirty="0" smtClean="0">
                <a:latin typeface="宋体" panose="02010600030101010101" pitchFamily="2" charset="-122"/>
                <a:ea typeface="宋体" panose="02010600030101010101" pitchFamily="2" charset="-122"/>
              </a:rPr>
              <a:t>第二节 焊接接头的工艺设计</a:t>
            </a:r>
          </a:p>
        </p:txBody>
      </p:sp>
      <p:sp>
        <p:nvSpPr>
          <p:cNvPr id="6" name="矩形 5"/>
          <p:cNvSpPr/>
          <p:nvPr/>
        </p:nvSpPr>
        <p:spPr>
          <a:xfrm>
            <a:off x="571500" y="1182688"/>
            <a:ext cx="8042275" cy="2015936"/>
          </a:xfrm>
          <a:prstGeom prst="rect">
            <a:avLst/>
          </a:prstGeom>
        </p:spPr>
        <p:txBody>
          <a:bodyPr>
            <a:spAutoFit/>
          </a:bodyPr>
          <a:lstStyle/>
          <a:p>
            <a:pPr>
              <a:lnSpc>
                <a:spcPct val="125000"/>
              </a:lnSpc>
              <a:defRPr/>
            </a:pPr>
            <a:r>
              <a:rPr lang="en-US" altLang="zh-CN" sz="2000" b="1" kern="100" dirty="0" smtClean="0">
                <a:solidFill>
                  <a:srgbClr val="FF0000"/>
                </a:solidFill>
                <a:latin typeface="宋体" panose="02010600030101010101" pitchFamily="2" charset="-122"/>
                <a:cs typeface="Times New Roman" panose="02020603050405020304" pitchFamily="18" charset="0"/>
              </a:rPr>
              <a:t>2</a:t>
            </a:r>
            <a:r>
              <a:rPr lang="zh-CN" altLang="en-US" sz="2000" b="1" kern="100" dirty="0" smtClean="0">
                <a:solidFill>
                  <a:srgbClr val="FF0000"/>
                </a:solidFill>
                <a:latin typeface="宋体" panose="02010600030101010101" pitchFamily="2" charset="-122"/>
                <a:cs typeface="Times New Roman" panose="02020603050405020304" pitchFamily="18" charset="0"/>
              </a:rPr>
              <a:t>、接头过渡形式</a:t>
            </a:r>
            <a:endParaRPr lang="en-US" altLang="zh-CN" sz="2000" b="1" kern="100" dirty="0">
              <a:solidFill>
                <a:srgbClr val="FF0000"/>
              </a:solidFill>
              <a:latin typeface="宋体" panose="02010600030101010101" pitchFamily="2" charset="-122"/>
              <a:cs typeface="Times New Roman" panose="02020603050405020304" pitchFamily="18" charset="0"/>
            </a:endParaRPr>
          </a:p>
          <a:p>
            <a:pPr>
              <a:lnSpc>
                <a:spcPct val="125000"/>
              </a:lnSpc>
              <a:defRPr/>
            </a:pPr>
            <a:r>
              <a:rPr lang="en-US" altLang="zh-CN" sz="2000" b="1" kern="100" dirty="0" smtClean="0">
                <a:latin typeface="宋体" panose="02010600030101010101" pitchFamily="2" charset="-122"/>
                <a:cs typeface="Times New Roman" panose="02020603050405020304" pitchFamily="18" charset="0"/>
              </a:rPr>
              <a:t>   </a:t>
            </a:r>
            <a:r>
              <a:rPr lang="zh-CN" altLang="zh-CN" sz="2000" b="1" kern="100" dirty="0" smtClean="0">
                <a:latin typeface="宋体" panose="02010600030101010101" pitchFamily="2" charset="-122"/>
                <a:cs typeface="Times New Roman" panose="02020603050405020304" pitchFamily="18" charset="0"/>
              </a:rPr>
              <a:t>当两</a:t>
            </a:r>
            <a:r>
              <a:rPr lang="zh-CN" altLang="zh-CN" sz="2000" b="1" kern="100" dirty="0">
                <a:latin typeface="宋体" panose="02010600030101010101" pitchFamily="2" charset="-122"/>
                <a:cs typeface="Times New Roman" panose="02020603050405020304" pitchFamily="18" charset="0"/>
              </a:rPr>
              <a:t>块厚度相差较大的金属材料进行焊接时，接头处会造成应力集中，而且接头两边受热不匀易产生焊不透等缺陷。如果δ</a:t>
            </a:r>
            <a:r>
              <a:rPr lang="en-US" altLang="zh-CN" sz="2000" b="1" kern="100" baseline="-25000" dirty="0" smtClean="0">
                <a:latin typeface="宋体" panose="02010600030101010101" pitchFamily="2" charset="-122"/>
              </a:rPr>
              <a:t>1</a:t>
            </a:r>
            <a:r>
              <a:rPr lang="en-US" altLang="zh-CN" sz="2000" b="1" kern="100" dirty="0">
                <a:latin typeface="宋体" panose="02010600030101010101" pitchFamily="2" charset="-122"/>
              </a:rPr>
              <a:t>-</a:t>
            </a:r>
            <a:r>
              <a:rPr lang="zh-CN" altLang="zh-CN" sz="2000" b="1" kern="100" dirty="0" smtClean="0">
                <a:latin typeface="宋体" panose="02010600030101010101" pitchFamily="2" charset="-122"/>
                <a:cs typeface="宋体" panose="02010600030101010101" pitchFamily="2" charset="-122"/>
              </a:rPr>
              <a:t>δ</a:t>
            </a:r>
            <a:r>
              <a:rPr lang="zh-CN" altLang="zh-CN" sz="2000" b="1" kern="100" dirty="0">
                <a:latin typeface="宋体" panose="02010600030101010101" pitchFamily="2" charset="-122"/>
                <a:cs typeface="宋体" panose="02010600030101010101" pitchFamily="2" charset="-122"/>
              </a:rPr>
              <a:t>超过规定值或者双面超过</a:t>
            </a:r>
            <a:r>
              <a:rPr lang="en-US" altLang="zh-CN" sz="2000" b="1" kern="100" dirty="0">
                <a:latin typeface="宋体" panose="02010600030101010101" pitchFamily="2" charset="-122"/>
              </a:rPr>
              <a:t>2(</a:t>
            </a:r>
            <a:r>
              <a:rPr lang="zh-CN" altLang="zh-CN" sz="2000" b="1" kern="100" dirty="0">
                <a:latin typeface="宋体" panose="02010600030101010101" pitchFamily="2" charset="-122"/>
                <a:cs typeface="宋体" panose="02010600030101010101" pitchFamily="2" charset="-122"/>
              </a:rPr>
              <a:t>δ</a:t>
            </a:r>
            <a:r>
              <a:rPr lang="en-US" altLang="zh-CN" sz="2000" b="1" kern="100" baseline="-25000" dirty="0" smtClean="0">
                <a:latin typeface="宋体" panose="02010600030101010101" pitchFamily="2" charset="-122"/>
              </a:rPr>
              <a:t>1</a:t>
            </a:r>
            <a:r>
              <a:rPr lang="en-US" altLang="zh-CN" sz="2000" b="1" kern="100" dirty="0">
                <a:latin typeface="宋体" panose="02010600030101010101" pitchFamily="2" charset="-122"/>
              </a:rPr>
              <a:t>-</a:t>
            </a:r>
            <a:r>
              <a:rPr lang="zh-CN" altLang="zh-CN" sz="2000" b="1" kern="100" dirty="0" smtClean="0">
                <a:latin typeface="宋体" panose="02010600030101010101" pitchFamily="2" charset="-122"/>
                <a:cs typeface="宋体" panose="02010600030101010101" pitchFamily="2" charset="-122"/>
              </a:rPr>
              <a:t>δ</a:t>
            </a:r>
            <a:r>
              <a:rPr lang="en-US" altLang="zh-CN" sz="2000" b="1" kern="100" dirty="0">
                <a:latin typeface="宋体" panose="02010600030101010101" pitchFamily="2" charset="-122"/>
              </a:rPr>
              <a:t>)</a:t>
            </a:r>
            <a:r>
              <a:rPr lang="zh-CN" altLang="zh-CN" sz="2000" b="1" kern="100" dirty="0">
                <a:latin typeface="宋体" panose="02010600030101010101" pitchFamily="2" charset="-122"/>
                <a:cs typeface="Times New Roman" panose="02020603050405020304" pitchFamily="18" charset="0"/>
              </a:rPr>
              <a:t>时，</a:t>
            </a:r>
            <a:r>
              <a:rPr lang="zh-CN" altLang="zh-CN" sz="2000" b="1" kern="100" dirty="0">
                <a:solidFill>
                  <a:srgbClr val="FF0000"/>
                </a:solidFill>
                <a:latin typeface="宋体" panose="02010600030101010101" pitchFamily="2" charset="-122"/>
                <a:cs typeface="Times New Roman" panose="02020603050405020304" pitchFamily="18" charset="0"/>
              </a:rPr>
              <a:t>应在较厚板料上加工出单面或双面斜边的过渡形式</a:t>
            </a:r>
            <a:r>
              <a:rPr lang="zh-CN" altLang="zh-CN" sz="2000" b="1" kern="100" dirty="0">
                <a:latin typeface="宋体" panose="02010600030101010101" pitchFamily="2" charset="-122"/>
                <a:cs typeface="Times New Roman" panose="02020603050405020304" pitchFamily="18" charset="0"/>
              </a:rPr>
              <a:t>。</a:t>
            </a:r>
            <a:endParaRPr lang="zh-CN" altLang="en-US" sz="2000" b="1" dirty="0">
              <a:latin typeface="宋体" panose="02010600030101010101" pitchFamily="2" charset="-122"/>
            </a:endParaRPr>
          </a:p>
        </p:txBody>
      </p:sp>
      <p:pic>
        <p:nvPicPr>
          <p:cNvPr id="7" name="图片 2"/>
          <p:cNvPicPr>
            <a:picLocks noChangeAspect="1"/>
          </p:cNvPicPr>
          <p:nvPr/>
        </p:nvPicPr>
        <p:blipFill>
          <a:blip r:embed="rId2" cstate="print">
            <a:extLst>
              <a:ext uri="{28A0092B-C50C-407E-A947-70E740481C1C}">
                <a14:useLocalDpi xmlns:a14="http://schemas.microsoft.com/office/drawing/2010/main" val="0"/>
              </a:ext>
            </a:extLst>
          </a:blip>
          <a:srcRect b="26193"/>
          <a:stretch>
            <a:fillRect/>
          </a:stretch>
        </p:blipFill>
        <p:spPr bwMode="auto">
          <a:xfrm>
            <a:off x="865188" y="3984773"/>
            <a:ext cx="7748587"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2452688" y="3502173"/>
            <a:ext cx="4572000" cy="369888"/>
          </a:xfrm>
          <a:prstGeom prst="rect">
            <a:avLst/>
          </a:prstGeom>
        </p:spPr>
        <p:txBody>
          <a:bodyPr>
            <a:spAutoFit/>
          </a:bodyPr>
          <a:lstStyle/>
          <a:p>
            <a:pPr>
              <a:defRPr/>
            </a:pPr>
            <a:r>
              <a:rPr lang="zh-CN" altLang="zh-CN" sz="1800" b="1" kern="100" dirty="0">
                <a:solidFill>
                  <a:srgbClr val="336699"/>
                </a:solidFill>
                <a:latin typeface="黑体" panose="02010609060101010101" pitchFamily="49" charset="-122"/>
                <a:ea typeface="黑体" panose="02010609060101010101" pitchFamily="49" charset="-122"/>
                <a:cs typeface="Times New Roman" panose="02020603050405020304" pitchFamily="18" charset="0"/>
              </a:rPr>
              <a:t>不同厚度金属材料对接时允许的厚度差</a:t>
            </a:r>
            <a:endParaRPr lang="zh-CN" altLang="en-US" sz="1800" dirty="0">
              <a:solidFill>
                <a:srgbClr val="336699"/>
              </a:solidFill>
              <a:latin typeface="黑体" panose="02010609060101010101" pitchFamily="49" charset="-122"/>
              <a:ea typeface="黑体" panose="02010609060101010101" pitchFamily="49" charset="-122"/>
            </a:endParaRPr>
          </a:p>
        </p:txBody>
      </p:sp>
      <p:pic>
        <p:nvPicPr>
          <p:cNvPr id="9" name="Picture 2" descr="扫描00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663" y="4795986"/>
            <a:ext cx="5189537"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2533650" y="6085036"/>
            <a:ext cx="4572000" cy="368300"/>
          </a:xfrm>
          <a:prstGeom prst="rect">
            <a:avLst/>
          </a:prstGeom>
        </p:spPr>
        <p:txBody>
          <a:bodyPr>
            <a:spAutoFit/>
          </a:bodyPr>
          <a:lstStyle/>
          <a:p>
            <a:pPr algn="ctr">
              <a:defRPr/>
            </a:pPr>
            <a:r>
              <a:rPr lang="zh-CN" altLang="zh-CN" sz="1800" kern="100" dirty="0">
                <a:solidFill>
                  <a:srgbClr val="336699"/>
                </a:solidFill>
                <a:latin typeface="黑体" panose="02010609060101010101" pitchFamily="49" charset="-122"/>
                <a:ea typeface="黑体" panose="02010609060101010101" pitchFamily="49" charset="-122"/>
                <a:cs typeface="Times New Roman" panose="02020603050405020304" pitchFamily="18" charset="0"/>
              </a:rPr>
              <a:t>不同厚度金属材料对接的过渡形式</a:t>
            </a:r>
            <a:endParaRPr lang="zh-CN" altLang="en-US" sz="1800" dirty="0">
              <a:solidFill>
                <a:srgbClr val="33669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5690269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590800" y="90488"/>
            <a:ext cx="6019800" cy="1190625"/>
          </a:xfrm>
        </p:spPr>
        <p:txBody>
          <a:bodyPr/>
          <a:lstStyle/>
          <a:p>
            <a:pPr algn="ctr" eaLnBrk="1" hangingPunct="1"/>
            <a:r>
              <a:rPr lang="zh-CN" altLang="en-US" sz="3200" dirty="0" smtClean="0">
                <a:latin typeface="宋体" panose="02010600030101010101" pitchFamily="2" charset="-122"/>
                <a:ea typeface="宋体" panose="02010600030101010101" pitchFamily="2" charset="-122"/>
              </a:rPr>
              <a:t>第二节 焊接接头的工艺设计</a:t>
            </a:r>
          </a:p>
        </p:txBody>
      </p:sp>
      <p:sp>
        <p:nvSpPr>
          <p:cNvPr id="6" name="矩形 5"/>
          <p:cNvSpPr/>
          <p:nvPr/>
        </p:nvSpPr>
        <p:spPr>
          <a:xfrm>
            <a:off x="288925" y="1361205"/>
            <a:ext cx="8583613" cy="400110"/>
          </a:xfrm>
          <a:prstGeom prst="rect">
            <a:avLst/>
          </a:prstGeom>
        </p:spPr>
        <p:txBody>
          <a:bodyPr>
            <a:spAutoFit/>
          </a:bodyPr>
          <a:lstStyle/>
          <a:p>
            <a:pPr>
              <a:spcAft>
                <a:spcPts val="0"/>
              </a:spcAft>
              <a:defRPr/>
            </a:pPr>
            <a:r>
              <a:rPr lang="zh-CN" altLang="zh-CN" sz="2000" b="1" kern="100" dirty="0" smtClean="0">
                <a:latin typeface="宋体" panose="02010600030101010101" pitchFamily="2" charset="-122"/>
              </a:rPr>
              <a:t>钢板</a:t>
            </a:r>
            <a:r>
              <a:rPr lang="zh-CN" altLang="zh-CN" sz="2000" b="1" kern="100" dirty="0">
                <a:latin typeface="宋体" panose="02010600030101010101" pitchFamily="2" charset="-122"/>
              </a:rPr>
              <a:t>厚度不同的角接与</a:t>
            </a:r>
            <a:r>
              <a:rPr lang="en-US" altLang="zh-CN" sz="2000" b="1" kern="100" dirty="0">
                <a:latin typeface="宋体" panose="02010600030101010101" pitchFamily="2" charset="-122"/>
              </a:rPr>
              <a:t>T</a:t>
            </a:r>
            <a:r>
              <a:rPr lang="zh-CN" altLang="zh-CN" sz="2000" b="1" kern="100" dirty="0">
                <a:latin typeface="宋体" panose="02010600030101010101" pitchFamily="2" charset="-122"/>
              </a:rPr>
              <a:t>形接头受力焊缝，可考虑采取</a:t>
            </a:r>
            <a:r>
              <a:rPr lang="zh-CN" altLang="en-US" sz="2000" b="1" kern="100" dirty="0">
                <a:latin typeface="宋体" panose="02010600030101010101" pitchFamily="2" charset="-122"/>
              </a:rPr>
              <a:t>以下</a:t>
            </a:r>
            <a:r>
              <a:rPr lang="zh-CN" altLang="zh-CN" sz="2000" b="1" kern="100" dirty="0">
                <a:latin typeface="宋体" panose="02010600030101010101" pitchFamily="2" charset="-122"/>
              </a:rPr>
              <a:t>过渡</a:t>
            </a:r>
            <a:r>
              <a:rPr lang="zh-CN" altLang="zh-CN" sz="2000" b="1" kern="100" dirty="0" smtClean="0">
                <a:latin typeface="宋体" panose="02010600030101010101" pitchFamily="2" charset="-122"/>
              </a:rPr>
              <a:t>形式</a:t>
            </a:r>
            <a:r>
              <a:rPr lang="zh-CN" altLang="en-US" sz="2000" b="1" kern="100" dirty="0" smtClean="0">
                <a:latin typeface="宋体" panose="02010600030101010101" pitchFamily="2" charset="-122"/>
              </a:rPr>
              <a:t>：</a:t>
            </a:r>
            <a:r>
              <a:rPr lang="zh-CN" altLang="zh-CN" kern="100" dirty="0" smtClean="0">
                <a:cs typeface="宋体" panose="02010600030101010101" pitchFamily="2" charset="-122"/>
              </a:rPr>
              <a:t></a:t>
            </a:r>
            <a:endParaRPr lang="zh-CN" altLang="zh-CN" sz="1800" kern="100" dirty="0"/>
          </a:p>
        </p:txBody>
      </p:sp>
      <p:pic>
        <p:nvPicPr>
          <p:cNvPr id="7" name="Picture 2" descr="未命名"/>
          <p:cNvPicPr>
            <a:picLocks noChangeAspect="1" noChangeArrowheads="1"/>
          </p:cNvPicPr>
          <p:nvPr/>
        </p:nvPicPr>
        <p:blipFill>
          <a:blip r:embed="rId2" cstate="print">
            <a:lum contrast="12000"/>
            <a:grayscl/>
            <a:extLst>
              <a:ext uri="{28A0092B-C50C-407E-A947-70E740481C1C}">
                <a14:useLocalDpi xmlns:a14="http://schemas.microsoft.com/office/drawing/2010/main" val="0"/>
              </a:ext>
            </a:extLst>
          </a:blip>
          <a:srcRect/>
          <a:stretch>
            <a:fillRect/>
          </a:stretch>
        </p:blipFill>
        <p:spPr bwMode="auto">
          <a:xfrm>
            <a:off x="1227138" y="2059705"/>
            <a:ext cx="6505575"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2293938" y="3675780"/>
            <a:ext cx="4572000" cy="368300"/>
          </a:xfrm>
          <a:prstGeom prst="rect">
            <a:avLst/>
          </a:prstGeom>
        </p:spPr>
        <p:txBody>
          <a:bodyPr>
            <a:spAutoFit/>
          </a:bodyPr>
          <a:lstStyle/>
          <a:p>
            <a:pPr>
              <a:defRPr/>
            </a:pPr>
            <a:r>
              <a:rPr lang="zh-CN" altLang="zh-CN" sz="1800" b="1" kern="100" dirty="0">
                <a:solidFill>
                  <a:srgbClr val="336699"/>
                </a:solidFill>
                <a:latin typeface="宋体" panose="02010600030101010101" pitchFamily="2" charset="-122"/>
                <a:cs typeface="Times New Roman" panose="02020603050405020304" pitchFamily="18" charset="0"/>
              </a:rPr>
              <a:t>不同厚度的角接与</a:t>
            </a:r>
            <a:r>
              <a:rPr lang="en-US" altLang="zh-CN" sz="1800" b="1" kern="100" dirty="0">
                <a:solidFill>
                  <a:srgbClr val="336699"/>
                </a:solidFill>
                <a:latin typeface="宋体" panose="02010600030101010101" pitchFamily="2" charset="-122"/>
              </a:rPr>
              <a:t>T</a:t>
            </a:r>
            <a:r>
              <a:rPr lang="zh-CN" altLang="zh-CN" sz="1800" b="1" kern="100" dirty="0">
                <a:solidFill>
                  <a:srgbClr val="336699"/>
                </a:solidFill>
                <a:latin typeface="宋体" panose="02010600030101010101" pitchFamily="2" charset="-122"/>
                <a:cs typeface="Times New Roman" panose="02020603050405020304" pitchFamily="18" charset="0"/>
              </a:rPr>
              <a:t>形接头的过渡形式</a:t>
            </a:r>
            <a:endParaRPr lang="zh-CN" altLang="en-US" sz="1800" b="1" dirty="0">
              <a:solidFill>
                <a:srgbClr val="336699"/>
              </a:solidFill>
              <a:latin typeface="宋体" panose="02010600030101010101" pitchFamily="2" charset="-122"/>
            </a:endParaRPr>
          </a:p>
        </p:txBody>
      </p:sp>
      <p:sp>
        <p:nvSpPr>
          <p:cNvPr id="9" name="矩形 8"/>
          <p:cNvSpPr/>
          <p:nvPr/>
        </p:nvSpPr>
        <p:spPr>
          <a:xfrm>
            <a:off x="482600" y="4385393"/>
            <a:ext cx="5719763" cy="400110"/>
          </a:xfrm>
          <a:prstGeom prst="rect">
            <a:avLst/>
          </a:prstGeom>
        </p:spPr>
        <p:txBody>
          <a:bodyPr>
            <a:spAutoFit/>
          </a:bodyPr>
          <a:lstStyle/>
          <a:p>
            <a:pPr>
              <a:defRPr/>
            </a:pPr>
            <a:r>
              <a:rPr lang="en-US" altLang="zh-CN" sz="2000" b="1" kern="100" dirty="0" smtClean="0">
                <a:solidFill>
                  <a:srgbClr val="FF0000"/>
                </a:solidFill>
                <a:latin typeface="宋体" panose="02010600030101010101" pitchFamily="2" charset="-122"/>
                <a:cs typeface="Times New Roman" panose="02020603050405020304" pitchFamily="18" charset="0"/>
              </a:rPr>
              <a:t>3</a:t>
            </a:r>
            <a:r>
              <a:rPr lang="zh-CN" altLang="en-US" sz="2000" b="1" kern="100" dirty="0" smtClean="0">
                <a:solidFill>
                  <a:srgbClr val="FF0000"/>
                </a:solidFill>
                <a:latin typeface="宋体" panose="02010600030101010101" pitchFamily="2" charset="-122"/>
                <a:cs typeface="Times New Roman" panose="02020603050405020304" pitchFamily="18" charset="0"/>
              </a:rPr>
              <a:t>、</a:t>
            </a:r>
            <a:r>
              <a:rPr lang="zh-CN" altLang="zh-CN" sz="2000" b="1" kern="100" dirty="0" smtClean="0">
                <a:solidFill>
                  <a:srgbClr val="FF0000"/>
                </a:solidFill>
                <a:latin typeface="宋体" panose="02010600030101010101" pitchFamily="2" charset="-122"/>
                <a:cs typeface="Times New Roman" panose="02020603050405020304" pitchFamily="18" charset="0"/>
              </a:rPr>
              <a:t>其他</a:t>
            </a:r>
            <a:r>
              <a:rPr lang="zh-CN" altLang="zh-CN" sz="2000" b="1" kern="100" dirty="0">
                <a:solidFill>
                  <a:srgbClr val="FF0000"/>
                </a:solidFill>
                <a:latin typeface="宋体" panose="02010600030101010101" pitchFamily="2" charset="-122"/>
                <a:cs typeface="Times New Roman" panose="02020603050405020304" pitchFamily="18" charset="0"/>
              </a:rPr>
              <a:t>焊接方法的接头与坡口形</a:t>
            </a:r>
            <a:r>
              <a:rPr lang="zh-CN" altLang="zh-CN" sz="2000" b="1" kern="100" dirty="0" smtClean="0">
                <a:solidFill>
                  <a:srgbClr val="FF0000"/>
                </a:solidFill>
                <a:latin typeface="宋体" panose="02010600030101010101" pitchFamily="2" charset="-122"/>
                <a:cs typeface="Times New Roman" panose="02020603050405020304" pitchFamily="18" charset="0"/>
              </a:rPr>
              <a:t>式</a:t>
            </a:r>
            <a:endParaRPr lang="zh-CN" altLang="en-US" sz="2000" dirty="0">
              <a:solidFill>
                <a:srgbClr val="FF0000"/>
              </a:solidFill>
              <a:latin typeface="宋体" panose="02010600030101010101" pitchFamily="2" charset="-122"/>
            </a:endParaRPr>
          </a:p>
        </p:txBody>
      </p:sp>
      <p:sp>
        <p:nvSpPr>
          <p:cNvPr id="10" name="Rectangle 3"/>
          <p:cNvSpPr>
            <a:spLocks noChangeArrowheads="1"/>
          </p:cNvSpPr>
          <p:nvPr/>
        </p:nvSpPr>
        <p:spPr bwMode="auto">
          <a:xfrm rot="10800000" flipV="1">
            <a:off x="298450" y="5000976"/>
            <a:ext cx="8362950"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defRPr b="1">
                <a:solidFill>
                  <a:srgbClr val="336699"/>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lnSpc>
                <a:spcPct val="125000"/>
              </a:lnSpc>
              <a:spcBef>
                <a:spcPct val="0"/>
              </a:spcBef>
            </a:pPr>
            <a:r>
              <a:rPr lang="en-US" altLang="zh-CN" sz="2000" b="0" dirty="0">
                <a:solidFill>
                  <a:schemeClr val="tx1"/>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000" b="0" dirty="0"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 </a:t>
            </a:r>
            <a:r>
              <a:rPr kumimoji="0" lang="zh-CN" altLang="en-US" sz="2000" dirty="0" smtClean="0">
                <a:solidFill>
                  <a:schemeClr val="tx1"/>
                </a:solidFill>
                <a:latin typeface="宋体" panose="02010600030101010101" pitchFamily="2" charset="-122"/>
                <a:cs typeface="Times New Roman" panose="02020603050405020304" pitchFamily="18" charset="0"/>
              </a:rPr>
              <a:t>埋</a:t>
            </a:r>
            <a:r>
              <a:rPr kumimoji="0" lang="zh-CN" altLang="en-US" sz="2000" dirty="0">
                <a:solidFill>
                  <a:schemeClr val="tx1"/>
                </a:solidFill>
                <a:latin typeface="宋体" panose="02010600030101010101" pitchFamily="2" charset="-122"/>
                <a:cs typeface="Times New Roman" panose="02020603050405020304" pitchFamily="18" charset="0"/>
              </a:rPr>
              <a:t>弧焊的接头形式与焊条电弧焊基本相同。但由于埋弧焊选用的电流大、熔深大，所以板厚小于</a:t>
            </a:r>
            <a:r>
              <a:rPr kumimoji="0" lang="en-US" altLang="zh-CN" sz="2000" dirty="0">
                <a:solidFill>
                  <a:schemeClr val="tx1"/>
                </a:solidFill>
                <a:latin typeface="宋体" panose="02010600030101010101" pitchFamily="2" charset="-122"/>
                <a:cs typeface="Times New Roman" panose="02020603050405020304" pitchFamily="18" charset="0"/>
              </a:rPr>
              <a:t>12 mm</a:t>
            </a:r>
            <a:r>
              <a:rPr kumimoji="0" lang="zh-CN" altLang="en-US" sz="2000" dirty="0">
                <a:solidFill>
                  <a:schemeClr val="tx1"/>
                </a:solidFill>
                <a:latin typeface="宋体" panose="02010600030101010101" pitchFamily="2" charset="-122"/>
                <a:cs typeface="Times New Roman" panose="02020603050405020304" pitchFamily="18" charset="0"/>
              </a:rPr>
              <a:t>时，可不开坡口单面焊接；板厚小于</a:t>
            </a:r>
            <a:r>
              <a:rPr kumimoji="0" lang="en-US" altLang="zh-CN" sz="2000" dirty="0">
                <a:solidFill>
                  <a:schemeClr val="tx1"/>
                </a:solidFill>
                <a:latin typeface="宋体" panose="02010600030101010101" pitchFamily="2" charset="-122"/>
                <a:cs typeface="Times New Roman" panose="02020603050405020304" pitchFamily="18" charset="0"/>
              </a:rPr>
              <a:t>24 mm</a:t>
            </a:r>
            <a:r>
              <a:rPr kumimoji="0" lang="zh-CN" altLang="en-US" sz="2000" dirty="0">
                <a:solidFill>
                  <a:schemeClr val="tx1"/>
                </a:solidFill>
                <a:latin typeface="宋体" panose="02010600030101010101" pitchFamily="2" charset="-122"/>
                <a:cs typeface="Times New Roman" panose="02020603050405020304" pitchFamily="18" charset="0"/>
              </a:rPr>
              <a:t>时，可不开坡口双面焊接。焊更厚的工件时，必须开坡口。</a:t>
            </a:r>
          </a:p>
        </p:txBody>
      </p:sp>
    </p:spTree>
    <p:extLst>
      <p:ext uri="{BB962C8B-B14F-4D97-AF65-F5344CB8AC3E}">
        <p14:creationId xmlns:p14="http://schemas.microsoft.com/office/powerpoint/2010/main" val="18034245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ext Box 2"/>
          <p:cNvSpPr txBox="1">
            <a:spLocks noChangeArrowheads="1"/>
          </p:cNvSpPr>
          <p:nvPr/>
        </p:nvSpPr>
        <p:spPr bwMode="auto">
          <a:xfrm>
            <a:off x="1781175" y="1665288"/>
            <a:ext cx="3994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1">
                <a:latin typeface="楷体_GB2312" pitchFamily="49" charset="-122"/>
                <a:ea typeface="楷体_GB2312" pitchFamily="49" charset="-122"/>
              </a:rPr>
              <a:t>作业 </a:t>
            </a:r>
            <a:r>
              <a:rPr lang="en-US" altLang="zh-CN" sz="4000" b="1">
                <a:latin typeface="楷体_GB2312" pitchFamily="49" charset="-122"/>
                <a:ea typeface="楷体_GB2312" pitchFamily="49" charset="-122"/>
              </a:rPr>
              <a:t>P191, (1).</a:t>
            </a:r>
          </a:p>
        </p:txBody>
      </p:sp>
    </p:spTree>
    <p:extLst>
      <p:ext uri="{BB962C8B-B14F-4D97-AF65-F5344CB8AC3E}">
        <p14:creationId xmlns:p14="http://schemas.microsoft.com/office/powerpoint/2010/main" val="241743331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034" name="Rectangle 2"/>
          <p:cNvSpPr>
            <a:spLocks noGrp="1" noChangeArrowheads="1"/>
          </p:cNvSpPr>
          <p:nvPr>
            <p:ph type="title"/>
          </p:nvPr>
        </p:nvSpPr>
        <p:spPr/>
        <p:txBody>
          <a:bodyPr/>
          <a:lstStyle/>
          <a:p>
            <a:pPr algn="ctr" eaLnBrk="1" hangingPunct="1">
              <a:defRPr/>
            </a:pPr>
            <a:r>
              <a:rPr lang="zh-CN" altLang="en-US" sz="4000" smtClean="0">
                <a:solidFill>
                  <a:schemeClr val="tx1"/>
                </a:solidFill>
                <a:effectLst>
                  <a:outerShdw blurRad="38100" dist="38100" dir="2700000" algn="tl">
                    <a:srgbClr val="000000"/>
                  </a:outerShdw>
                </a:effectLst>
                <a:ea typeface="楷体_GB2312" pitchFamily="49" charset="-122"/>
              </a:rPr>
              <a:t>压力容器简介</a:t>
            </a:r>
            <a:endParaRPr lang="zh-CN" altLang="en-US" sz="4000" smtClean="0">
              <a:ea typeface="楷体_GB2312" pitchFamily="49" charset="-122"/>
            </a:endParaRPr>
          </a:p>
        </p:txBody>
      </p:sp>
      <p:sp>
        <p:nvSpPr>
          <p:cNvPr id="162819" name="Rectangle 3"/>
          <p:cNvSpPr>
            <a:spLocks noChangeArrowheads="1"/>
          </p:cNvSpPr>
          <p:nvPr/>
        </p:nvSpPr>
        <p:spPr bwMode="auto">
          <a:xfrm>
            <a:off x="179388" y="1268413"/>
            <a:ext cx="85693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楷体_GB2312" pitchFamily="49" charset="-122"/>
                <a:ea typeface="楷体_GB2312" pitchFamily="49" charset="-122"/>
              </a:rPr>
              <a:t>结构名称：中压容器（见图）</a:t>
            </a:r>
          </a:p>
          <a:p>
            <a:pPr eaLnBrk="1" hangingPunct="1">
              <a:spcBef>
                <a:spcPct val="0"/>
              </a:spcBef>
              <a:buFontTx/>
              <a:buNone/>
            </a:pPr>
            <a:r>
              <a:rPr lang="zh-CN" altLang="en-US" sz="2400" b="1">
                <a:latin typeface="楷体_GB2312" pitchFamily="49" charset="-122"/>
                <a:ea typeface="楷体_GB2312" pitchFamily="49" charset="-122"/>
              </a:rPr>
              <a:t>材  料：</a:t>
            </a:r>
            <a:r>
              <a:rPr lang="en-US" altLang="zh-CN" sz="2400" b="1">
                <a:latin typeface="楷体_GB2312" pitchFamily="49" charset="-122"/>
                <a:ea typeface="楷体_GB2312" pitchFamily="49" charset="-122"/>
              </a:rPr>
              <a:t>16MnRe(</a:t>
            </a:r>
            <a:r>
              <a:rPr lang="zh-CN" altLang="en-US" sz="2400" b="1">
                <a:latin typeface="楷体_GB2312" pitchFamily="49" charset="-122"/>
                <a:ea typeface="楷体_GB2312" pitchFamily="49" charset="-122"/>
              </a:rPr>
              <a:t>低合金结构钢</a:t>
            </a:r>
            <a:r>
              <a:rPr lang="en-US" altLang="zh-CN" sz="2400" b="1">
                <a:latin typeface="楷体_GB2312" pitchFamily="49" charset="-122"/>
                <a:ea typeface="楷体_GB2312" pitchFamily="49" charset="-122"/>
              </a:rPr>
              <a:t>),</a:t>
            </a:r>
          </a:p>
          <a:p>
            <a:pPr eaLnBrk="1" hangingPunct="1">
              <a:spcBef>
                <a:spcPct val="0"/>
              </a:spcBef>
              <a:buFontTx/>
              <a:buNone/>
            </a:pPr>
            <a:r>
              <a:rPr lang="en-US" altLang="zh-CN" sz="2400" b="1">
                <a:latin typeface="楷体_GB2312" pitchFamily="49" charset="-122"/>
                <a:ea typeface="楷体_GB2312" pitchFamily="49" charset="-122"/>
              </a:rPr>
              <a:t>        </a:t>
            </a:r>
            <a:r>
              <a:rPr lang="zh-CN" altLang="en-US" sz="2400" b="1">
                <a:latin typeface="楷体_GB2312" pitchFamily="49" charset="-122"/>
                <a:ea typeface="楷体_GB2312" pitchFamily="49" charset="-122"/>
              </a:rPr>
              <a:t>钢板尺寸为</a:t>
            </a:r>
            <a:r>
              <a:rPr lang="en-US" altLang="zh-CN" sz="2400" b="1">
                <a:latin typeface="楷体_GB2312" pitchFamily="49" charset="-122"/>
                <a:ea typeface="楷体_GB2312" pitchFamily="49" charset="-122"/>
              </a:rPr>
              <a:t>2000mm×5000mm×16mm</a:t>
            </a:r>
            <a:r>
              <a:rPr lang="zh-CN" altLang="en-US" sz="2400" b="1">
                <a:latin typeface="楷体_GB2312" pitchFamily="49" charset="-122"/>
                <a:ea typeface="楷体_GB2312" pitchFamily="49" charset="-122"/>
              </a:rPr>
              <a:t>。</a:t>
            </a:r>
          </a:p>
          <a:p>
            <a:pPr eaLnBrk="1" hangingPunct="1">
              <a:spcBef>
                <a:spcPct val="0"/>
              </a:spcBef>
              <a:buFontTx/>
              <a:buNone/>
            </a:pPr>
            <a:r>
              <a:rPr lang="zh-CN" altLang="en-US" sz="2400" b="1">
                <a:latin typeface="楷体_GB2312" pitchFamily="49" charset="-122"/>
                <a:ea typeface="楷体_GB2312" pitchFamily="49" charset="-122"/>
              </a:rPr>
              <a:t>生产数量：小批生产</a:t>
            </a:r>
          </a:p>
        </p:txBody>
      </p:sp>
      <p:pic>
        <p:nvPicPr>
          <p:cNvPr id="1628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924175"/>
            <a:ext cx="4752975" cy="347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1"/>
          </p:nvPr>
        </p:nvSpPr>
        <p:spPr>
          <a:xfrm>
            <a:off x="107950" y="1341438"/>
            <a:ext cx="8856663" cy="5256212"/>
          </a:xfrm>
          <a:extLst>
            <a:ext uri="{909E8E84-426E-40DD-AFC4-6F175D3DCCD1}">
              <a14:hiddenFill xmlns:a14="http://schemas.microsoft.com/office/drawing/2010/main">
                <a:solidFill>
                  <a:srgbClr val="FFFFCC"/>
                </a:solidFill>
              </a14:hiddenFill>
            </a:ext>
          </a:extLst>
        </p:spPr>
        <p:txBody>
          <a:bodyPr/>
          <a:lstStyle/>
          <a:p>
            <a:pPr lvl="1" eaLnBrk="1" hangingPunct="1">
              <a:lnSpc>
                <a:spcPct val="90000"/>
              </a:lnSpc>
              <a:buFontTx/>
              <a:buNone/>
              <a:defRPr/>
            </a:pPr>
            <a:r>
              <a:rPr lang="en-US" altLang="zh-CN" sz="2000" b="1" dirty="0" smtClean="0">
                <a:solidFill>
                  <a:srgbClr val="C00000"/>
                </a:solidFill>
                <a:latin typeface="楷体_GB2312" pitchFamily="49" charset="-122"/>
                <a:ea typeface="楷体_GB2312" pitchFamily="49" charset="-122"/>
              </a:rPr>
              <a:t>1.</a:t>
            </a:r>
            <a:r>
              <a:rPr lang="zh-CN" altLang="en-US" sz="2000" b="1" dirty="0" smtClean="0">
                <a:solidFill>
                  <a:srgbClr val="C00000"/>
                </a:solidFill>
                <a:latin typeface="楷体_GB2312" pitchFamily="49" charset="-122"/>
                <a:ea typeface="楷体_GB2312" pitchFamily="49" charset="-122"/>
              </a:rPr>
              <a:t>焊缝</a:t>
            </a:r>
            <a:endParaRPr lang="en-US" altLang="zh-CN" sz="2000" b="1" dirty="0" smtClean="0">
              <a:solidFill>
                <a:srgbClr val="C00000"/>
              </a:solidFill>
              <a:latin typeface="楷体_GB2312" pitchFamily="49" charset="-122"/>
              <a:ea typeface="楷体_GB2312" pitchFamily="49" charset="-122"/>
            </a:endParaRPr>
          </a:p>
          <a:p>
            <a:pPr lvl="1" eaLnBrk="1" hangingPunct="1">
              <a:lnSpc>
                <a:spcPct val="90000"/>
              </a:lnSpc>
              <a:buFont typeface="Arial" panose="020B0604020202020204" pitchFamily="34" charset="0"/>
              <a:buChar char="•"/>
              <a:defRPr/>
            </a:pPr>
            <a:r>
              <a:rPr lang="zh-CN" altLang="en-US" sz="2000" b="1" dirty="0" smtClean="0">
                <a:latin typeface="楷体_GB2312" pitchFamily="49" charset="-122"/>
                <a:ea typeface="楷体_GB2312" pitchFamily="49" charset="-122"/>
              </a:rPr>
              <a:t>焊缝结晶为柱状铸态组织，</a:t>
            </a:r>
            <a:r>
              <a:rPr lang="zh-CN" altLang="zh-CN" sz="2000" kern="100" dirty="0" smtClean="0">
                <a:latin typeface="黑体" panose="02010609060101010101" pitchFamily="49" charset="-122"/>
                <a:ea typeface="黑体" panose="02010609060101010101" pitchFamily="49" charset="-122"/>
                <a:cs typeface="Times New Roman" panose="02020603050405020304" pitchFamily="18" charset="0"/>
              </a:rPr>
              <a:t>由铁素体和少量珠光体所组成</a:t>
            </a:r>
            <a:r>
              <a:rPr lang="zh-CN" altLang="en-US" sz="2000" kern="100" dirty="0" smtClean="0">
                <a:latin typeface="黑体" panose="02010609060101010101" pitchFamily="49" charset="-122"/>
                <a:ea typeface="黑体" panose="02010609060101010101" pitchFamily="49" charset="-122"/>
                <a:cs typeface="Times New Roman" panose="02020603050405020304" pitchFamily="18" charset="0"/>
              </a:rPr>
              <a:t>；</a:t>
            </a:r>
            <a:endParaRPr lang="en-US" altLang="zh-CN" sz="2000" kern="100" dirty="0" smtClean="0">
              <a:latin typeface="黑体" panose="02010609060101010101" pitchFamily="49" charset="-122"/>
              <a:ea typeface="黑体" panose="02010609060101010101" pitchFamily="49" charset="-122"/>
              <a:cs typeface="Times New Roman" panose="02020603050405020304" pitchFamily="18" charset="0"/>
            </a:endParaRPr>
          </a:p>
          <a:p>
            <a:pPr lvl="1" eaLnBrk="1" hangingPunct="1">
              <a:lnSpc>
                <a:spcPct val="90000"/>
              </a:lnSpc>
              <a:buFont typeface="Arial" panose="020B0604020202020204" pitchFamily="34" charset="0"/>
              <a:buChar char="•"/>
              <a:defRPr/>
            </a:pPr>
            <a:r>
              <a:rPr lang="zh-CN" altLang="en-US" sz="2000" b="1" dirty="0" smtClean="0">
                <a:latin typeface="楷体_GB2312" pitchFamily="49" charset="-122"/>
                <a:ea typeface="楷体_GB2312" pitchFamily="49" charset="-122"/>
              </a:rPr>
              <a:t>低熔点的硫、磷杂质和氧化铁等易偏析物集中在焊缝中心区，将影响焊缝的力学性能；</a:t>
            </a:r>
            <a:endParaRPr lang="en-US" altLang="zh-CN" sz="2000" b="1" dirty="0" smtClean="0">
              <a:latin typeface="楷体_GB2312" pitchFamily="49" charset="-122"/>
              <a:ea typeface="楷体_GB2312" pitchFamily="49" charset="-122"/>
            </a:endParaRPr>
          </a:p>
          <a:p>
            <a:pPr lvl="1" eaLnBrk="1" hangingPunct="1">
              <a:lnSpc>
                <a:spcPct val="90000"/>
              </a:lnSpc>
              <a:buFont typeface="Arial" panose="020B0604020202020204" pitchFamily="34" charset="0"/>
              <a:buChar char="•"/>
              <a:defRPr/>
            </a:pPr>
            <a:r>
              <a:rPr lang="zh-CN" altLang="en-US" sz="2000" b="1" dirty="0" smtClean="0">
                <a:latin typeface="楷体_GB2312" pitchFamily="49" charset="-122"/>
                <a:ea typeface="楷体_GB2312" pitchFamily="49" charset="-122"/>
              </a:rPr>
              <a:t>焊接时，焊接材料的渗合金作用，焊缝金属中锰、硅等合金元素含量可能比母材金属高，</a:t>
            </a:r>
            <a:r>
              <a:rPr lang="zh-CN" altLang="en-US" sz="2000" b="1" dirty="0" smtClean="0">
                <a:solidFill>
                  <a:srgbClr val="FF0000"/>
                </a:solidFill>
                <a:latin typeface="楷体_GB2312" pitchFamily="49" charset="-122"/>
                <a:ea typeface="楷体_GB2312" pitchFamily="49" charset="-122"/>
              </a:rPr>
              <a:t>焊缝金属的性能可能不低于母材金属的性能。</a:t>
            </a:r>
            <a:endParaRPr lang="en-US" altLang="zh-CN" sz="2000" b="1" dirty="0" smtClean="0">
              <a:solidFill>
                <a:srgbClr val="FF0000"/>
              </a:solidFill>
              <a:latin typeface="楷体_GB2312" pitchFamily="49" charset="-122"/>
              <a:ea typeface="楷体_GB2312" pitchFamily="49" charset="-122"/>
            </a:endParaRPr>
          </a:p>
          <a:p>
            <a:pPr eaLnBrk="1" hangingPunct="1">
              <a:buFontTx/>
              <a:buNone/>
              <a:defRPr/>
            </a:pPr>
            <a:r>
              <a:rPr lang="en-US" altLang="zh-CN" sz="2000" b="1" dirty="0" smtClean="0">
                <a:solidFill>
                  <a:srgbClr val="CC3300"/>
                </a:solidFill>
                <a:latin typeface="楷体_GB2312" pitchFamily="49" charset="-122"/>
                <a:ea typeface="楷体_GB2312" pitchFamily="49" charset="-122"/>
              </a:rPr>
              <a:t>   2</a:t>
            </a:r>
            <a:r>
              <a:rPr lang="zh-CN" altLang="en-US" sz="2000" b="1" dirty="0" smtClean="0">
                <a:solidFill>
                  <a:srgbClr val="CC3300"/>
                </a:solidFill>
                <a:latin typeface="楷体_GB2312" pitchFamily="49" charset="-122"/>
                <a:ea typeface="楷体_GB2312" pitchFamily="49" charset="-122"/>
              </a:rPr>
              <a:t>．焊接热影响区（焊缝两侧金属因焊接热作用而发生金相组织和力学性能变化的区域）</a:t>
            </a:r>
            <a:endParaRPr lang="en-US" altLang="zh-CN" sz="2000" b="1" dirty="0" smtClean="0">
              <a:solidFill>
                <a:srgbClr val="CC3300"/>
              </a:solidFill>
              <a:latin typeface="楷体_GB2312" pitchFamily="49" charset="-122"/>
              <a:ea typeface="楷体_GB2312" pitchFamily="49" charset="-122"/>
            </a:endParaRPr>
          </a:p>
          <a:p>
            <a:pPr eaLnBrk="1" hangingPunct="1">
              <a:buFontTx/>
              <a:buNone/>
              <a:defRPr/>
            </a:pPr>
            <a:r>
              <a:rPr lang="zh-CN" altLang="en-US" sz="2000" b="1" dirty="0" smtClean="0">
                <a:latin typeface="楷体_GB2312" pitchFamily="49" charset="-122"/>
                <a:ea typeface="楷体_GB2312" pitchFamily="49" charset="-122"/>
              </a:rPr>
              <a:t> </a:t>
            </a:r>
            <a:r>
              <a:rPr lang="zh-CN" altLang="en-US" sz="2000" b="1" dirty="0" smtClean="0">
                <a:solidFill>
                  <a:srgbClr val="008000"/>
                </a:solidFill>
                <a:latin typeface="楷体_GB2312" pitchFamily="49" charset="-122"/>
                <a:ea typeface="楷体_GB2312" pitchFamily="49" charset="-122"/>
              </a:rPr>
              <a:t>（</a:t>
            </a:r>
            <a:r>
              <a:rPr lang="en-US" altLang="zh-CN" sz="2000" b="1" dirty="0" smtClean="0">
                <a:solidFill>
                  <a:srgbClr val="008000"/>
                </a:solidFill>
                <a:latin typeface="楷体_GB2312" pitchFamily="49" charset="-122"/>
                <a:ea typeface="楷体_GB2312" pitchFamily="49" charset="-122"/>
              </a:rPr>
              <a:t>1</a:t>
            </a:r>
            <a:r>
              <a:rPr lang="zh-CN" altLang="en-US" sz="2000" b="1" dirty="0" smtClean="0">
                <a:solidFill>
                  <a:srgbClr val="008000"/>
                </a:solidFill>
                <a:latin typeface="楷体_GB2312" pitchFamily="49" charset="-122"/>
                <a:ea typeface="楷体_GB2312" pitchFamily="49" charset="-122"/>
              </a:rPr>
              <a:t>）熔合区（温度处于固相线和液相区间）</a:t>
            </a:r>
            <a:r>
              <a:rPr lang="zh-CN" altLang="en-US" sz="2000" b="1" dirty="0" smtClean="0">
                <a:latin typeface="楷体_GB2312" pitchFamily="49" charset="-122"/>
                <a:ea typeface="楷体_GB2312" pitchFamily="49" charset="-122"/>
              </a:rPr>
              <a:t>  </a:t>
            </a:r>
            <a:endParaRPr lang="en-US" altLang="zh-CN" sz="2000" b="1" dirty="0" smtClean="0">
              <a:latin typeface="楷体_GB2312" pitchFamily="49" charset="-122"/>
              <a:ea typeface="楷体_GB2312" pitchFamily="49" charset="-122"/>
            </a:endParaRPr>
          </a:p>
          <a:p>
            <a:pPr eaLnBrk="1" hangingPunct="1">
              <a:buFontTx/>
              <a:buNone/>
              <a:defRPr/>
            </a:pPr>
            <a:r>
              <a:rPr lang="en-US" altLang="zh-CN" sz="2000" b="1" dirty="0" smtClean="0">
                <a:latin typeface="宋体" panose="02010600030101010101" pitchFamily="2" charset="-122"/>
              </a:rPr>
              <a:t>     </a:t>
            </a:r>
            <a:r>
              <a:rPr lang="zh-CN" altLang="en-US" sz="2000" b="1" dirty="0" smtClean="0">
                <a:latin typeface="宋体" panose="02010600030101010101" pitchFamily="2" charset="-122"/>
              </a:rPr>
              <a:t>焊缝和基体金属的交接过渡区，母材部分融化。熔化的金属凝固成</a:t>
            </a:r>
            <a:r>
              <a:rPr lang="zh-CN" altLang="en-US" sz="2000" b="1" dirty="0" smtClean="0">
                <a:solidFill>
                  <a:srgbClr val="000000"/>
                </a:solidFill>
                <a:latin typeface="宋体" panose="02010600030101010101" pitchFamily="2" charset="-122"/>
              </a:rPr>
              <a:t>铸态组织，</a:t>
            </a:r>
            <a:r>
              <a:rPr lang="zh-CN" altLang="en-US" sz="2000" b="1" dirty="0" smtClean="0">
                <a:latin typeface="宋体" panose="02010600030101010101" pitchFamily="2" charset="-122"/>
              </a:rPr>
              <a:t>未融化金属因加热温度过高而成为过热粗晶。</a:t>
            </a:r>
            <a:r>
              <a:rPr lang="zh-CN" altLang="en-US" sz="2000" b="1" dirty="0" smtClean="0">
                <a:solidFill>
                  <a:srgbClr val="FF0000"/>
                </a:solidFill>
                <a:latin typeface="宋体" panose="02010600030101010101" pitchFamily="2" charset="-122"/>
              </a:rPr>
              <a:t>强度、塑性、韧性下降，且接头断面变化，易引起应力集中，</a:t>
            </a:r>
            <a:r>
              <a:rPr lang="zh-CN" altLang="en-US" sz="2000" b="1" dirty="0" smtClean="0">
                <a:latin typeface="宋体" panose="02010600030101010101" pitchFamily="2" charset="-122"/>
              </a:rPr>
              <a:t>所以熔合区在很大程度上决定着焊接接头的性能。</a:t>
            </a:r>
            <a:endParaRPr lang="en-US" altLang="zh-CN" sz="2000" b="1" dirty="0" smtClean="0">
              <a:latin typeface="宋体" panose="02010600030101010101" pitchFamily="2" charset="-122"/>
            </a:endParaRPr>
          </a:p>
          <a:p>
            <a:pPr eaLnBrk="1" hangingPunct="1">
              <a:buFontTx/>
              <a:buNone/>
              <a:defRPr/>
            </a:pPr>
            <a:r>
              <a:rPr lang="zh-CN" altLang="en-US" sz="1800" b="1" dirty="0" smtClean="0">
                <a:solidFill>
                  <a:srgbClr val="008000"/>
                </a:solidFill>
                <a:latin typeface="楷体_GB2312" pitchFamily="49" charset="-122"/>
                <a:ea typeface="楷体_GB2312" pitchFamily="49" charset="-122"/>
              </a:rPr>
              <a:t> （</a:t>
            </a:r>
            <a:r>
              <a:rPr lang="en-US" altLang="zh-CN" sz="1800" b="1" dirty="0" smtClean="0">
                <a:solidFill>
                  <a:srgbClr val="008000"/>
                </a:solidFill>
                <a:latin typeface="楷体_GB2312" pitchFamily="49" charset="-122"/>
                <a:ea typeface="楷体_GB2312" pitchFamily="49" charset="-122"/>
              </a:rPr>
              <a:t>2</a:t>
            </a:r>
            <a:r>
              <a:rPr lang="zh-CN" altLang="en-US" sz="1800" b="1" dirty="0" smtClean="0">
                <a:solidFill>
                  <a:srgbClr val="008000"/>
                </a:solidFill>
                <a:latin typeface="楷体_GB2312" pitchFamily="49" charset="-122"/>
                <a:ea typeface="楷体_GB2312" pitchFamily="49" charset="-122"/>
              </a:rPr>
              <a:t>）过热区（温度在</a:t>
            </a:r>
            <a:r>
              <a:rPr lang="en-US" altLang="zh-CN" sz="1800" b="1" dirty="0" smtClean="0">
                <a:solidFill>
                  <a:srgbClr val="008000"/>
                </a:solidFill>
                <a:latin typeface="楷体_GB2312" pitchFamily="49" charset="-122"/>
                <a:ea typeface="楷体_GB2312" pitchFamily="49" charset="-122"/>
              </a:rPr>
              <a:t>Ac</a:t>
            </a:r>
            <a:r>
              <a:rPr lang="en-US" altLang="zh-CN" sz="1200" b="1" dirty="0" smtClean="0">
                <a:solidFill>
                  <a:srgbClr val="008000"/>
                </a:solidFill>
                <a:latin typeface="楷体_GB2312" pitchFamily="49" charset="-122"/>
                <a:ea typeface="楷体_GB2312" pitchFamily="49" charset="-122"/>
              </a:rPr>
              <a:t>3</a:t>
            </a:r>
            <a:r>
              <a:rPr lang="zh-CN" altLang="en-US" sz="1800" b="1" dirty="0" smtClean="0">
                <a:solidFill>
                  <a:srgbClr val="008000"/>
                </a:solidFill>
                <a:latin typeface="楷体_GB2312" pitchFamily="49" charset="-122"/>
                <a:ea typeface="楷体_GB2312" pitchFamily="49" charset="-122"/>
              </a:rPr>
              <a:t>以上</a:t>
            </a:r>
            <a:r>
              <a:rPr lang="en-US" altLang="zh-CN" sz="1800" b="1" dirty="0" smtClean="0">
                <a:solidFill>
                  <a:srgbClr val="008000"/>
                </a:solidFill>
                <a:latin typeface="楷体_GB2312" pitchFamily="49" charset="-122"/>
                <a:ea typeface="楷体_GB2312" pitchFamily="49" charset="-122"/>
              </a:rPr>
              <a:t>100</a:t>
            </a:r>
            <a:r>
              <a:rPr lang="zh-CN" altLang="en-US" sz="1800" b="1" dirty="0" smtClean="0">
                <a:solidFill>
                  <a:srgbClr val="008000"/>
                </a:solidFill>
                <a:latin typeface="楷体_GB2312" pitchFamily="49" charset="-122"/>
                <a:ea typeface="楷体_GB2312" pitchFamily="49" charset="-122"/>
              </a:rPr>
              <a:t>～</a:t>
            </a:r>
            <a:r>
              <a:rPr lang="en-US" altLang="zh-CN" sz="1800" b="1" dirty="0" smtClean="0">
                <a:solidFill>
                  <a:srgbClr val="008000"/>
                </a:solidFill>
                <a:latin typeface="楷体_GB2312" pitchFamily="49" charset="-122"/>
                <a:ea typeface="楷体_GB2312" pitchFamily="49" charset="-122"/>
              </a:rPr>
              <a:t>200</a:t>
            </a:r>
            <a:r>
              <a:rPr lang="en-US" altLang="zh-CN" sz="1800" b="1" dirty="0" smtClean="0">
                <a:solidFill>
                  <a:srgbClr val="008000"/>
                </a:solidFill>
                <a:latin typeface="华文宋体" panose="02010600040101010101" pitchFamily="2" charset="-122"/>
                <a:ea typeface="华文宋体" panose="02010600040101010101" pitchFamily="2" charset="-122"/>
              </a:rPr>
              <a:t>℃</a:t>
            </a:r>
            <a:r>
              <a:rPr lang="zh-CN" altLang="en-US" sz="1800" b="1" dirty="0" smtClean="0">
                <a:solidFill>
                  <a:srgbClr val="008000"/>
                </a:solidFill>
                <a:latin typeface="华文宋体" panose="02010600040101010101" pitchFamily="2" charset="-122"/>
                <a:ea typeface="华文宋体" panose="02010600040101010101" pitchFamily="2" charset="-122"/>
              </a:rPr>
              <a:t>至固相线区间）</a:t>
            </a:r>
            <a:r>
              <a:rPr lang="zh-CN" altLang="en-US" sz="1800" b="1" dirty="0" smtClean="0">
                <a:latin typeface="楷体_GB2312" pitchFamily="49" charset="-122"/>
                <a:ea typeface="楷体_GB2312" pitchFamily="49" charset="-122"/>
              </a:rPr>
              <a:t>  </a:t>
            </a:r>
            <a:endParaRPr lang="en-US" altLang="zh-CN" sz="1800" b="1" dirty="0" smtClean="0">
              <a:latin typeface="楷体_GB2312" pitchFamily="49" charset="-122"/>
              <a:ea typeface="楷体_GB2312" pitchFamily="49" charset="-122"/>
            </a:endParaRPr>
          </a:p>
          <a:p>
            <a:pPr eaLnBrk="1" hangingPunct="1">
              <a:buFontTx/>
              <a:buNone/>
              <a:defRPr/>
            </a:pPr>
            <a:r>
              <a:rPr lang="en-US" altLang="zh-CN" sz="1800" b="1" dirty="0" smtClean="0">
                <a:latin typeface="楷体_GB2312" pitchFamily="49" charset="-122"/>
                <a:ea typeface="楷体_GB2312" pitchFamily="49" charset="-122"/>
              </a:rPr>
              <a:t>    </a:t>
            </a:r>
            <a:r>
              <a:rPr lang="zh-CN" altLang="en-US" sz="1800" b="1" dirty="0" smtClean="0">
                <a:latin typeface="楷体_GB2312" pitchFamily="49" charset="-122"/>
                <a:ea typeface="楷体_GB2312" pitchFamily="49" charset="-122"/>
              </a:rPr>
              <a:t>奥氏体晶粒急剧长大，形成</a:t>
            </a:r>
            <a:r>
              <a:rPr lang="zh-CN" altLang="en-US" sz="1800" b="1" dirty="0" smtClean="0">
                <a:solidFill>
                  <a:srgbClr val="FF0000"/>
                </a:solidFill>
                <a:latin typeface="楷体_GB2312" pitchFamily="49" charset="-122"/>
                <a:ea typeface="楷体_GB2312" pitchFamily="49" charset="-122"/>
              </a:rPr>
              <a:t>过热组织</a:t>
            </a:r>
            <a:r>
              <a:rPr lang="zh-CN" altLang="en-US" sz="1800" b="1" dirty="0" smtClean="0">
                <a:latin typeface="楷体_GB2312" pitchFamily="49" charset="-122"/>
                <a:ea typeface="楷体_GB2312" pitchFamily="49" charset="-122"/>
              </a:rPr>
              <a:t>，故塑性及韧性降低。对于易淬火硬化钢材，此区脆性更大。</a:t>
            </a:r>
            <a:endParaRPr lang="zh-CN" altLang="en-US" sz="2000" b="1" dirty="0" smtClean="0">
              <a:solidFill>
                <a:srgbClr val="FF0000"/>
              </a:solidFill>
              <a:latin typeface="楷体_GB2312" pitchFamily="49" charset="-122"/>
              <a:ea typeface="楷体_GB2312" pitchFamily="49" charset="-122"/>
            </a:endParaRPr>
          </a:p>
          <a:p>
            <a:pPr lvl="2" eaLnBrk="1" hangingPunct="1">
              <a:lnSpc>
                <a:spcPct val="90000"/>
              </a:lnSpc>
              <a:buFontTx/>
              <a:buNone/>
              <a:defRPr/>
            </a:pPr>
            <a:r>
              <a:rPr lang="zh-CN" altLang="en-US" dirty="0" smtClean="0"/>
              <a:t>  </a:t>
            </a:r>
          </a:p>
        </p:txBody>
      </p:sp>
      <p:sp>
        <p:nvSpPr>
          <p:cNvPr id="18435" name="Rectangle 11"/>
          <p:cNvSpPr>
            <a:spLocks noChangeArrowheads="1"/>
          </p:cNvSpPr>
          <p:nvPr/>
        </p:nvSpPr>
        <p:spPr bwMode="auto">
          <a:xfrm>
            <a:off x="2484438" y="279400"/>
            <a:ext cx="64087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2"/>
                </a:solidFill>
                <a:ea typeface="楷体_GB2312" pitchFamily="49" charset="-122"/>
              </a:rPr>
              <a:t>第二节   焊接接头的组织和性能</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2"/>
          <p:cNvSpPr txBox="1">
            <a:spLocks noChangeArrowheads="1"/>
          </p:cNvSpPr>
          <p:nvPr/>
        </p:nvSpPr>
        <p:spPr bwMode="auto">
          <a:xfrm>
            <a:off x="1384300" y="698500"/>
            <a:ext cx="549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1070083" name="Text Box 3"/>
          <p:cNvSpPr txBox="1">
            <a:spLocks noChangeArrowheads="1"/>
          </p:cNvSpPr>
          <p:nvPr/>
        </p:nvSpPr>
        <p:spPr bwMode="auto">
          <a:xfrm>
            <a:off x="3059113" y="333375"/>
            <a:ext cx="46815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4000" b="1">
                <a:effectLst>
                  <a:outerShdw blurRad="38100" dist="38100" dir="2700000" algn="tl">
                    <a:srgbClr val="000000"/>
                  </a:outerShdw>
                </a:effectLst>
                <a:ea typeface="楷体_GB2312" pitchFamily="49" charset="-122"/>
              </a:rPr>
              <a:t>     </a:t>
            </a:r>
            <a:r>
              <a:rPr lang="zh-CN" altLang="en-US" sz="4000" b="1">
                <a:effectLst>
                  <a:outerShdw blurRad="38100" dist="38100" dir="2700000" algn="tl">
                    <a:srgbClr val="000000"/>
                  </a:outerShdw>
                </a:effectLst>
                <a:ea typeface="楷体_GB2312" pitchFamily="49" charset="-122"/>
              </a:rPr>
              <a:t>压力容器简介</a:t>
            </a:r>
          </a:p>
        </p:txBody>
      </p:sp>
      <p:grpSp>
        <p:nvGrpSpPr>
          <p:cNvPr id="164868" name="Group 4"/>
          <p:cNvGrpSpPr>
            <a:grpSpLocks/>
          </p:cNvGrpSpPr>
          <p:nvPr/>
        </p:nvGrpSpPr>
        <p:grpSpPr bwMode="auto">
          <a:xfrm>
            <a:off x="1403350" y="3933825"/>
            <a:ext cx="6048375" cy="2879725"/>
            <a:chOff x="567" y="1856"/>
            <a:chExt cx="4491" cy="2362"/>
          </a:xfrm>
        </p:grpSpPr>
        <p:pic>
          <p:nvPicPr>
            <p:cNvPr id="164870" name="Picture 5" descr="1"/>
            <p:cNvPicPr>
              <a:picLocks noChangeAspect="1" noChangeArrowheads="1"/>
            </p:cNvPicPr>
            <p:nvPr/>
          </p:nvPicPr>
          <p:blipFill>
            <a:blip r:embed="rId3" cstate="print">
              <a:lum bright="6000" contrast="6000"/>
              <a:extLst>
                <a:ext uri="{28A0092B-C50C-407E-A947-70E740481C1C}">
                  <a14:useLocalDpi xmlns:a14="http://schemas.microsoft.com/office/drawing/2010/main" val="0"/>
                </a:ext>
              </a:extLst>
            </a:blip>
            <a:srcRect/>
            <a:stretch>
              <a:fillRect/>
            </a:stretch>
          </p:blipFill>
          <p:spPr bwMode="auto">
            <a:xfrm>
              <a:off x="567" y="1856"/>
              <a:ext cx="4490" cy="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0086" name="Text Box 6"/>
            <p:cNvSpPr txBox="1">
              <a:spLocks noChangeArrowheads="1"/>
            </p:cNvSpPr>
            <p:nvPr/>
          </p:nvSpPr>
          <p:spPr bwMode="auto">
            <a:xfrm>
              <a:off x="567" y="3794"/>
              <a:ext cx="4491" cy="4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b="1">
                  <a:effectLst>
                    <a:outerShdw blurRad="38100" dist="38100" dir="2700000" algn="tl">
                      <a:srgbClr val="C0C0C0"/>
                    </a:outerShdw>
                  </a:effectLst>
                </a:rPr>
                <a:t>                       </a:t>
              </a:r>
              <a:r>
                <a:rPr lang="zh-CN" altLang="en-US" sz="2000" b="1">
                  <a:effectLst>
                    <a:outerShdw blurRad="38100" dist="38100" dir="2700000" algn="tl">
                      <a:srgbClr val="C0C0C0"/>
                    </a:outerShdw>
                  </a:effectLst>
                </a:rPr>
                <a:t>压力容器工艺图</a:t>
              </a:r>
            </a:p>
          </p:txBody>
        </p:sp>
      </p:grpSp>
      <p:sp>
        <p:nvSpPr>
          <p:cNvPr id="164869" name="Rectangle 7"/>
          <p:cNvSpPr>
            <a:spLocks noChangeArrowheads="1"/>
          </p:cNvSpPr>
          <p:nvPr/>
        </p:nvSpPr>
        <p:spPr bwMode="auto">
          <a:xfrm>
            <a:off x="214313" y="1268413"/>
            <a:ext cx="87503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00"/>
              </a:buClr>
              <a:buFont typeface="Wingdings" panose="05000000000000000000" pitchFamily="2" charset="2"/>
              <a:buChar char="Ø"/>
            </a:pPr>
            <a:r>
              <a:rPr lang="zh-CN" altLang="en-US" sz="2400" b="1">
                <a:solidFill>
                  <a:srgbClr val="FF0000"/>
                </a:solidFill>
                <a:latin typeface="楷体_GB2312" pitchFamily="49" charset="-122"/>
                <a:ea typeface="楷体_GB2312" pitchFamily="49" charset="-122"/>
              </a:rPr>
              <a:t>工艺设计要点</a:t>
            </a:r>
            <a:r>
              <a:rPr lang="en-US" altLang="zh-CN" sz="2400" b="1">
                <a:latin typeface="楷体_GB2312" pitchFamily="49" charset="-122"/>
                <a:ea typeface="楷体_GB2312" pitchFamily="49" charset="-122"/>
              </a:rPr>
              <a:t>:</a:t>
            </a:r>
          </a:p>
          <a:p>
            <a:pPr eaLnBrk="1" hangingPunct="1">
              <a:spcBef>
                <a:spcPct val="0"/>
              </a:spcBef>
              <a:buClr>
                <a:srgbClr val="FF0000"/>
              </a:buClr>
              <a:buFont typeface="Wingdings" panose="05000000000000000000" pitchFamily="2" charset="2"/>
              <a:buNone/>
            </a:pPr>
            <a:r>
              <a:rPr lang="en-US" altLang="zh-CN" sz="2400" b="1">
                <a:solidFill>
                  <a:srgbClr val="009900"/>
                </a:solidFill>
                <a:latin typeface="楷体_GB2312" pitchFamily="49" charset="-122"/>
                <a:ea typeface="楷体_GB2312" pitchFamily="49" charset="-122"/>
              </a:rPr>
              <a:t>(1)</a:t>
            </a:r>
            <a:r>
              <a:rPr lang="zh-CN" altLang="en-US" sz="2400" b="1">
                <a:solidFill>
                  <a:srgbClr val="009900"/>
                </a:solidFill>
                <a:latin typeface="楷体_GB2312" pitchFamily="49" charset="-122"/>
                <a:ea typeface="楷体_GB2312" pitchFamily="49" charset="-122"/>
              </a:rPr>
              <a:t>选用焊接方法</a:t>
            </a:r>
            <a:r>
              <a:rPr lang="en-US" altLang="zh-CN" sz="2400" b="1">
                <a:solidFill>
                  <a:srgbClr val="009900"/>
                </a:solidFill>
                <a:latin typeface="楷体_GB2312" pitchFamily="49" charset="-122"/>
                <a:ea typeface="楷体_GB2312" pitchFamily="49" charset="-122"/>
              </a:rPr>
              <a:t>:</a:t>
            </a:r>
            <a:r>
              <a:rPr lang="zh-CN" altLang="en-US" sz="2400" b="1">
                <a:latin typeface="楷体_GB2312" pitchFamily="49" charset="-122"/>
                <a:ea typeface="楷体_GB2312" pitchFamily="49" charset="-122"/>
              </a:rPr>
              <a:t>筒身纵缝、环缝均采用埋弧焊，出口接管及入孔接管采用焊条电弧焊。</a:t>
            </a:r>
          </a:p>
          <a:p>
            <a:pPr eaLnBrk="1" hangingPunct="1">
              <a:spcBef>
                <a:spcPct val="0"/>
              </a:spcBef>
              <a:buFontTx/>
              <a:buNone/>
            </a:pPr>
            <a:r>
              <a:rPr lang="en-US" altLang="zh-CN" sz="2400" b="1">
                <a:solidFill>
                  <a:srgbClr val="009900"/>
                </a:solidFill>
                <a:latin typeface="楷体_GB2312" pitchFamily="49" charset="-122"/>
                <a:ea typeface="楷体_GB2312" pitchFamily="49" charset="-122"/>
              </a:rPr>
              <a:t>(2)</a:t>
            </a:r>
            <a:r>
              <a:rPr lang="zh-CN" altLang="en-US" sz="2400" b="1">
                <a:solidFill>
                  <a:srgbClr val="009900"/>
                </a:solidFill>
                <a:latin typeface="楷体_GB2312" pitchFamily="49" charset="-122"/>
                <a:ea typeface="楷体_GB2312" pitchFamily="49" charset="-122"/>
              </a:rPr>
              <a:t>焊缝布置</a:t>
            </a:r>
            <a:r>
              <a:rPr lang="en-US" altLang="zh-CN" sz="2400" b="1">
                <a:solidFill>
                  <a:srgbClr val="009900"/>
                </a:solidFill>
                <a:latin typeface="楷体_GB2312" pitchFamily="49" charset="-122"/>
                <a:ea typeface="楷体_GB2312" pitchFamily="49" charset="-122"/>
              </a:rPr>
              <a:t>:</a:t>
            </a:r>
            <a:r>
              <a:rPr lang="zh-CN" altLang="en-US" sz="2400" b="1">
                <a:latin typeface="楷体_GB2312" pitchFamily="49" charset="-122"/>
                <a:ea typeface="楷体_GB2312" pitchFamily="49" charset="-122"/>
              </a:rPr>
              <a:t>简身用钢板冷卷，按实际尺寸，可分为二节，筒身纵焊缝为避免焊缝密集，相互错开一定角度</a:t>
            </a:r>
            <a:r>
              <a:rPr lang="en-US" altLang="zh-CN" sz="2400" b="1">
                <a:latin typeface="楷体_GB2312" pitchFamily="49" charset="-122"/>
                <a:ea typeface="楷体_GB2312" pitchFamily="49" charset="-122"/>
              </a:rPr>
              <a:t>(180</a:t>
            </a:r>
            <a:r>
              <a:rPr lang="zh-CN" altLang="en-US" sz="2400" b="1">
                <a:latin typeface="楷体_GB2312" pitchFamily="49" charset="-122"/>
                <a:ea typeface="楷体_GB2312" pitchFamily="49" charset="-122"/>
              </a:rPr>
              <a:t>度</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，封头应采用热压成型，与筒身连接处应有</a:t>
            </a:r>
            <a:r>
              <a:rPr lang="en-US" altLang="zh-CN" sz="2400" b="1">
                <a:latin typeface="楷体_GB2312" pitchFamily="49" charset="-122"/>
                <a:ea typeface="楷体_GB2312" pitchFamily="49" charset="-122"/>
              </a:rPr>
              <a:t>30</a:t>
            </a:r>
            <a:r>
              <a:rPr lang="zh-CN" altLang="en-US" sz="2400" b="1">
                <a:latin typeface="楷体_GB2312" pitchFamily="49" charset="-122"/>
                <a:ea typeface="楷体_GB2312" pitchFamily="49" charset="-122"/>
              </a:rPr>
              <a:t>～</a:t>
            </a:r>
            <a:r>
              <a:rPr lang="en-US" altLang="zh-CN" sz="2400" b="1">
                <a:latin typeface="楷体_GB2312" pitchFamily="49" charset="-122"/>
                <a:ea typeface="楷体_GB2312" pitchFamily="49" charset="-122"/>
              </a:rPr>
              <a:t>50mm</a:t>
            </a:r>
            <a:r>
              <a:rPr lang="zh-CN" altLang="en-US" sz="2400" b="1">
                <a:latin typeface="楷体_GB2312" pitchFamily="49" charset="-122"/>
                <a:ea typeface="楷体_GB2312" pitchFamily="49" charset="-122"/>
              </a:rPr>
              <a:t>的直段，使焊缝躲开转角应力集中位置。入孔圈采用加热卷制。其工艺图如图所示。</a:t>
            </a:r>
          </a:p>
        </p:txBody>
      </p:sp>
    </p:spTree>
  </p:cSld>
  <p:clrMapOvr>
    <a:masterClrMapping/>
  </p:clrMapOvr>
  <p:transition spd="slow">
    <p:zo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339850"/>
            <a:ext cx="7777162"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2131" name="Text Box 3"/>
          <p:cNvSpPr txBox="1">
            <a:spLocks noChangeArrowheads="1"/>
          </p:cNvSpPr>
          <p:nvPr/>
        </p:nvSpPr>
        <p:spPr bwMode="auto">
          <a:xfrm>
            <a:off x="3203575" y="5430838"/>
            <a:ext cx="2736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a:effectLst>
                  <a:outerShdw blurRad="38100" dist="38100" dir="2700000" algn="tl">
                    <a:srgbClr val="000000"/>
                  </a:outerShdw>
                </a:effectLst>
              </a:rPr>
              <a:t>压力容器实物图</a:t>
            </a:r>
          </a:p>
        </p:txBody>
      </p:sp>
    </p:spTree>
  </p:cSld>
  <p:clrMapOvr>
    <a:masterClrMapping/>
  </p:clrMapOvr>
  <p:transition spd="slow">
    <p:checker dir="ver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178" name="Text Box 2"/>
          <p:cNvSpPr txBox="1">
            <a:spLocks noChangeArrowheads="1"/>
          </p:cNvSpPr>
          <p:nvPr/>
        </p:nvSpPr>
        <p:spPr bwMode="auto">
          <a:xfrm>
            <a:off x="2700338" y="333375"/>
            <a:ext cx="58324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600" b="1">
                <a:effectLst>
                  <a:outerShdw blurRad="38100" dist="38100" dir="2700000" algn="tl">
                    <a:srgbClr val="000000"/>
                  </a:outerShdw>
                </a:effectLst>
                <a:ea typeface="楷体_GB2312" pitchFamily="49" charset="-122"/>
              </a:rPr>
              <a:t>二、压力容器生产工艺过程</a:t>
            </a:r>
          </a:p>
        </p:txBody>
      </p:sp>
      <p:pic>
        <p:nvPicPr>
          <p:cNvPr id="168963" name="Picture 3"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773238"/>
            <a:ext cx="8713788"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4180" name="Text Box 4"/>
          <p:cNvSpPr txBox="1">
            <a:spLocks noChangeArrowheads="1"/>
          </p:cNvSpPr>
          <p:nvPr/>
        </p:nvSpPr>
        <p:spPr bwMode="auto">
          <a:xfrm>
            <a:off x="2268538" y="5013325"/>
            <a:ext cx="48244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a:effectLst>
                  <a:outerShdw blurRad="38100" dist="38100" dir="2700000" algn="tl">
                    <a:srgbClr val="000000"/>
                  </a:outerShdw>
                </a:effectLst>
              </a:rPr>
              <a:t>压力容器生产工艺过程实物图</a:t>
            </a:r>
          </a:p>
        </p:txBody>
      </p:sp>
    </p:spTree>
  </p:cSld>
  <p:clrMapOvr>
    <a:masterClrMapping/>
  </p:clrMapOvr>
  <p:transition spd="slow">
    <p:checke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descr="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1413" y="333375"/>
            <a:ext cx="4430712" cy="619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227" name="Text Box 3"/>
          <p:cNvSpPr txBox="1">
            <a:spLocks noChangeArrowheads="1"/>
          </p:cNvSpPr>
          <p:nvPr/>
        </p:nvSpPr>
        <p:spPr bwMode="auto">
          <a:xfrm>
            <a:off x="684213" y="1989138"/>
            <a:ext cx="107950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a:effectLst>
                  <a:outerShdw blurRad="38100" dist="38100" dir="2700000" algn="tl">
                    <a:srgbClr val="000000"/>
                  </a:outerShdw>
                </a:effectLst>
              </a:rPr>
              <a:t>压力容器生产工艺流程框图</a:t>
            </a:r>
          </a:p>
        </p:txBody>
      </p:sp>
    </p:spTree>
  </p:cSld>
  <p:clrMapOvr>
    <a:masterClrMapping/>
  </p:clrMapOvr>
  <p:transition spd="slow">
    <p:dissolv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274" name="Text Box 2"/>
          <p:cNvSpPr txBox="1">
            <a:spLocks noChangeArrowheads="1"/>
          </p:cNvSpPr>
          <p:nvPr/>
        </p:nvSpPr>
        <p:spPr bwMode="auto">
          <a:xfrm>
            <a:off x="3132138" y="404813"/>
            <a:ext cx="48974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4000" b="1">
                <a:effectLst>
                  <a:outerShdw blurRad="38100" dist="38100" dir="2700000" algn="tl">
                    <a:srgbClr val="000000"/>
                  </a:outerShdw>
                </a:effectLst>
                <a:latin typeface="楷体_GB2312" pitchFamily="49" charset="-122"/>
                <a:ea typeface="楷体_GB2312" pitchFamily="49" charset="-122"/>
              </a:rPr>
              <a:t>1. </a:t>
            </a:r>
            <a:r>
              <a:rPr lang="zh-CN" altLang="en-US" sz="4000" b="1">
                <a:effectLst>
                  <a:outerShdw blurRad="38100" dist="38100" dir="2700000" algn="tl">
                    <a:srgbClr val="000000"/>
                  </a:outerShdw>
                </a:effectLst>
                <a:latin typeface="楷体_GB2312" pitchFamily="49" charset="-122"/>
                <a:ea typeface="楷体_GB2312" pitchFamily="49" charset="-122"/>
              </a:rPr>
              <a:t>封头生产工序</a:t>
            </a:r>
          </a:p>
        </p:txBody>
      </p:sp>
      <p:sp>
        <p:nvSpPr>
          <p:cNvPr id="1078275" name="Text Box 3"/>
          <p:cNvSpPr txBox="1">
            <a:spLocks noChangeArrowheads="1"/>
          </p:cNvSpPr>
          <p:nvPr/>
        </p:nvSpPr>
        <p:spPr bwMode="auto">
          <a:xfrm>
            <a:off x="1403350" y="1628775"/>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1</a:t>
            </a:r>
            <a:r>
              <a:rPr lang="zh-CN" altLang="en-US" sz="2400" b="1">
                <a:effectLst>
                  <a:outerShdw blurRad="38100" dist="38100" dir="2700000" algn="tl">
                    <a:srgbClr val="000000"/>
                  </a:outerShdw>
                </a:effectLst>
              </a:rPr>
              <a:t>）下料</a:t>
            </a:r>
          </a:p>
        </p:txBody>
      </p:sp>
      <p:pic>
        <p:nvPicPr>
          <p:cNvPr id="173060" name="Picture 4"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420938"/>
            <a:ext cx="6337300"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dir="in"/>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322" name="Text Box 2"/>
          <p:cNvSpPr txBox="1">
            <a:spLocks noChangeArrowheads="1"/>
          </p:cNvSpPr>
          <p:nvPr/>
        </p:nvSpPr>
        <p:spPr bwMode="auto">
          <a:xfrm>
            <a:off x="1476375" y="1316038"/>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2</a:t>
            </a:r>
            <a:r>
              <a:rPr lang="zh-CN" altLang="en-US" sz="2400" b="1">
                <a:effectLst>
                  <a:outerShdw blurRad="38100" dist="38100" dir="2700000" algn="tl">
                    <a:srgbClr val="000000"/>
                  </a:outerShdw>
                </a:effectLst>
              </a:rPr>
              <a:t>）拉深</a:t>
            </a:r>
          </a:p>
        </p:txBody>
      </p:sp>
      <p:sp>
        <p:nvSpPr>
          <p:cNvPr id="1080323" name="Text Box 3"/>
          <p:cNvSpPr txBox="1">
            <a:spLocks noChangeArrowheads="1"/>
          </p:cNvSpPr>
          <p:nvPr/>
        </p:nvSpPr>
        <p:spPr bwMode="auto">
          <a:xfrm>
            <a:off x="1547813" y="5780088"/>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3</a:t>
            </a:r>
            <a:r>
              <a:rPr lang="zh-CN" altLang="en-US" sz="2400" b="1">
                <a:effectLst>
                  <a:outerShdw blurRad="38100" dist="38100" dir="2700000" algn="tl">
                    <a:srgbClr val="000000"/>
                  </a:outerShdw>
                </a:effectLst>
              </a:rPr>
              <a:t>）消除应力退火</a:t>
            </a:r>
          </a:p>
        </p:txBody>
      </p:sp>
      <p:pic>
        <p:nvPicPr>
          <p:cNvPr id="175108" name="Picture 4"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773238"/>
            <a:ext cx="6048375" cy="362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0325" name="Text Box 5"/>
          <p:cNvSpPr txBox="1">
            <a:spLocks noChangeArrowheads="1"/>
          </p:cNvSpPr>
          <p:nvPr/>
        </p:nvSpPr>
        <p:spPr bwMode="auto">
          <a:xfrm>
            <a:off x="3132138" y="404813"/>
            <a:ext cx="48974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4000" b="1">
                <a:effectLst>
                  <a:outerShdw blurRad="38100" dist="38100" dir="2700000" algn="tl">
                    <a:srgbClr val="000000"/>
                  </a:outerShdw>
                </a:effectLst>
                <a:ea typeface="楷体_GB2312" pitchFamily="49" charset="-122"/>
              </a:rPr>
              <a:t>封头生产工序</a:t>
            </a:r>
          </a:p>
        </p:txBody>
      </p:sp>
    </p:spTree>
  </p:cSld>
  <p:clrMapOvr>
    <a:masterClrMapping/>
  </p:clrMapOvr>
  <p:transition spd="slow">
    <p:blinds dir="ver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370" name="Text Box 2"/>
          <p:cNvSpPr txBox="1">
            <a:spLocks noChangeArrowheads="1"/>
          </p:cNvSpPr>
          <p:nvPr/>
        </p:nvSpPr>
        <p:spPr bwMode="auto">
          <a:xfrm>
            <a:off x="1403350" y="1171575"/>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4</a:t>
            </a:r>
            <a:r>
              <a:rPr lang="zh-CN" altLang="en-US" sz="2400" b="1">
                <a:effectLst>
                  <a:outerShdw blurRad="38100" dist="38100" dir="2700000" algn="tl">
                    <a:srgbClr val="000000"/>
                  </a:outerShdw>
                </a:effectLst>
              </a:rPr>
              <a:t>）切边</a:t>
            </a:r>
          </a:p>
        </p:txBody>
      </p:sp>
      <p:sp>
        <p:nvSpPr>
          <p:cNvPr id="1082371" name="Text Box 3"/>
          <p:cNvSpPr txBox="1">
            <a:spLocks noChangeArrowheads="1"/>
          </p:cNvSpPr>
          <p:nvPr/>
        </p:nvSpPr>
        <p:spPr bwMode="auto">
          <a:xfrm>
            <a:off x="1476375" y="3908425"/>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5</a:t>
            </a:r>
            <a:r>
              <a:rPr lang="zh-CN" altLang="en-US" sz="2400" b="1">
                <a:effectLst>
                  <a:outerShdw blurRad="38100" dist="38100" dir="2700000" algn="tl">
                    <a:srgbClr val="000000"/>
                  </a:outerShdw>
                </a:effectLst>
              </a:rPr>
              <a:t>）缩口</a:t>
            </a:r>
          </a:p>
        </p:txBody>
      </p:sp>
      <p:pic>
        <p:nvPicPr>
          <p:cNvPr id="177156" name="Picture 4" descr="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163" y="1676400"/>
            <a:ext cx="3311525"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57" name="Picture 5" descr="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4364038"/>
            <a:ext cx="3959225"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2374" name="Text Box 6"/>
          <p:cNvSpPr txBox="1">
            <a:spLocks noChangeArrowheads="1"/>
          </p:cNvSpPr>
          <p:nvPr/>
        </p:nvSpPr>
        <p:spPr bwMode="auto">
          <a:xfrm>
            <a:off x="3132138" y="404813"/>
            <a:ext cx="48974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4000" b="1">
                <a:effectLst>
                  <a:outerShdw blurRad="38100" dist="38100" dir="2700000" algn="tl">
                    <a:srgbClr val="000000"/>
                  </a:outerShdw>
                </a:effectLst>
                <a:ea typeface="楷体_GB2312" pitchFamily="49" charset="-122"/>
              </a:rPr>
              <a:t>封头生产工序</a:t>
            </a:r>
          </a:p>
        </p:txBody>
      </p:sp>
    </p:spTree>
  </p:cSld>
  <p:clrMapOvr>
    <a:masterClrMapping/>
  </p:clrMapOvr>
  <p:transition spd="slow">
    <p:circl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18" name="Text Box 2"/>
          <p:cNvSpPr txBox="1">
            <a:spLocks noChangeArrowheads="1"/>
          </p:cNvSpPr>
          <p:nvPr/>
        </p:nvSpPr>
        <p:spPr bwMode="auto">
          <a:xfrm>
            <a:off x="1692275" y="1268413"/>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1</a:t>
            </a:r>
            <a:r>
              <a:rPr lang="zh-CN" altLang="en-US" sz="2400" b="1">
                <a:effectLst>
                  <a:outerShdw blurRad="38100" dist="38100" dir="2700000" algn="tl">
                    <a:srgbClr val="000000"/>
                  </a:outerShdw>
                </a:effectLst>
              </a:rPr>
              <a:t>）下料</a:t>
            </a:r>
          </a:p>
        </p:txBody>
      </p:sp>
      <p:sp>
        <p:nvSpPr>
          <p:cNvPr id="1084419" name="Text Box 3"/>
          <p:cNvSpPr txBox="1">
            <a:spLocks noChangeArrowheads="1"/>
          </p:cNvSpPr>
          <p:nvPr/>
        </p:nvSpPr>
        <p:spPr bwMode="auto">
          <a:xfrm>
            <a:off x="2771775" y="404813"/>
            <a:ext cx="55451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4000" b="1">
                <a:effectLst>
                  <a:outerShdw blurRad="38100" dist="38100" dir="2700000" algn="tl">
                    <a:srgbClr val="000000"/>
                  </a:outerShdw>
                </a:effectLst>
                <a:latin typeface="楷体_GB2312" pitchFamily="49" charset="-122"/>
                <a:ea typeface="楷体_GB2312" pitchFamily="49" charset="-122"/>
              </a:rPr>
              <a:t>2. </a:t>
            </a:r>
            <a:r>
              <a:rPr lang="zh-CN" altLang="en-US" sz="4000" b="1">
                <a:effectLst>
                  <a:outerShdw blurRad="38100" dist="38100" dir="2700000" algn="tl">
                    <a:srgbClr val="000000"/>
                  </a:outerShdw>
                </a:effectLst>
                <a:latin typeface="楷体_GB2312" pitchFamily="49" charset="-122"/>
                <a:ea typeface="楷体_GB2312" pitchFamily="49" charset="-122"/>
              </a:rPr>
              <a:t>筒体节生产工序</a:t>
            </a:r>
          </a:p>
        </p:txBody>
      </p:sp>
      <p:sp>
        <p:nvSpPr>
          <p:cNvPr id="1084420" name="Text Box 4"/>
          <p:cNvSpPr txBox="1">
            <a:spLocks noChangeArrowheads="1"/>
          </p:cNvSpPr>
          <p:nvPr/>
        </p:nvSpPr>
        <p:spPr bwMode="auto">
          <a:xfrm>
            <a:off x="1692275" y="5300663"/>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2</a:t>
            </a:r>
            <a:r>
              <a:rPr lang="zh-CN" altLang="en-US" sz="2400" b="1">
                <a:effectLst>
                  <a:outerShdw blurRad="38100" dist="38100" dir="2700000" algn="tl">
                    <a:srgbClr val="000000"/>
                  </a:outerShdw>
                </a:effectLst>
              </a:rPr>
              <a:t>）加工坡口</a:t>
            </a:r>
          </a:p>
        </p:txBody>
      </p:sp>
      <p:pic>
        <p:nvPicPr>
          <p:cNvPr id="179205" name="Picture 5"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2060575"/>
            <a:ext cx="5375275"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diamond/>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6" name="Text Box 2"/>
          <p:cNvSpPr txBox="1">
            <a:spLocks noChangeArrowheads="1"/>
          </p:cNvSpPr>
          <p:nvPr/>
        </p:nvSpPr>
        <p:spPr bwMode="auto">
          <a:xfrm>
            <a:off x="1042988" y="1387475"/>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3</a:t>
            </a:r>
            <a:r>
              <a:rPr lang="zh-CN" altLang="en-US" sz="2400" b="1">
                <a:effectLst>
                  <a:outerShdw blurRad="38100" dist="38100" dir="2700000" algn="tl">
                    <a:srgbClr val="000000"/>
                  </a:outerShdw>
                </a:effectLst>
              </a:rPr>
              <a:t>）卷圆</a:t>
            </a:r>
          </a:p>
        </p:txBody>
      </p:sp>
      <p:pic>
        <p:nvPicPr>
          <p:cNvPr id="181251" name="Picture 3" desc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874838"/>
            <a:ext cx="69850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6468" name="Text Box 4"/>
          <p:cNvSpPr txBox="1">
            <a:spLocks noChangeArrowheads="1"/>
          </p:cNvSpPr>
          <p:nvPr/>
        </p:nvSpPr>
        <p:spPr bwMode="auto">
          <a:xfrm>
            <a:off x="2771775" y="404813"/>
            <a:ext cx="55451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4000" b="1">
                <a:effectLst>
                  <a:outerShdw blurRad="38100" dist="38100" dir="2700000" algn="tl">
                    <a:srgbClr val="000000"/>
                  </a:outerShdw>
                </a:effectLst>
                <a:latin typeface="楷体_GB2312" pitchFamily="49" charset="-122"/>
                <a:ea typeface="楷体_GB2312" pitchFamily="49" charset="-122"/>
              </a:rPr>
              <a:t>筒体节生产工序</a:t>
            </a:r>
          </a:p>
        </p:txBody>
      </p:sp>
    </p:spTree>
  </p:cSld>
  <p:clrMapOvr>
    <a:masterClrMapping/>
  </p:clrMapOvr>
  <p:transition spd="slow">
    <p:plus/>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4" name="Text Box 2"/>
          <p:cNvSpPr txBox="1">
            <a:spLocks noChangeArrowheads="1"/>
          </p:cNvSpPr>
          <p:nvPr/>
        </p:nvSpPr>
        <p:spPr bwMode="auto">
          <a:xfrm>
            <a:off x="1476375" y="3979863"/>
            <a:ext cx="3311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5</a:t>
            </a:r>
            <a:r>
              <a:rPr lang="zh-CN" altLang="en-US" sz="2400" b="1">
                <a:effectLst>
                  <a:outerShdw blurRad="38100" dist="38100" dir="2700000" algn="tl">
                    <a:srgbClr val="000000"/>
                  </a:outerShdw>
                </a:effectLst>
              </a:rPr>
              <a:t>）焊接双面纵焊缝</a:t>
            </a:r>
          </a:p>
        </p:txBody>
      </p:sp>
      <p:pic>
        <p:nvPicPr>
          <p:cNvPr id="183299" name="Picture 3" descr="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4506913"/>
            <a:ext cx="4751387"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8516" name="Text Box 4"/>
          <p:cNvSpPr txBox="1">
            <a:spLocks noChangeArrowheads="1"/>
          </p:cNvSpPr>
          <p:nvPr/>
        </p:nvSpPr>
        <p:spPr bwMode="auto">
          <a:xfrm>
            <a:off x="1476375" y="1171575"/>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4</a:t>
            </a:r>
            <a:r>
              <a:rPr lang="zh-CN" altLang="en-US" sz="2400" b="1">
                <a:effectLst>
                  <a:outerShdw blurRad="38100" dist="38100" dir="2700000" algn="tl">
                    <a:srgbClr val="000000"/>
                  </a:outerShdw>
                </a:effectLst>
              </a:rPr>
              <a:t>）装配及定位焊</a:t>
            </a:r>
          </a:p>
        </p:txBody>
      </p:sp>
      <p:pic>
        <p:nvPicPr>
          <p:cNvPr id="183301" name="Picture 5" descr="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1663700"/>
            <a:ext cx="4824412"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8518" name="Text Box 6"/>
          <p:cNvSpPr txBox="1">
            <a:spLocks noChangeArrowheads="1"/>
          </p:cNvSpPr>
          <p:nvPr/>
        </p:nvSpPr>
        <p:spPr bwMode="auto">
          <a:xfrm>
            <a:off x="2771775" y="404813"/>
            <a:ext cx="55451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4000" b="1">
                <a:effectLst>
                  <a:outerShdw blurRad="38100" dist="38100" dir="2700000" algn="tl">
                    <a:srgbClr val="000000"/>
                  </a:outerShdw>
                </a:effectLst>
                <a:latin typeface="楷体_GB2312" pitchFamily="49" charset="-122"/>
                <a:ea typeface="楷体_GB2312" pitchFamily="49" charset="-122"/>
              </a:rPr>
              <a:t>筒体节生产工序</a:t>
            </a:r>
          </a:p>
        </p:txBody>
      </p:sp>
    </p:spTree>
  </p:cSld>
  <p:clrMapOvr>
    <a:masterClrMapping/>
  </p:clrMapOvr>
  <p:transition spd="slow">
    <p:wedg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76200"/>
            <a:ext cx="8229600" cy="1139825"/>
          </a:xfrm>
        </p:spPr>
        <p:txBody>
          <a:bodyPr/>
          <a:lstStyle/>
          <a:p>
            <a:pPr eaLnBrk="1" hangingPunct="1"/>
            <a:r>
              <a:rPr lang="zh-CN" altLang="en-US" b="0" smtClean="0"/>
              <a:t>电弧焊</a:t>
            </a:r>
          </a:p>
        </p:txBody>
      </p:sp>
      <p:sp>
        <p:nvSpPr>
          <p:cNvPr id="20483" name="Rectangle 3"/>
          <p:cNvSpPr>
            <a:spLocks noGrp="1" noChangeArrowheads="1"/>
          </p:cNvSpPr>
          <p:nvPr>
            <p:ph type="body" idx="1"/>
          </p:nvPr>
        </p:nvSpPr>
        <p:spPr>
          <a:xfrm>
            <a:off x="179388" y="1185863"/>
            <a:ext cx="8785225" cy="5556250"/>
          </a:xfrm>
          <a:extLst>
            <a:ext uri="{909E8E84-426E-40DD-AFC4-6F175D3DCCD1}">
              <a14:hiddenFill xmlns:a14="http://schemas.microsoft.com/office/drawing/2010/main">
                <a:solidFill>
                  <a:srgbClr val="FFFFCC"/>
                </a:solidFill>
              </a14:hiddenFill>
            </a:ext>
          </a:extLst>
        </p:spPr>
        <p:txBody>
          <a:bodyPr/>
          <a:lstStyle/>
          <a:p>
            <a:pPr eaLnBrk="1" hangingPunct="1">
              <a:buFontTx/>
              <a:buNone/>
            </a:pPr>
            <a:r>
              <a:rPr lang="zh-CN" altLang="en-US" sz="1800" b="1" dirty="0" smtClean="0">
                <a:solidFill>
                  <a:srgbClr val="008000"/>
                </a:solidFill>
                <a:latin typeface="楷体_GB2312" pitchFamily="49" charset="-122"/>
                <a:ea typeface="楷体_GB2312" pitchFamily="49" charset="-122"/>
              </a:rPr>
              <a:t>（</a:t>
            </a:r>
            <a:r>
              <a:rPr lang="en-US" altLang="zh-CN" sz="1800" b="1" dirty="0" smtClean="0">
                <a:solidFill>
                  <a:srgbClr val="008000"/>
                </a:solidFill>
                <a:latin typeface="楷体_GB2312" pitchFamily="49" charset="-122"/>
                <a:ea typeface="楷体_GB2312" pitchFamily="49" charset="-122"/>
              </a:rPr>
              <a:t>3</a:t>
            </a:r>
            <a:r>
              <a:rPr lang="zh-CN" altLang="en-US" sz="1800" b="1" dirty="0" smtClean="0">
                <a:solidFill>
                  <a:srgbClr val="008000"/>
                </a:solidFill>
                <a:latin typeface="楷体_GB2312" pitchFamily="49" charset="-122"/>
                <a:ea typeface="楷体_GB2312" pitchFamily="49" charset="-122"/>
              </a:rPr>
              <a:t>）正火区（温度在</a:t>
            </a:r>
            <a:r>
              <a:rPr lang="en-US" altLang="zh-CN" sz="1800" b="1" dirty="0" smtClean="0">
                <a:solidFill>
                  <a:srgbClr val="008000"/>
                </a:solidFill>
                <a:latin typeface="楷体_GB2312" pitchFamily="49" charset="-122"/>
                <a:ea typeface="楷体_GB2312" pitchFamily="49" charset="-122"/>
              </a:rPr>
              <a:t>Ac</a:t>
            </a:r>
            <a:r>
              <a:rPr lang="en-US" altLang="zh-CN" sz="1200" b="1" dirty="0" smtClean="0">
                <a:solidFill>
                  <a:srgbClr val="008000"/>
                </a:solidFill>
                <a:latin typeface="楷体_GB2312" pitchFamily="49" charset="-122"/>
                <a:ea typeface="楷体_GB2312" pitchFamily="49" charset="-122"/>
              </a:rPr>
              <a:t>1</a:t>
            </a:r>
            <a:r>
              <a:rPr lang="zh-CN" altLang="en-US" sz="1800" b="1" dirty="0" smtClean="0">
                <a:solidFill>
                  <a:srgbClr val="008000"/>
                </a:solidFill>
                <a:latin typeface="楷体_GB2312" pitchFamily="49" charset="-122"/>
                <a:ea typeface="楷体_GB2312" pitchFamily="49" charset="-122"/>
              </a:rPr>
              <a:t>至</a:t>
            </a:r>
            <a:r>
              <a:rPr lang="en-US" altLang="zh-CN" sz="1800" b="1" dirty="0" smtClean="0">
                <a:solidFill>
                  <a:srgbClr val="008000"/>
                </a:solidFill>
                <a:latin typeface="楷体_GB2312" pitchFamily="49" charset="-122"/>
                <a:ea typeface="楷体_GB2312" pitchFamily="49" charset="-122"/>
              </a:rPr>
              <a:t>Ac</a:t>
            </a:r>
            <a:r>
              <a:rPr lang="en-US" altLang="zh-CN" sz="1200" b="1" dirty="0" smtClean="0">
                <a:solidFill>
                  <a:srgbClr val="008000"/>
                </a:solidFill>
                <a:latin typeface="楷体_GB2312" pitchFamily="49" charset="-122"/>
                <a:ea typeface="楷体_GB2312" pitchFamily="49" charset="-122"/>
              </a:rPr>
              <a:t>3</a:t>
            </a:r>
            <a:r>
              <a:rPr lang="zh-CN" altLang="en-US" sz="1800" b="1" dirty="0" smtClean="0">
                <a:solidFill>
                  <a:srgbClr val="008000"/>
                </a:solidFill>
                <a:latin typeface="楷体_GB2312" pitchFamily="49" charset="-122"/>
                <a:ea typeface="楷体_GB2312" pitchFamily="49" charset="-122"/>
              </a:rPr>
              <a:t>以上</a:t>
            </a:r>
            <a:r>
              <a:rPr lang="en-US" altLang="zh-CN" sz="1800" b="1" dirty="0" smtClean="0">
                <a:solidFill>
                  <a:srgbClr val="008000"/>
                </a:solidFill>
                <a:latin typeface="楷体_GB2312" pitchFamily="49" charset="-122"/>
                <a:ea typeface="楷体_GB2312" pitchFamily="49" charset="-122"/>
              </a:rPr>
              <a:t>100</a:t>
            </a:r>
            <a:r>
              <a:rPr lang="zh-CN" altLang="en-US" sz="1800" b="1" dirty="0" smtClean="0">
                <a:solidFill>
                  <a:srgbClr val="008000"/>
                </a:solidFill>
                <a:latin typeface="楷体_GB2312" pitchFamily="49" charset="-122"/>
                <a:ea typeface="楷体_GB2312" pitchFamily="49" charset="-122"/>
              </a:rPr>
              <a:t>～</a:t>
            </a:r>
            <a:r>
              <a:rPr lang="en-US" altLang="zh-CN" sz="1800" b="1" dirty="0" smtClean="0">
                <a:solidFill>
                  <a:srgbClr val="008000"/>
                </a:solidFill>
                <a:latin typeface="楷体_GB2312" pitchFamily="49" charset="-122"/>
                <a:ea typeface="楷体_GB2312" pitchFamily="49" charset="-122"/>
              </a:rPr>
              <a:t>200</a:t>
            </a:r>
            <a:r>
              <a:rPr lang="en-US" altLang="zh-CN" sz="1800" b="1" dirty="0" smtClean="0">
                <a:solidFill>
                  <a:srgbClr val="008000"/>
                </a:solidFill>
                <a:latin typeface="华文宋体" panose="02010600040101010101" pitchFamily="2" charset="-122"/>
                <a:ea typeface="华文宋体" panose="02010600040101010101" pitchFamily="2" charset="-122"/>
              </a:rPr>
              <a:t>℃</a:t>
            </a:r>
            <a:r>
              <a:rPr lang="zh-CN" altLang="en-US" sz="1800" b="1" dirty="0" smtClean="0">
                <a:solidFill>
                  <a:srgbClr val="008000"/>
                </a:solidFill>
                <a:latin typeface="华文宋体" panose="02010600040101010101" pitchFamily="2" charset="-122"/>
                <a:ea typeface="华文宋体" panose="02010600040101010101" pitchFamily="2" charset="-122"/>
              </a:rPr>
              <a:t>区间）</a:t>
            </a:r>
            <a:r>
              <a:rPr lang="zh-CN" altLang="en-US" sz="1800" b="1" dirty="0" smtClean="0">
                <a:latin typeface="楷体_GB2312" pitchFamily="49" charset="-122"/>
                <a:ea typeface="楷体_GB2312" pitchFamily="49" charset="-122"/>
              </a:rPr>
              <a:t>  </a:t>
            </a:r>
            <a:endParaRPr lang="en-US" altLang="zh-CN" sz="1800" b="1" dirty="0" smtClean="0">
              <a:latin typeface="楷体_GB2312" pitchFamily="49" charset="-122"/>
              <a:ea typeface="楷体_GB2312" pitchFamily="49" charset="-122"/>
            </a:endParaRPr>
          </a:p>
          <a:p>
            <a:pPr eaLnBrk="1" hangingPunct="1">
              <a:buFontTx/>
              <a:buNone/>
            </a:pPr>
            <a:r>
              <a:rPr lang="en-US" altLang="zh-CN" sz="1800" b="1" dirty="0" smtClean="0">
                <a:latin typeface="楷体_GB2312" pitchFamily="49" charset="-122"/>
                <a:ea typeface="楷体_GB2312" pitchFamily="49" charset="-122"/>
              </a:rPr>
              <a:t>     </a:t>
            </a:r>
            <a:r>
              <a:rPr lang="zh-CN" altLang="en-US" sz="1800" b="1" dirty="0" smtClean="0">
                <a:latin typeface="楷体_GB2312" pitchFamily="49" charset="-122"/>
                <a:ea typeface="楷体_GB2312" pitchFamily="49" charset="-122"/>
              </a:rPr>
              <a:t>加热时金属发生重结晶，转变</a:t>
            </a:r>
            <a:r>
              <a:rPr lang="zh-CN" altLang="en-US" sz="1800" b="1" dirty="0" smtClean="0">
                <a:solidFill>
                  <a:srgbClr val="000000"/>
                </a:solidFill>
                <a:latin typeface="楷体_GB2312" pitchFamily="49" charset="-122"/>
                <a:ea typeface="楷体_GB2312" pitchFamily="49" charset="-122"/>
              </a:rPr>
              <a:t>为细小的奥氏体晶粒。</a:t>
            </a:r>
            <a:r>
              <a:rPr lang="zh-CN" altLang="en-US" sz="1800" b="1" dirty="0" smtClean="0">
                <a:latin typeface="楷体_GB2312" pitchFamily="49" charset="-122"/>
                <a:ea typeface="楷体_GB2312" pitchFamily="49" charset="-122"/>
              </a:rPr>
              <a:t>冷却后得到均匀而</a:t>
            </a:r>
            <a:r>
              <a:rPr lang="zh-CN" altLang="en-US" sz="1800" b="1" dirty="0" smtClean="0">
                <a:solidFill>
                  <a:srgbClr val="FF0000"/>
                </a:solidFill>
                <a:latin typeface="楷体_GB2312" pitchFamily="49" charset="-122"/>
                <a:ea typeface="楷体_GB2312" pitchFamily="49" charset="-122"/>
              </a:rPr>
              <a:t>细小的铁素体和珠光体组织，</a:t>
            </a:r>
            <a:r>
              <a:rPr lang="zh-CN" altLang="en-US" sz="1800" b="1" dirty="0" smtClean="0">
                <a:latin typeface="楷体_GB2312" pitchFamily="49" charset="-122"/>
                <a:ea typeface="楷体_GB2312" pitchFamily="49" charset="-122"/>
              </a:rPr>
              <a:t>其力学性能优于母材。</a:t>
            </a:r>
            <a:endParaRPr lang="en-US" altLang="zh-CN" sz="1800" b="1" dirty="0" smtClean="0">
              <a:latin typeface="楷体_GB2312" pitchFamily="49" charset="-122"/>
              <a:ea typeface="楷体_GB2312" pitchFamily="49" charset="-122"/>
            </a:endParaRPr>
          </a:p>
          <a:p>
            <a:pPr eaLnBrk="1" hangingPunct="1">
              <a:buFontTx/>
              <a:buNone/>
            </a:pPr>
            <a:r>
              <a:rPr lang="zh-CN" altLang="en-US" sz="1800" b="1" dirty="0" smtClean="0">
                <a:solidFill>
                  <a:srgbClr val="008000"/>
                </a:solidFill>
                <a:latin typeface="楷体_GB2312" pitchFamily="49" charset="-122"/>
                <a:ea typeface="楷体_GB2312" pitchFamily="49" charset="-122"/>
              </a:rPr>
              <a:t>（</a:t>
            </a:r>
            <a:r>
              <a:rPr lang="en-US" altLang="zh-CN" sz="1800" b="1" dirty="0" smtClean="0">
                <a:solidFill>
                  <a:srgbClr val="008000"/>
                </a:solidFill>
                <a:latin typeface="楷体_GB2312" pitchFamily="49" charset="-122"/>
                <a:ea typeface="楷体_GB2312" pitchFamily="49" charset="-122"/>
              </a:rPr>
              <a:t>4</a:t>
            </a:r>
            <a:r>
              <a:rPr lang="zh-CN" altLang="en-US" sz="1800" b="1" dirty="0" smtClean="0">
                <a:solidFill>
                  <a:srgbClr val="008000"/>
                </a:solidFill>
                <a:latin typeface="楷体_GB2312" pitchFamily="49" charset="-122"/>
                <a:ea typeface="楷体_GB2312" pitchFamily="49" charset="-122"/>
              </a:rPr>
              <a:t>）部分相变区（温度在</a:t>
            </a:r>
            <a:r>
              <a:rPr lang="en-US" altLang="zh-CN" sz="1800" b="1" dirty="0" smtClean="0">
                <a:solidFill>
                  <a:srgbClr val="008000"/>
                </a:solidFill>
                <a:latin typeface="楷体_GB2312" pitchFamily="49" charset="-122"/>
                <a:ea typeface="楷体_GB2312" pitchFamily="49" charset="-122"/>
              </a:rPr>
              <a:t>Ac</a:t>
            </a:r>
            <a:r>
              <a:rPr lang="en-US" altLang="zh-CN" sz="1200" b="1" dirty="0" smtClean="0">
                <a:solidFill>
                  <a:srgbClr val="008000"/>
                </a:solidFill>
                <a:latin typeface="楷体_GB2312" pitchFamily="49" charset="-122"/>
                <a:ea typeface="楷体_GB2312" pitchFamily="49" charset="-122"/>
              </a:rPr>
              <a:t>1</a:t>
            </a:r>
            <a:r>
              <a:rPr lang="zh-CN" altLang="en-US" sz="1800" b="1" dirty="0">
                <a:solidFill>
                  <a:srgbClr val="008000"/>
                </a:solidFill>
                <a:latin typeface="楷体_GB2312" pitchFamily="49" charset="-122"/>
                <a:ea typeface="楷体_GB2312" pitchFamily="49" charset="-122"/>
              </a:rPr>
              <a:t>～</a:t>
            </a:r>
            <a:r>
              <a:rPr lang="en-US" altLang="zh-CN" sz="1800" b="1" dirty="0" smtClean="0">
                <a:solidFill>
                  <a:srgbClr val="008000"/>
                </a:solidFill>
                <a:latin typeface="楷体_GB2312" pitchFamily="49" charset="-122"/>
                <a:ea typeface="楷体_GB2312" pitchFamily="49" charset="-122"/>
              </a:rPr>
              <a:t>Ac</a:t>
            </a:r>
            <a:r>
              <a:rPr lang="en-US" altLang="zh-CN" sz="1200" b="1" dirty="0" smtClean="0">
                <a:solidFill>
                  <a:srgbClr val="008000"/>
                </a:solidFill>
                <a:latin typeface="楷体_GB2312" pitchFamily="49" charset="-122"/>
                <a:ea typeface="楷体_GB2312" pitchFamily="49" charset="-122"/>
              </a:rPr>
              <a:t>3</a:t>
            </a:r>
            <a:r>
              <a:rPr lang="zh-CN" altLang="en-US" sz="1800" b="1" dirty="0" smtClean="0">
                <a:solidFill>
                  <a:srgbClr val="008000"/>
                </a:solidFill>
                <a:latin typeface="楷体_GB2312" pitchFamily="49" charset="-122"/>
                <a:ea typeface="楷体_GB2312" pitchFamily="49" charset="-122"/>
              </a:rPr>
              <a:t>区间）</a:t>
            </a:r>
            <a:r>
              <a:rPr lang="zh-CN" altLang="en-US" sz="1800" b="1" dirty="0" smtClean="0">
                <a:latin typeface="楷体_GB2312" pitchFamily="49" charset="-122"/>
                <a:ea typeface="楷体_GB2312" pitchFamily="49" charset="-122"/>
              </a:rPr>
              <a:t> </a:t>
            </a:r>
            <a:endParaRPr lang="en-US" altLang="zh-CN" sz="1800" b="1" dirty="0" smtClean="0">
              <a:latin typeface="楷体_GB2312" pitchFamily="49" charset="-122"/>
              <a:ea typeface="楷体_GB2312" pitchFamily="49" charset="-122"/>
            </a:endParaRPr>
          </a:p>
          <a:p>
            <a:pPr eaLnBrk="1" hangingPunct="1">
              <a:buFontTx/>
              <a:buNone/>
            </a:pPr>
            <a:r>
              <a:rPr lang="en-US" altLang="zh-CN" sz="1800" b="1" dirty="0" smtClean="0">
                <a:latin typeface="楷体_GB2312" pitchFamily="49" charset="-122"/>
                <a:ea typeface="楷体_GB2312" pitchFamily="49" charset="-122"/>
              </a:rPr>
              <a:t>     </a:t>
            </a:r>
            <a:r>
              <a:rPr lang="zh-CN" altLang="en-US" sz="1800" b="1" dirty="0" smtClean="0">
                <a:latin typeface="楷体_GB2312" pitchFamily="49" charset="-122"/>
                <a:ea typeface="楷体_GB2312" pitchFamily="49" charset="-122"/>
              </a:rPr>
              <a:t> </a:t>
            </a:r>
            <a:r>
              <a:rPr lang="zh-CN" altLang="en-US" sz="1800" b="1" dirty="0" smtClean="0">
                <a:solidFill>
                  <a:srgbClr val="000000"/>
                </a:solidFill>
                <a:latin typeface="楷体_GB2312" pitchFamily="49" charset="-122"/>
                <a:ea typeface="楷体_GB2312" pitchFamily="49" charset="-122"/>
              </a:rPr>
              <a:t>珠光体和部分铁素体发生重结晶，转变成细小的奥氏体晶粒。部分铁素体不发生相变，但其晶粒有长大趋势。冷却后晶粒大小不均，因而</a:t>
            </a:r>
            <a:r>
              <a:rPr lang="zh-CN" altLang="en-US" sz="1800" b="1" dirty="0" smtClean="0">
                <a:solidFill>
                  <a:srgbClr val="FF0000"/>
                </a:solidFill>
                <a:latin typeface="楷体_GB2312" pitchFamily="49" charset="-122"/>
                <a:ea typeface="楷体_GB2312" pitchFamily="49" charset="-122"/>
              </a:rPr>
              <a:t>力学性能比正火区稍差。</a:t>
            </a:r>
            <a:endParaRPr lang="en-US" altLang="zh-CN" sz="1800" b="1" dirty="0" smtClean="0">
              <a:solidFill>
                <a:srgbClr val="FF0000"/>
              </a:solidFill>
              <a:latin typeface="楷体_GB2312" pitchFamily="49" charset="-122"/>
              <a:ea typeface="楷体_GB2312" pitchFamily="49" charset="-122"/>
            </a:endParaRPr>
          </a:p>
          <a:p>
            <a:pPr eaLnBrk="1" hangingPunct="1">
              <a:buFontTx/>
              <a:buNone/>
            </a:pPr>
            <a:r>
              <a:rPr lang="en-US" altLang="zh-CN" sz="1800" b="1" dirty="0" smtClean="0">
                <a:solidFill>
                  <a:srgbClr val="FF0000"/>
                </a:solidFill>
                <a:latin typeface="楷体_GB2312" pitchFamily="49" charset="-122"/>
                <a:ea typeface="楷体_GB2312" pitchFamily="49" charset="-122"/>
              </a:rPr>
              <a:t>       </a:t>
            </a:r>
            <a:r>
              <a:rPr lang="zh-CN" altLang="en-US" sz="1800" b="1" dirty="0" smtClean="0">
                <a:solidFill>
                  <a:srgbClr val="FF0000"/>
                </a:solidFill>
                <a:latin typeface="楷体_GB2312" pitchFamily="49" charset="-122"/>
                <a:ea typeface="楷体_GB2312" pitchFamily="49" charset="-122"/>
              </a:rPr>
              <a:t>焊接热影响区的大小和组织性能变化的程度，决定于焊接方法、焊接参数、接头形式和焊后冷却速度等因素。</a:t>
            </a:r>
          </a:p>
          <a:p>
            <a:pPr lvl="2" eaLnBrk="1" hangingPunct="1">
              <a:lnSpc>
                <a:spcPct val="80000"/>
              </a:lnSpc>
              <a:buFontTx/>
              <a:buNone/>
            </a:pPr>
            <a:r>
              <a:rPr lang="zh-CN" altLang="en-US" sz="1300" dirty="0" smtClean="0"/>
              <a:t>  </a:t>
            </a:r>
          </a:p>
        </p:txBody>
      </p:sp>
      <p:sp>
        <p:nvSpPr>
          <p:cNvPr id="20484" name="Rectangle 11"/>
          <p:cNvSpPr>
            <a:spLocks noChangeArrowheads="1"/>
          </p:cNvSpPr>
          <p:nvPr/>
        </p:nvSpPr>
        <p:spPr bwMode="auto">
          <a:xfrm>
            <a:off x="2481263" y="333375"/>
            <a:ext cx="64087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2"/>
                </a:solidFill>
                <a:ea typeface="楷体_GB2312" pitchFamily="49" charset="-122"/>
              </a:rPr>
              <a:t>第二节   焊接接头的组织和性能</a:t>
            </a:r>
          </a:p>
        </p:txBody>
      </p:sp>
      <p:grpSp>
        <p:nvGrpSpPr>
          <p:cNvPr id="20485" name="Group 8"/>
          <p:cNvGrpSpPr>
            <a:grpSpLocks/>
          </p:cNvGrpSpPr>
          <p:nvPr/>
        </p:nvGrpSpPr>
        <p:grpSpPr bwMode="auto">
          <a:xfrm>
            <a:off x="875357" y="3930003"/>
            <a:ext cx="7200900" cy="2160588"/>
            <a:chOff x="113" y="1933"/>
            <a:chExt cx="5489" cy="1600"/>
          </a:xfrm>
        </p:grpSpPr>
        <p:pic>
          <p:nvPicPr>
            <p:cNvPr id="20487" name="Picture 6" descr="b1"/>
            <p:cNvPicPr>
              <a:picLocks noChangeAspect="1" noChangeArrowheads="1"/>
            </p:cNvPicPr>
            <p:nvPr/>
          </p:nvPicPr>
          <p:blipFill>
            <a:blip r:embed="rId3" cstate="print">
              <a:extLst>
                <a:ext uri="{28A0092B-C50C-407E-A947-70E740481C1C}">
                  <a14:useLocalDpi xmlns:a14="http://schemas.microsoft.com/office/drawing/2010/main" val="0"/>
                </a:ext>
              </a:extLst>
            </a:blip>
            <a:srcRect l="3656" t="4845"/>
            <a:stretch>
              <a:fillRect/>
            </a:stretch>
          </p:blipFill>
          <p:spPr bwMode="auto">
            <a:xfrm>
              <a:off x="114" y="2069"/>
              <a:ext cx="5488" cy="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Rectangle 7"/>
            <p:cNvSpPr>
              <a:spLocks noChangeArrowheads="1"/>
            </p:cNvSpPr>
            <p:nvPr/>
          </p:nvSpPr>
          <p:spPr bwMode="auto">
            <a:xfrm>
              <a:off x="113" y="1933"/>
              <a:ext cx="5489" cy="2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489" name="Rectangle 5"/>
            <p:cNvSpPr>
              <a:spLocks noChangeArrowheads="1"/>
            </p:cNvSpPr>
            <p:nvPr/>
          </p:nvSpPr>
          <p:spPr bwMode="auto">
            <a:xfrm>
              <a:off x="1429" y="2011"/>
              <a:ext cx="2694" cy="2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buFontTx/>
                <a:buNone/>
              </a:pPr>
              <a:r>
                <a:rPr lang="zh-CN" altLang="en-US" sz="2000" b="1">
                  <a:solidFill>
                    <a:srgbClr val="000000"/>
                  </a:solidFill>
                  <a:latin typeface="楷体_GB2312" pitchFamily="49" charset="-122"/>
                  <a:ea typeface="楷体_GB2312" pitchFamily="49" charset="-122"/>
                </a:rPr>
                <a:t>表</a:t>
              </a:r>
              <a:r>
                <a:rPr lang="en-US" altLang="zh-CN" sz="2000" b="1">
                  <a:solidFill>
                    <a:srgbClr val="000000"/>
                  </a:solidFill>
                  <a:latin typeface="楷体_GB2312" pitchFamily="49" charset="-122"/>
                  <a:ea typeface="楷体_GB2312" pitchFamily="49" charset="-122"/>
                </a:rPr>
                <a:t>4-1 </a:t>
              </a:r>
              <a:r>
                <a:rPr lang="zh-CN" altLang="en-US" sz="2000" b="1">
                  <a:solidFill>
                    <a:srgbClr val="000000"/>
                  </a:solidFill>
                  <a:latin typeface="楷体_GB2312" pitchFamily="49" charset="-122"/>
                  <a:ea typeface="楷体_GB2312" pitchFamily="49" charset="-122"/>
                </a:rPr>
                <a:t>焊接热影响区的平均尺寸数值</a:t>
              </a:r>
            </a:p>
          </p:txBody>
        </p:sp>
      </p:grpSp>
      <p:sp>
        <p:nvSpPr>
          <p:cNvPr id="20486" name="矩形 1"/>
          <p:cNvSpPr>
            <a:spLocks noChangeArrowheads="1"/>
          </p:cNvSpPr>
          <p:nvPr/>
        </p:nvSpPr>
        <p:spPr bwMode="auto">
          <a:xfrm>
            <a:off x="491182" y="6093296"/>
            <a:ext cx="7969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dirty="0">
                <a:solidFill>
                  <a:srgbClr val="FF0000"/>
                </a:solidFill>
              </a:rPr>
              <a:t>     同一焊接方法不同的焊接参数时，热影响区域的大小也不相同，增加焊接速度、减小焊接电流都能减小焊接热影响区域。</a:t>
            </a:r>
            <a:endParaRPr lang="zh-CN" altLang="en-US" sz="1800"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descr="5"/>
          <p:cNvPicPr>
            <a:picLocks noChangeAspect="1" noChangeArrowheads="1"/>
          </p:cNvPicPr>
          <p:nvPr/>
        </p:nvPicPr>
        <p:blipFill>
          <a:blip r:embed="rId3">
            <a:lum bright="6000" contrast="6000"/>
            <a:extLst>
              <a:ext uri="{28A0092B-C50C-407E-A947-70E740481C1C}">
                <a14:useLocalDpi xmlns:a14="http://schemas.microsoft.com/office/drawing/2010/main" val="0"/>
              </a:ext>
            </a:extLst>
          </a:blip>
          <a:srcRect/>
          <a:stretch>
            <a:fillRect/>
          </a:stretch>
        </p:blipFill>
        <p:spPr bwMode="auto">
          <a:xfrm>
            <a:off x="1042988" y="1339850"/>
            <a:ext cx="235585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47" name="Picture 3" descr="6"/>
          <p:cNvPicPr>
            <a:picLocks noChangeAspect="1" noChangeArrowheads="1"/>
          </p:cNvPicPr>
          <p:nvPr/>
        </p:nvPicPr>
        <p:blipFill>
          <a:blip r:embed="rId4">
            <a:lum bright="6000" contrast="6000"/>
            <a:extLst>
              <a:ext uri="{28A0092B-C50C-407E-A947-70E740481C1C}">
                <a14:useLocalDpi xmlns:a14="http://schemas.microsoft.com/office/drawing/2010/main" val="0"/>
              </a:ext>
            </a:extLst>
          </a:blip>
          <a:srcRect/>
          <a:stretch>
            <a:fillRect/>
          </a:stretch>
        </p:blipFill>
        <p:spPr bwMode="auto">
          <a:xfrm>
            <a:off x="4643438" y="2085975"/>
            <a:ext cx="352742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0564" name="Text Box 4"/>
          <p:cNvSpPr txBox="1">
            <a:spLocks noChangeArrowheads="1"/>
          </p:cNvSpPr>
          <p:nvPr/>
        </p:nvSpPr>
        <p:spPr bwMode="auto">
          <a:xfrm>
            <a:off x="3348038" y="5589588"/>
            <a:ext cx="2663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筒体节纵焊实物图</a:t>
            </a:r>
          </a:p>
        </p:txBody>
      </p:sp>
      <p:sp>
        <p:nvSpPr>
          <p:cNvPr id="1090565" name="Text Box 5"/>
          <p:cNvSpPr txBox="1">
            <a:spLocks noChangeArrowheads="1"/>
          </p:cNvSpPr>
          <p:nvPr/>
        </p:nvSpPr>
        <p:spPr bwMode="auto">
          <a:xfrm>
            <a:off x="2771775" y="404813"/>
            <a:ext cx="55451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4000" b="1">
                <a:effectLst>
                  <a:outerShdw blurRad="38100" dist="38100" dir="2700000" algn="tl">
                    <a:srgbClr val="000000"/>
                  </a:outerShdw>
                </a:effectLst>
                <a:latin typeface="楷体_GB2312" pitchFamily="49" charset="-122"/>
                <a:ea typeface="楷体_GB2312" pitchFamily="49" charset="-122"/>
              </a:rPr>
              <a:t> </a:t>
            </a:r>
            <a:r>
              <a:rPr lang="zh-CN" altLang="en-US" sz="4000" b="1">
                <a:effectLst>
                  <a:outerShdw blurRad="38100" dist="38100" dir="2700000" algn="tl">
                    <a:srgbClr val="000000"/>
                  </a:outerShdw>
                </a:effectLst>
                <a:latin typeface="楷体_GB2312" pitchFamily="49" charset="-122"/>
                <a:ea typeface="楷体_GB2312" pitchFamily="49" charset="-122"/>
              </a:rPr>
              <a:t>筒体节生产工序</a:t>
            </a:r>
          </a:p>
        </p:txBody>
      </p:sp>
    </p:spTree>
  </p:cSld>
  <p:clrMapOvr>
    <a:masterClrMapping/>
  </p:clrMapOvr>
  <p:transition spd="slow">
    <p:zoom dir="in"/>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610" name="Text Box 2"/>
          <p:cNvSpPr txBox="1">
            <a:spLocks noChangeArrowheads="1"/>
          </p:cNvSpPr>
          <p:nvPr/>
        </p:nvSpPr>
        <p:spPr bwMode="auto">
          <a:xfrm>
            <a:off x="1476375" y="1387475"/>
            <a:ext cx="5327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6</a:t>
            </a:r>
            <a:r>
              <a:rPr lang="zh-CN" altLang="en-US" sz="2400" b="1">
                <a:effectLst>
                  <a:outerShdw blurRad="38100" dist="38100" dir="2700000" algn="tl">
                    <a:srgbClr val="000000"/>
                  </a:outerShdw>
                </a:effectLst>
              </a:rPr>
              <a:t>）去引弧板和引出板并清理</a:t>
            </a:r>
          </a:p>
        </p:txBody>
      </p:sp>
      <p:sp>
        <p:nvSpPr>
          <p:cNvPr id="1092611" name="Text Box 3"/>
          <p:cNvSpPr txBox="1">
            <a:spLocks noChangeArrowheads="1"/>
          </p:cNvSpPr>
          <p:nvPr/>
        </p:nvSpPr>
        <p:spPr bwMode="auto">
          <a:xfrm>
            <a:off x="1476375" y="2060575"/>
            <a:ext cx="5327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7</a:t>
            </a:r>
            <a:r>
              <a:rPr lang="zh-CN" altLang="en-US" sz="2400" b="1">
                <a:effectLst>
                  <a:outerShdw blurRad="38100" dist="38100" dir="2700000" algn="tl">
                    <a:srgbClr val="000000"/>
                  </a:outerShdw>
                </a:effectLst>
              </a:rPr>
              <a:t>）筒体节校圆</a:t>
            </a:r>
          </a:p>
        </p:txBody>
      </p:sp>
      <p:sp>
        <p:nvSpPr>
          <p:cNvPr id="1092612" name="Text Box 4"/>
          <p:cNvSpPr txBox="1">
            <a:spLocks noChangeArrowheads="1"/>
          </p:cNvSpPr>
          <p:nvPr/>
        </p:nvSpPr>
        <p:spPr bwMode="auto">
          <a:xfrm>
            <a:off x="1476375" y="2827338"/>
            <a:ext cx="5327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8</a:t>
            </a:r>
            <a:r>
              <a:rPr lang="zh-CN" altLang="en-US" sz="2400" b="1">
                <a:effectLst>
                  <a:outerShdw blurRad="38100" dist="38100" dir="2700000" algn="tl">
                    <a:srgbClr val="000000"/>
                  </a:outerShdw>
                </a:effectLst>
              </a:rPr>
              <a:t>）筒体节开接管孔</a:t>
            </a:r>
          </a:p>
        </p:txBody>
      </p:sp>
      <p:pic>
        <p:nvPicPr>
          <p:cNvPr id="187397" name="Picture 5" descr="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3476625"/>
            <a:ext cx="7767638" cy="326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2614" name="Text Box 6"/>
          <p:cNvSpPr txBox="1">
            <a:spLocks noChangeArrowheads="1"/>
          </p:cNvSpPr>
          <p:nvPr/>
        </p:nvSpPr>
        <p:spPr bwMode="auto">
          <a:xfrm>
            <a:off x="2771775" y="404813"/>
            <a:ext cx="55451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4000" b="1">
                <a:effectLst>
                  <a:outerShdw blurRad="38100" dist="38100" dir="2700000" algn="tl">
                    <a:srgbClr val="000000"/>
                  </a:outerShdw>
                </a:effectLst>
                <a:latin typeface="楷体_GB2312" pitchFamily="49" charset="-122"/>
                <a:ea typeface="楷体_GB2312" pitchFamily="49" charset="-122"/>
              </a:rPr>
              <a:t>筒体节生产工序</a:t>
            </a:r>
          </a:p>
        </p:txBody>
      </p:sp>
    </p:spTree>
  </p:cSld>
  <p:clrMapOvr>
    <a:masterClrMapping/>
  </p:clrMapOvr>
  <p:transition spd="slow">
    <p:wipe di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8" name="Text Box 2"/>
          <p:cNvSpPr txBox="1">
            <a:spLocks noChangeArrowheads="1"/>
          </p:cNvSpPr>
          <p:nvPr/>
        </p:nvSpPr>
        <p:spPr bwMode="auto">
          <a:xfrm>
            <a:off x="684213" y="1531938"/>
            <a:ext cx="691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9</a:t>
            </a:r>
            <a:r>
              <a:rPr lang="zh-CN" altLang="en-US" sz="2400" b="1">
                <a:effectLst>
                  <a:outerShdw blurRad="38100" dist="38100" dir="2700000" algn="tl">
                    <a:srgbClr val="000000"/>
                  </a:outerShdw>
                </a:effectLst>
              </a:rPr>
              <a:t>）封头与筒体节及筒体节之间的装配和定位焊</a:t>
            </a:r>
          </a:p>
        </p:txBody>
      </p:sp>
      <p:pic>
        <p:nvPicPr>
          <p:cNvPr id="189443" name="Picture 3" descr="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408238"/>
            <a:ext cx="7345362"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4660" name="Text Box 4"/>
          <p:cNvSpPr txBox="1">
            <a:spLocks noChangeArrowheads="1"/>
          </p:cNvSpPr>
          <p:nvPr/>
        </p:nvSpPr>
        <p:spPr bwMode="auto">
          <a:xfrm>
            <a:off x="2411413" y="5635625"/>
            <a:ext cx="432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压力容器装配和定位焊实物图</a:t>
            </a:r>
            <a:endParaRPr lang="zh-CN" altLang="en-US" sz="2400"/>
          </a:p>
        </p:txBody>
      </p:sp>
      <p:sp>
        <p:nvSpPr>
          <p:cNvPr id="1094661" name="Text Box 5"/>
          <p:cNvSpPr txBox="1">
            <a:spLocks noChangeArrowheads="1"/>
          </p:cNvSpPr>
          <p:nvPr/>
        </p:nvSpPr>
        <p:spPr bwMode="auto">
          <a:xfrm>
            <a:off x="2771775" y="404813"/>
            <a:ext cx="55451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4000" b="1">
                <a:effectLst>
                  <a:outerShdw blurRad="38100" dist="38100" dir="2700000" algn="tl">
                    <a:srgbClr val="000000"/>
                  </a:outerShdw>
                </a:effectLst>
                <a:latin typeface="楷体_GB2312" pitchFamily="49" charset="-122"/>
                <a:ea typeface="楷体_GB2312" pitchFamily="49" charset="-122"/>
              </a:rPr>
              <a:t>筒体节生产工序</a:t>
            </a:r>
          </a:p>
        </p:txBody>
      </p:sp>
    </p:spTree>
  </p:cSld>
  <p:clrMapOvr>
    <a:masterClrMapping/>
  </p:clrMapOvr>
  <p:transition spd="slow">
    <p:checke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Text Box 2"/>
          <p:cNvSpPr txBox="1">
            <a:spLocks noChangeArrowheads="1"/>
          </p:cNvSpPr>
          <p:nvPr/>
        </p:nvSpPr>
        <p:spPr bwMode="auto">
          <a:xfrm>
            <a:off x="2700338" y="404813"/>
            <a:ext cx="6121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楷体_GB2312" pitchFamily="49" charset="-122"/>
                <a:ea typeface="楷体_GB2312" pitchFamily="49" charset="-122"/>
              </a:rPr>
              <a:t>3. </a:t>
            </a:r>
            <a:r>
              <a:rPr lang="zh-CN" altLang="en-US" sz="3600" b="1">
                <a:effectLst>
                  <a:outerShdw blurRad="38100" dist="38100" dir="2700000" algn="tl">
                    <a:srgbClr val="000000"/>
                  </a:outerShdw>
                </a:effectLst>
                <a:latin typeface="楷体_GB2312" pitchFamily="49" charset="-122"/>
                <a:ea typeface="楷体_GB2312" pitchFamily="49" charset="-122"/>
              </a:rPr>
              <a:t>接管和法兰生产工序图</a:t>
            </a:r>
          </a:p>
        </p:txBody>
      </p:sp>
      <p:sp>
        <p:nvSpPr>
          <p:cNvPr id="1096707" name="Text Box 3"/>
          <p:cNvSpPr txBox="1">
            <a:spLocks noChangeArrowheads="1"/>
          </p:cNvSpPr>
          <p:nvPr/>
        </p:nvSpPr>
        <p:spPr bwMode="auto">
          <a:xfrm>
            <a:off x="1331913" y="1387475"/>
            <a:ext cx="381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1</a:t>
            </a:r>
            <a:r>
              <a:rPr lang="zh-CN" altLang="en-US" sz="2400" b="1">
                <a:effectLst>
                  <a:outerShdw blurRad="38100" dist="38100" dir="2700000" algn="tl">
                    <a:srgbClr val="000000"/>
                  </a:outerShdw>
                </a:effectLst>
              </a:rPr>
              <a:t>）出口接管切割成形</a:t>
            </a:r>
          </a:p>
        </p:txBody>
      </p:sp>
      <p:sp>
        <p:nvSpPr>
          <p:cNvPr id="1096708" name="Text Box 4"/>
          <p:cNvSpPr txBox="1">
            <a:spLocks noChangeArrowheads="1"/>
          </p:cNvSpPr>
          <p:nvPr/>
        </p:nvSpPr>
        <p:spPr bwMode="auto">
          <a:xfrm>
            <a:off x="1403350" y="4267200"/>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2</a:t>
            </a:r>
            <a:r>
              <a:rPr lang="zh-CN" altLang="en-US" sz="2400" b="1">
                <a:effectLst>
                  <a:outerShdw blurRad="38100" dist="38100" dir="2700000" algn="tl">
                    <a:srgbClr val="000000"/>
                  </a:outerShdw>
                </a:effectLst>
              </a:rPr>
              <a:t>）入孔接管板材卷圆成形</a:t>
            </a:r>
          </a:p>
        </p:txBody>
      </p:sp>
      <p:pic>
        <p:nvPicPr>
          <p:cNvPr id="191493" name="Picture 5" descr="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1985963"/>
            <a:ext cx="40322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494" name="Picture 6" descr="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4881563"/>
            <a:ext cx="4792662"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dir="in"/>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754" name="Text Box 2"/>
          <p:cNvSpPr txBox="1">
            <a:spLocks noChangeArrowheads="1"/>
          </p:cNvSpPr>
          <p:nvPr/>
        </p:nvSpPr>
        <p:spPr bwMode="auto">
          <a:xfrm>
            <a:off x="1403350" y="1171575"/>
            <a:ext cx="381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3</a:t>
            </a:r>
            <a:r>
              <a:rPr lang="zh-CN" altLang="en-US" sz="2400" b="1">
                <a:effectLst>
                  <a:outerShdw blurRad="38100" dist="38100" dir="2700000" algn="tl">
                    <a:srgbClr val="000000"/>
                  </a:outerShdw>
                </a:effectLst>
              </a:rPr>
              <a:t>）法兰毛坯下料</a:t>
            </a:r>
          </a:p>
        </p:txBody>
      </p:sp>
      <p:sp>
        <p:nvSpPr>
          <p:cNvPr id="1098755" name="Text Box 3"/>
          <p:cNvSpPr txBox="1">
            <a:spLocks noChangeArrowheads="1"/>
          </p:cNvSpPr>
          <p:nvPr/>
        </p:nvSpPr>
        <p:spPr bwMode="auto">
          <a:xfrm>
            <a:off x="1403350" y="1844675"/>
            <a:ext cx="381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4</a:t>
            </a:r>
            <a:r>
              <a:rPr lang="zh-CN" altLang="en-US" sz="2400" b="1">
                <a:effectLst>
                  <a:outerShdw blurRad="38100" dist="38100" dir="2700000" algn="tl">
                    <a:srgbClr val="000000"/>
                  </a:outerShdw>
                </a:effectLst>
              </a:rPr>
              <a:t>）法兰切削成形</a:t>
            </a:r>
          </a:p>
        </p:txBody>
      </p:sp>
      <p:pic>
        <p:nvPicPr>
          <p:cNvPr id="193540" name="Picture 4" descr="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349500"/>
            <a:ext cx="4249737"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1" name="Picture 5" descr="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0" y="2349500"/>
            <a:ext cx="259397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8758" name="Text Box 6"/>
          <p:cNvSpPr txBox="1">
            <a:spLocks noChangeArrowheads="1"/>
          </p:cNvSpPr>
          <p:nvPr/>
        </p:nvSpPr>
        <p:spPr bwMode="auto">
          <a:xfrm>
            <a:off x="2700338" y="404813"/>
            <a:ext cx="6121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楷体_GB2312" pitchFamily="49" charset="-122"/>
                <a:ea typeface="楷体_GB2312" pitchFamily="49" charset="-122"/>
              </a:rPr>
              <a:t>接管和法兰生产工序图</a:t>
            </a:r>
          </a:p>
        </p:txBody>
      </p:sp>
    </p:spTree>
  </p:cSld>
  <p:clrMapOvr>
    <a:masterClrMapping/>
  </p:clrMapOvr>
  <p:transition spd="slow">
    <p:wedg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2" name="Text Box 2"/>
          <p:cNvSpPr txBox="1">
            <a:spLocks noChangeArrowheads="1"/>
          </p:cNvSpPr>
          <p:nvPr/>
        </p:nvSpPr>
        <p:spPr bwMode="auto">
          <a:xfrm>
            <a:off x="1187450" y="1387475"/>
            <a:ext cx="4752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5</a:t>
            </a:r>
            <a:r>
              <a:rPr lang="zh-CN" altLang="en-US" sz="2400" b="1">
                <a:effectLst>
                  <a:outerShdw blurRad="38100" dist="38100" dir="2700000" algn="tl">
                    <a:srgbClr val="000000"/>
                  </a:outerShdw>
                </a:effectLst>
              </a:rPr>
              <a:t>）入孔接管和法兰装配与焊接</a:t>
            </a:r>
          </a:p>
        </p:txBody>
      </p:sp>
      <p:pic>
        <p:nvPicPr>
          <p:cNvPr id="195587" name="Picture 3" descr="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2060575"/>
            <a:ext cx="6408737"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0804" name="Text Box 4"/>
          <p:cNvSpPr txBox="1">
            <a:spLocks noChangeArrowheads="1"/>
          </p:cNvSpPr>
          <p:nvPr/>
        </p:nvSpPr>
        <p:spPr bwMode="auto">
          <a:xfrm>
            <a:off x="2700338" y="404813"/>
            <a:ext cx="6121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楷体_GB2312" pitchFamily="49" charset="-122"/>
                <a:ea typeface="楷体_GB2312" pitchFamily="49" charset="-122"/>
              </a:rPr>
              <a:t> </a:t>
            </a:r>
            <a:r>
              <a:rPr lang="zh-CN" altLang="en-US" sz="3600" b="1">
                <a:effectLst>
                  <a:outerShdw blurRad="38100" dist="38100" dir="2700000" algn="tl">
                    <a:srgbClr val="000000"/>
                  </a:outerShdw>
                </a:effectLst>
                <a:latin typeface="楷体_GB2312" pitchFamily="49" charset="-122"/>
                <a:ea typeface="楷体_GB2312" pitchFamily="49" charset="-122"/>
              </a:rPr>
              <a:t>接管和法兰生产工序图</a:t>
            </a:r>
          </a:p>
        </p:txBody>
      </p:sp>
    </p:spTree>
  </p:cSld>
  <p:clrMapOvr>
    <a:masterClrMapping/>
  </p:clrMapOvr>
  <p:transition spd="slow">
    <p:diamond/>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Text Box 2"/>
          <p:cNvSpPr txBox="1">
            <a:spLocks noChangeArrowheads="1"/>
          </p:cNvSpPr>
          <p:nvPr/>
        </p:nvSpPr>
        <p:spPr bwMode="auto">
          <a:xfrm>
            <a:off x="2627313" y="476250"/>
            <a:ext cx="61928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楷体_GB2312" pitchFamily="49" charset="-122"/>
                <a:ea typeface="楷体_GB2312" pitchFamily="49" charset="-122"/>
              </a:rPr>
              <a:t>4. </a:t>
            </a:r>
            <a:r>
              <a:rPr lang="zh-CN" altLang="en-US" sz="3600" b="1">
                <a:effectLst>
                  <a:outerShdw blurRad="38100" dist="38100" dir="2700000" algn="tl">
                    <a:srgbClr val="000000"/>
                  </a:outerShdw>
                </a:effectLst>
                <a:latin typeface="楷体_GB2312" pitchFamily="49" charset="-122"/>
                <a:ea typeface="楷体_GB2312" pitchFamily="49" charset="-122"/>
              </a:rPr>
              <a:t>总装配和焊接生产工序</a:t>
            </a:r>
          </a:p>
        </p:txBody>
      </p:sp>
      <p:sp>
        <p:nvSpPr>
          <p:cNvPr id="1102851" name="Text Box 3"/>
          <p:cNvSpPr txBox="1">
            <a:spLocks noChangeArrowheads="1"/>
          </p:cNvSpPr>
          <p:nvPr/>
        </p:nvSpPr>
        <p:spPr bwMode="auto">
          <a:xfrm>
            <a:off x="1042988" y="1628775"/>
            <a:ext cx="5761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1</a:t>
            </a:r>
            <a:r>
              <a:rPr lang="zh-CN" altLang="en-US" sz="2400" b="1">
                <a:effectLst>
                  <a:outerShdw blurRad="38100" dist="38100" dir="2700000" algn="tl">
                    <a:srgbClr val="000000"/>
                  </a:outerShdw>
                </a:effectLst>
              </a:rPr>
              <a:t>）环焊缝对接缩口接头与衬板接头</a:t>
            </a:r>
          </a:p>
        </p:txBody>
      </p:sp>
      <p:pic>
        <p:nvPicPr>
          <p:cNvPr id="197636" name="Picture 4" descr="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2636838"/>
            <a:ext cx="7705725"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zo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Text Box 2"/>
          <p:cNvSpPr txBox="1">
            <a:spLocks noChangeArrowheads="1"/>
          </p:cNvSpPr>
          <p:nvPr/>
        </p:nvSpPr>
        <p:spPr bwMode="auto">
          <a:xfrm>
            <a:off x="827088" y="1531938"/>
            <a:ext cx="5761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2</a:t>
            </a:r>
            <a:r>
              <a:rPr lang="zh-CN" altLang="en-US" sz="2400" b="1">
                <a:effectLst>
                  <a:outerShdw blurRad="38100" dist="38100" dir="2700000" algn="tl">
                    <a:srgbClr val="000000"/>
                  </a:outerShdw>
                </a:effectLst>
              </a:rPr>
              <a:t>）焊环焊缝</a:t>
            </a:r>
          </a:p>
        </p:txBody>
      </p:sp>
      <p:pic>
        <p:nvPicPr>
          <p:cNvPr id="199683" name="Picture 3" descr="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2365375"/>
            <a:ext cx="7488237" cy="387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4900" name="Text Box 4"/>
          <p:cNvSpPr txBox="1">
            <a:spLocks noChangeArrowheads="1"/>
          </p:cNvSpPr>
          <p:nvPr/>
        </p:nvSpPr>
        <p:spPr bwMode="auto">
          <a:xfrm>
            <a:off x="2627313" y="266700"/>
            <a:ext cx="61928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楷体_GB2312" pitchFamily="49" charset="-122"/>
                <a:ea typeface="楷体_GB2312" pitchFamily="49" charset="-122"/>
              </a:rPr>
              <a:t> </a:t>
            </a:r>
            <a:r>
              <a:rPr lang="zh-CN" altLang="en-US" sz="3600" b="1">
                <a:effectLst>
                  <a:outerShdw blurRad="38100" dist="38100" dir="2700000" algn="tl">
                    <a:srgbClr val="000000"/>
                  </a:outerShdw>
                </a:effectLst>
                <a:latin typeface="楷体_GB2312" pitchFamily="49" charset="-122"/>
                <a:ea typeface="楷体_GB2312" pitchFamily="49" charset="-122"/>
              </a:rPr>
              <a:t>总装配和焊接生产工序</a:t>
            </a:r>
          </a:p>
        </p:txBody>
      </p:sp>
    </p:spTree>
  </p:cSld>
  <p:clrMapOvr>
    <a:masterClrMapping/>
  </p:clrMapOvr>
  <p:transition spd="slow">
    <p:comb dir="ver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Text Box 2"/>
          <p:cNvSpPr txBox="1">
            <a:spLocks noChangeArrowheads="1"/>
          </p:cNvSpPr>
          <p:nvPr/>
        </p:nvSpPr>
        <p:spPr bwMode="auto">
          <a:xfrm>
            <a:off x="1116013" y="1387475"/>
            <a:ext cx="5761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3</a:t>
            </a:r>
            <a:r>
              <a:rPr lang="zh-CN" altLang="en-US" sz="2400" b="1">
                <a:effectLst>
                  <a:outerShdw blurRad="38100" dist="38100" dir="2700000" algn="tl">
                    <a:srgbClr val="000000"/>
                  </a:outerShdw>
                </a:effectLst>
              </a:rPr>
              <a:t>）压力容器接管装配与焊接</a:t>
            </a:r>
          </a:p>
        </p:txBody>
      </p:sp>
      <p:pic>
        <p:nvPicPr>
          <p:cNvPr id="201731" name="Picture 3" descr="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087563"/>
            <a:ext cx="59055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948" name="Text Box 4"/>
          <p:cNvSpPr txBox="1">
            <a:spLocks noChangeArrowheads="1"/>
          </p:cNvSpPr>
          <p:nvPr/>
        </p:nvSpPr>
        <p:spPr bwMode="auto">
          <a:xfrm>
            <a:off x="1187450" y="5635625"/>
            <a:ext cx="5761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rPr>
              <a:t>（</a:t>
            </a:r>
            <a:r>
              <a:rPr lang="en-US" altLang="zh-CN" sz="2400" b="1">
                <a:effectLst>
                  <a:outerShdw blurRad="38100" dist="38100" dir="2700000" algn="tl">
                    <a:srgbClr val="000000"/>
                  </a:outerShdw>
                </a:effectLst>
              </a:rPr>
              <a:t>4</a:t>
            </a:r>
            <a:r>
              <a:rPr lang="zh-CN" altLang="en-US" sz="2400" b="1">
                <a:effectLst>
                  <a:outerShdw blurRad="38100" dist="38100" dir="2700000" algn="tl">
                    <a:srgbClr val="000000"/>
                  </a:outerShdw>
                </a:effectLst>
              </a:rPr>
              <a:t>）压力容器消除应力退火</a:t>
            </a:r>
          </a:p>
        </p:txBody>
      </p:sp>
      <p:sp>
        <p:nvSpPr>
          <p:cNvPr id="1106949" name="Text Box 5"/>
          <p:cNvSpPr txBox="1">
            <a:spLocks noChangeArrowheads="1"/>
          </p:cNvSpPr>
          <p:nvPr/>
        </p:nvSpPr>
        <p:spPr bwMode="auto">
          <a:xfrm>
            <a:off x="2627313" y="476250"/>
            <a:ext cx="61928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楷体_GB2312" pitchFamily="49" charset="-122"/>
                <a:ea typeface="楷体_GB2312" pitchFamily="49" charset="-122"/>
              </a:rPr>
              <a:t> </a:t>
            </a:r>
            <a:r>
              <a:rPr lang="zh-CN" altLang="en-US" sz="3600" b="1">
                <a:effectLst>
                  <a:outerShdw blurRad="38100" dist="38100" dir="2700000" algn="tl">
                    <a:srgbClr val="000000"/>
                  </a:outerShdw>
                </a:effectLst>
                <a:latin typeface="楷体_GB2312" pitchFamily="49" charset="-122"/>
                <a:ea typeface="楷体_GB2312" pitchFamily="49" charset="-122"/>
              </a:rPr>
              <a:t>总装配和焊接生产工序</a:t>
            </a:r>
          </a:p>
        </p:txBody>
      </p:sp>
    </p:spTree>
  </p:cSld>
  <p:clrMapOvr>
    <a:masterClrMapping/>
  </p:clrMapOvr>
  <p:transition spd="slow">
    <p:comb/>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Text Box 2"/>
          <p:cNvSpPr txBox="1">
            <a:spLocks noChangeArrowheads="1"/>
          </p:cNvSpPr>
          <p:nvPr/>
        </p:nvSpPr>
        <p:spPr bwMode="auto">
          <a:xfrm>
            <a:off x="3132138" y="333375"/>
            <a:ext cx="30956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4000" b="1">
                <a:effectLst>
                  <a:outerShdw blurRad="38100" dist="38100" dir="2700000" algn="tl">
                    <a:srgbClr val="000000"/>
                  </a:outerShdw>
                </a:effectLst>
                <a:latin typeface="楷体_GB2312" pitchFamily="49" charset="-122"/>
                <a:ea typeface="楷体_GB2312" pitchFamily="49" charset="-122"/>
              </a:rPr>
              <a:t>5. </a:t>
            </a:r>
            <a:r>
              <a:rPr lang="zh-CN" altLang="en-US" sz="4000" b="1">
                <a:effectLst>
                  <a:outerShdw blurRad="38100" dist="38100" dir="2700000" algn="tl">
                    <a:srgbClr val="000000"/>
                  </a:outerShdw>
                </a:effectLst>
                <a:latin typeface="楷体_GB2312" pitchFamily="49" charset="-122"/>
                <a:ea typeface="楷体_GB2312" pitchFamily="49" charset="-122"/>
              </a:rPr>
              <a:t>检验</a:t>
            </a:r>
          </a:p>
        </p:txBody>
      </p:sp>
      <p:sp>
        <p:nvSpPr>
          <p:cNvPr id="1108995" name="Text Box 3"/>
          <p:cNvSpPr txBox="1">
            <a:spLocks noChangeArrowheads="1"/>
          </p:cNvSpPr>
          <p:nvPr/>
        </p:nvSpPr>
        <p:spPr bwMode="auto">
          <a:xfrm>
            <a:off x="1835150" y="1628775"/>
            <a:ext cx="6481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latin typeface="楷体_GB2312" pitchFamily="49" charset="-122"/>
                <a:ea typeface="楷体_GB2312" pitchFamily="49" charset="-122"/>
              </a:rPr>
              <a:t>（</a:t>
            </a:r>
            <a:r>
              <a:rPr lang="en-US" altLang="zh-CN" sz="2400" b="1">
                <a:effectLst>
                  <a:outerShdw blurRad="38100" dist="38100" dir="2700000" algn="tl">
                    <a:srgbClr val="000000"/>
                  </a:outerShdw>
                </a:effectLst>
                <a:latin typeface="楷体_GB2312" pitchFamily="49" charset="-122"/>
                <a:ea typeface="楷体_GB2312" pitchFamily="49" charset="-122"/>
              </a:rPr>
              <a:t>1</a:t>
            </a:r>
            <a:r>
              <a:rPr lang="zh-CN" altLang="en-US" sz="2400" b="1">
                <a:effectLst>
                  <a:outerShdw blurRad="38100" dist="38100" dir="2700000" algn="tl">
                    <a:srgbClr val="000000"/>
                  </a:outerShdw>
                </a:effectLst>
                <a:latin typeface="楷体_GB2312" pitchFamily="49" charset="-122"/>
                <a:ea typeface="楷体_GB2312" pitchFamily="49" charset="-122"/>
              </a:rPr>
              <a:t>）力学性能试验  </a:t>
            </a:r>
            <a:r>
              <a:rPr lang="en-US" altLang="zh-CN" sz="2400" b="1">
                <a:solidFill>
                  <a:srgbClr val="FF3300"/>
                </a:solidFill>
                <a:latin typeface="楷体_GB2312" pitchFamily="49" charset="-122"/>
                <a:ea typeface="楷体_GB2312" pitchFamily="49" charset="-122"/>
              </a:rPr>
              <a:t>(</a:t>
            </a:r>
            <a:r>
              <a:rPr lang="zh-CN" altLang="en-US" sz="2400" b="1">
                <a:solidFill>
                  <a:srgbClr val="FF3300"/>
                </a:solidFill>
                <a:latin typeface="楷体_GB2312" pitchFamily="49" charset="-122"/>
                <a:ea typeface="楷体_GB2312" pitchFamily="49" charset="-122"/>
              </a:rPr>
              <a:t>切取试样的破坏性检验</a:t>
            </a:r>
            <a:r>
              <a:rPr lang="en-US" altLang="zh-CN" sz="2400" b="1">
                <a:solidFill>
                  <a:srgbClr val="FF3300"/>
                </a:solidFill>
                <a:latin typeface="楷体_GB2312" pitchFamily="49" charset="-122"/>
                <a:ea typeface="楷体_GB2312" pitchFamily="49" charset="-122"/>
              </a:rPr>
              <a:t>)</a:t>
            </a:r>
          </a:p>
        </p:txBody>
      </p:sp>
      <p:sp>
        <p:nvSpPr>
          <p:cNvPr id="1108996" name="Text Box 4"/>
          <p:cNvSpPr txBox="1">
            <a:spLocks noChangeArrowheads="1"/>
          </p:cNvSpPr>
          <p:nvPr/>
        </p:nvSpPr>
        <p:spPr bwMode="auto">
          <a:xfrm>
            <a:off x="1835150" y="2276475"/>
            <a:ext cx="5761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latin typeface="楷体_GB2312" pitchFamily="49" charset="-122"/>
                <a:ea typeface="楷体_GB2312" pitchFamily="49" charset="-122"/>
              </a:rPr>
              <a:t>（</a:t>
            </a:r>
            <a:r>
              <a:rPr lang="en-US" altLang="zh-CN" sz="2400" b="1">
                <a:effectLst>
                  <a:outerShdw blurRad="38100" dist="38100" dir="2700000" algn="tl">
                    <a:srgbClr val="000000"/>
                  </a:outerShdw>
                </a:effectLst>
                <a:latin typeface="楷体_GB2312" pitchFamily="49" charset="-122"/>
                <a:ea typeface="楷体_GB2312" pitchFamily="49" charset="-122"/>
              </a:rPr>
              <a:t>2</a:t>
            </a:r>
            <a:r>
              <a:rPr lang="zh-CN" altLang="en-US" sz="2400" b="1">
                <a:effectLst>
                  <a:outerShdw blurRad="38100" dist="38100" dir="2700000" algn="tl">
                    <a:srgbClr val="000000"/>
                  </a:outerShdw>
                </a:effectLst>
                <a:latin typeface="楷体_GB2312" pitchFamily="49" charset="-122"/>
                <a:ea typeface="楷体_GB2312" pitchFamily="49" charset="-122"/>
              </a:rPr>
              <a:t>）外观检查      </a:t>
            </a:r>
            <a:r>
              <a:rPr lang="en-US" altLang="zh-CN" sz="2400" b="1">
                <a:solidFill>
                  <a:srgbClr val="FF3300"/>
                </a:solidFill>
                <a:latin typeface="楷体_GB2312" pitchFamily="49" charset="-122"/>
                <a:ea typeface="楷体_GB2312" pitchFamily="49" charset="-122"/>
              </a:rPr>
              <a:t>(</a:t>
            </a:r>
            <a:r>
              <a:rPr lang="zh-CN" altLang="en-US" sz="2400" b="1">
                <a:solidFill>
                  <a:srgbClr val="FF3300"/>
                </a:solidFill>
                <a:latin typeface="楷体_GB2312" pitchFamily="49" charset="-122"/>
                <a:ea typeface="楷体_GB2312" pitchFamily="49" charset="-122"/>
              </a:rPr>
              <a:t>目检</a:t>
            </a:r>
            <a:r>
              <a:rPr lang="en-US" altLang="zh-CN" sz="2400" b="1">
                <a:solidFill>
                  <a:srgbClr val="FF3300"/>
                </a:solidFill>
                <a:latin typeface="楷体_GB2312" pitchFamily="49" charset="-122"/>
                <a:ea typeface="楷体_GB2312" pitchFamily="49" charset="-122"/>
              </a:rPr>
              <a:t>)</a:t>
            </a:r>
          </a:p>
        </p:txBody>
      </p:sp>
      <p:sp>
        <p:nvSpPr>
          <p:cNvPr id="1108997" name="Text Box 5"/>
          <p:cNvSpPr txBox="1">
            <a:spLocks noChangeArrowheads="1"/>
          </p:cNvSpPr>
          <p:nvPr/>
        </p:nvSpPr>
        <p:spPr bwMode="auto">
          <a:xfrm>
            <a:off x="1835150" y="2997200"/>
            <a:ext cx="381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latin typeface="楷体_GB2312" pitchFamily="49" charset="-122"/>
                <a:ea typeface="楷体_GB2312" pitchFamily="49" charset="-122"/>
              </a:rPr>
              <a:t>（</a:t>
            </a:r>
            <a:r>
              <a:rPr lang="en-US" altLang="zh-CN" sz="2400" b="1">
                <a:effectLst>
                  <a:outerShdw blurRad="38100" dist="38100" dir="2700000" algn="tl">
                    <a:srgbClr val="000000"/>
                  </a:outerShdw>
                </a:effectLst>
                <a:latin typeface="楷体_GB2312" pitchFamily="49" charset="-122"/>
                <a:ea typeface="楷体_GB2312" pitchFamily="49" charset="-122"/>
              </a:rPr>
              <a:t>3</a:t>
            </a:r>
            <a:r>
              <a:rPr lang="zh-CN" altLang="en-US" sz="2400" b="1">
                <a:effectLst>
                  <a:outerShdw blurRad="38100" dist="38100" dir="2700000" algn="tl">
                    <a:srgbClr val="000000"/>
                  </a:outerShdw>
                </a:effectLst>
                <a:latin typeface="楷体_GB2312" pitchFamily="49" charset="-122"/>
                <a:ea typeface="楷体_GB2312" pitchFamily="49" charset="-122"/>
              </a:rPr>
              <a:t>）超声波检验</a:t>
            </a:r>
          </a:p>
        </p:txBody>
      </p:sp>
      <p:sp>
        <p:nvSpPr>
          <p:cNvPr id="1108998" name="Text Box 6"/>
          <p:cNvSpPr txBox="1">
            <a:spLocks noChangeArrowheads="1"/>
          </p:cNvSpPr>
          <p:nvPr/>
        </p:nvSpPr>
        <p:spPr bwMode="auto">
          <a:xfrm>
            <a:off x="1835150" y="3716338"/>
            <a:ext cx="381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latin typeface="楷体_GB2312" pitchFamily="49" charset="-122"/>
                <a:ea typeface="楷体_GB2312" pitchFamily="49" charset="-122"/>
              </a:rPr>
              <a:t>（</a:t>
            </a:r>
            <a:r>
              <a:rPr lang="en-US" altLang="zh-CN" sz="2400" b="1">
                <a:effectLst>
                  <a:outerShdw blurRad="38100" dist="38100" dir="2700000" algn="tl">
                    <a:srgbClr val="000000"/>
                  </a:outerShdw>
                </a:effectLst>
                <a:latin typeface="楷体_GB2312" pitchFamily="49" charset="-122"/>
                <a:ea typeface="楷体_GB2312" pitchFamily="49" charset="-122"/>
              </a:rPr>
              <a:t>4</a:t>
            </a:r>
            <a:r>
              <a:rPr lang="zh-CN" altLang="en-US" sz="2400" b="1">
                <a:effectLst>
                  <a:outerShdw blurRad="38100" dist="38100" dir="2700000" algn="tl">
                    <a:srgbClr val="000000"/>
                  </a:outerShdw>
                </a:effectLst>
                <a:latin typeface="楷体_GB2312" pitchFamily="49" charset="-122"/>
                <a:ea typeface="楷体_GB2312" pitchFamily="49" charset="-122"/>
              </a:rPr>
              <a:t>）射线探伤</a:t>
            </a:r>
          </a:p>
        </p:txBody>
      </p:sp>
      <p:sp>
        <p:nvSpPr>
          <p:cNvPr id="1108999" name="Text Box 7"/>
          <p:cNvSpPr txBox="1">
            <a:spLocks noChangeArrowheads="1"/>
          </p:cNvSpPr>
          <p:nvPr/>
        </p:nvSpPr>
        <p:spPr bwMode="auto">
          <a:xfrm>
            <a:off x="1835150" y="4365625"/>
            <a:ext cx="381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latin typeface="楷体_GB2312" pitchFamily="49" charset="-122"/>
                <a:ea typeface="楷体_GB2312" pitchFamily="49" charset="-122"/>
              </a:rPr>
              <a:t>（</a:t>
            </a:r>
            <a:r>
              <a:rPr lang="en-US" altLang="zh-CN" sz="2400" b="1">
                <a:effectLst>
                  <a:outerShdw blurRad="38100" dist="38100" dir="2700000" algn="tl">
                    <a:srgbClr val="000000"/>
                  </a:outerShdw>
                </a:effectLst>
                <a:latin typeface="楷体_GB2312" pitchFamily="49" charset="-122"/>
                <a:ea typeface="楷体_GB2312" pitchFamily="49" charset="-122"/>
              </a:rPr>
              <a:t>5</a:t>
            </a:r>
            <a:r>
              <a:rPr lang="zh-CN" altLang="en-US" sz="2400" b="1">
                <a:effectLst>
                  <a:outerShdw blurRad="38100" dist="38100" dir="2700000" algn="tl">
                    <a:srgbClr val="000000"/>
                  </a:outerShdw>
                </a:effectLst>
                <a:latin typeface="楷体_GB2312" pitchFamily="49" charset="-122"/>
                <a:ea typeface="楷体_GB2312" pitchFamily="49" charset="-122"/>
              </a:rPr>
              <a:t>）气密性试验</a:t>
            </a:r>
          </a:p>
        </p:txBody>
      </p:sp>
      <p:sp>
        <p:nvSpPr>
          <p:cNvPr id="1109000" name="Text Box 8"/>
          <p:cNvSpPr txBox="1">
            <a:spLocks noChangeArrowheads="1"/>
          </p:cNvSpPr>
          <p:nvPr/>
        </p:nvSpPr>
        <p:spPr bwMode="auto">
          <a:xfrm>
            <a:off x="1835150" y="5059363"/>
            <a:ext cx="381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effectLst>
                  <a:outerShdw blurRad="38100" dist="38100" dir="2700000" algn="tl">
                    <a:srgbClr val="000000"/>
                  </a:outerShdw>
                </a:effectLst>
                <a:latin typeface="楷体_GB2312" pitchFamily="49" charset="-122"/>
                <a:ea typeface="楷体_GB2312" pitchFamily="49" charset="-122"/>
              </a:rPr>
              <a:t>（</a:t>
            </a:r>
            <a:r>
              <a:rPr lang="en-US" altLang="zh-CN" sz="2400" b="1">
                <a:effectLst>
                  <a:outerShdw blurRad="38100" dist="38100" dir="2700000" algn="tl">
                    <a:srgbClr val="000000"/>
                  </a:outerShdw>
                </a:effectLst>
                <a:latin typeface="楷体_GB2312" pitchFamily="49" charset="-122"/>
                <a:ea typeface="楷体_GB2312" pitchFamily="49" charset="-122"/>
              </a:rPr>
              <a:t>6</a:t>
            </a:r>
            <a:r>
              <a:rPr lang="zh-CN" altLang="en-US" sz="2400" b="1">
                <a:effectLst>
                  <a:outerShdw blurRad="38100" dist="38100" dir="2700000" algn="tl">
                    <a:srgbClr val="000000"/>
                  </a:outerShdw>
                </a:effectLst>
                <a:latin typeface="楷体_GB2312" pitchFamily="49" charset="-122"/>
                <a:ea typeface="楷体_GB2312" pitchFamily="49" charset="-122"/>
              </a:rPr>
              <a:t>）水压试验</a:t>
            </a:r>
          </a:p>
        </p:txBody>
      </p:sp>
    </p:spTree>
  </p:cSld>
  <p:clrMapOvr>
    <a:masterClrMapping/>
  </p:clrMapOvr>
  <p:transition spd="slow">
    <p:blinds dir="vert"/>
  </p:transition>
  <p:timing>
    <p:tnLst>
      <p:par>
        <p:cTn id="1" dur="indefinite" restart="never" nodeType="tmRoot"/>
      </p:par>
    </p:tnLst>
  </p:timing>
</p:sld>
</file>

<file path=ppt/theme/theme1.xml><?xml version="1.0" encoding="utf-8"?>
<a:theme xmlns:a="http://schemas.openxmlformats.org/drawingml/2006/main" name="麦田夕照">
  <a:themeElements>
    <a:clrScheme name="麦田夕照 11">
      <a:dk1>
        <a:srgbClr val="1C1C1C"/>
      </a:dk1>
      <a:lt1>
        <a:srgbClr val="523E26"/>
      </a:lt1>
      <a:dk2>
        <a:srgbClr val="654A1D"/>
      </a:dk2>
      <a:lt2>
        <a:srgbClr val="2D2015"/>
      </a:lt2>
      <a:accent1>
        <a:srgbClr val="B1A59D"/>
      </a:accent1>
      <a:accent2>
        <a:srgbClr val="8F5F2F"/>
      </a:accent2>
      <a:accent3>
        <a:srgbClr val="B3AFAC"/>
      </a:accent3>
      <a:accent4>
        <a:srgbClr val="161616"/>
      </a:accent4>
      <a:accent5>
        <a:srgbClr val="D5CFCC"/>
      </a:accent5>
      <a:accent6>
        <a:srgbClr val="81552A"/>
      </a:accent6>
      <a:hlink>
        <a:srgbClr val="F4D700"/>
      </a:hlink>
      <a:folHlink>
        <a:srgbClr val="E7EBEB"/>
      </a:folHlink>
    </a:clrScheme>
    <a:fontScheme name="麦田夕照">
      <a:majorFont>
        <a:latin typeface="Tahoma"/>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麦田夕照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麦田夕照 2">
        <a:dk1>
          <a:srgbClr val="000000"/>
        </a:dk1>
        <a:lt1>
          <a:srgbClr val="FFFFD9"/>
        </a:lt1>
        <a:dk2>
          <a:srgbClr val="000000"/>
        </a:dk2>
        <a:lt2>
          <a:srgbClr val="777777"/>
        </a:lt2>
        <a:accent1>
          <a:srgbClr val="FFFFF7"/>
        </a:accent1>
        <a:accent2>
          <a:srgbClr val="CC9900"/>
        </a:accent2>
        <a:accent3>
          <a:srgbClr val="FFFFE9"/>
        </a:accent3>
        <a:accent4>
          <a:srgbClr val="000000"/>
        </a:accent4>
        <a:accent5>
          <a:srgbClr val="FFFFFA"/>
        </a:accent5>
        <a:accent6>
          <a:srgbClr val="B98A00"/>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麦田夕照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麦田夕照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C5B303"/>
        </a:folHlink>
      </a:clrScheme>
      <a:clrMap bg1="lt1" tx1="dk1" bg2="lt2" tx2="dk2" accent1="accent1" accent2="accent2" accent3="accent3" accent4="accent4" accent5="accent5" accent6="accent6" hlink="hlink" folHlink="folHlink"/>
    </a:extraClrScheme>
    <a:extraClrScheme>
      <a:clrScheme name="麦田夕照 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CC9900"/>
        </a:folHlink>
      </a:clrScheme>
      <a:clrMap bg1="lt1" tx1="dk1" bg2="lt2" tx2="dk2" accent1="accent1" accent2="accent2" accent3="accent3" accent4="accent4" accent5="accent5" accent6="accent6" hlink="hlink" folHlink="folHlink"/>
    </a:extraClrScheme>
    <a:extraClrScheme>
      <a:clrScheme name="麦田夕照 6">
        <a:dk1>
          <a:srgbClr val="000000"/>
        </a:dk1>
        <a:lt1>
          <a:srgbClr val="FFFFFF"/>
        </a:lt1>
        <a:dk2>
          <a:srgbClr val="000000"/>
        </a:dk2>
        <a:lt2>
          <a:srgbClr val="808080"/>
        </a:lt2>
        <a:accent1>
          <a:srgbClr val="FFCC66"/>
        </a:accent1>
        <a:accent2>
          <a:srgbClr val="EAEAEA"/>
        </a:accent2>
        <a:accent3>
          <a:srgbClr val="FFFFFF"/>
        </a:accent3>
        <a:accent4>
          <a:srgbClr val="000000"/>
        </a:accent4>
        <a:accent5>
          <a:srgbClr val="FFE2B8"/>
        </a:accent5>
        <a:accent6>
          <a:srgbClr val="D4D4D4"/>
        </a:accent6>
        <a:hlink>
          <a:srgbClr val="CC6600"/>
        </a:hlink>
        <a:folHlink>
          <a:srgbClr val="993300"/>
        </a:folHlink>
      </a:clrScheme>
      <a:clrMap bg1="lt1" tx1="dk1" bg2="lt2" tx2="dk2" accent1="accent1" accent2="accent2" accent3="accent3" accent4="accent4" accent5="accent5" accent6="accent6" hlink="hlink" folHlink="folHlink"/>
    </a:extraClrScheme>
    <a:extraClrScheme>
      <a:clrScheme name="麦田夕照 7">
        <a:dk1>
          <a:srgbClr val="003366"/>
        </a:dk1>
        <a:lt1>
          <a:srgbClr val="361B00"/>
        </a:lt1>
        <a:dk2>
          <a:srgbClr val="000099"/>
        </a:dk2>
        <a:lt2>
          <a:srgbClr val="333333"/>
        </a:lt2>
        <a:accent1>
          <a:srgbClr val="3366CC"/>
        </a:accent1>
        <a:accent2>
          <a:srgbClr val="F09A00"/>
        </a:accent2>
        <a:accent3>
          <a:srgbClr val="AAAACA"/>
        </a:accent3>
        <a:accent4>
          <a:srgbClr val="2D1500"/>
        </a:accent4>
        <a:accent5>
          <a:srgbClr val="ADB8E2"/>
        </a:accent5>
        <a:accent6>
          <a:srgbClr val="D98B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麦田夕照 8">
        <a:dk1>
          <a:srgbClr val="777777"/>
        </a:dk1>
        <a:lt1>
          <a:srgbClr val="926C00"/>
        </a:lt1>
        <a:dk2>
          <a:srgbClr val="686B5D"/>
        </a:dk2>
        <a:lt2>
          <a:srgbClr val="4D4D4D"/>
        </a:lt2>
        <a:accent1>
          <a:srgbClr val="B2B2B2"/>
        </a:accent1>
        <a:accent2>
          <a:srgbClr val="809EA8"/>
        </a:accent2>
        <a:accent3>
          <a:srgbClr val="B9BAB6"/>
        </a:accent3>
        <a:accent4>
          <a:srgbClr val="7C5B00"/>
        </a:accent4>
        <a:accent5>
          <a:srgbClr val="D5D5D5"/>
        </a:accent5>
        <a:accent6>
          <a:srgbClr val="738F98"/>
        </a:accent6>
        <a:hlink>
          <a:srgbClr val="FFCC66"/>
        </a:hlink>
        <a:folHlink>
          <a:srgbClr val="F7F3E7"/>
        </a:folHlink>
      </a:clrScheme>
      <a:clrMap bg1="dk2" tx1="lt1" bg2="dk1" tx2="lt2" accent1="accent1" accent2="accent2" accent3="accent3" accent4="accent4" accent5="accent5" accent6="accent6" hlink="hlink" folHlink="folHlink"/>
    </a:extraClrScheme>
    <a:extraClrScheme>
      <a:clrScheme name="麦田夕照 9">
        <a:dk1>
          <a:srgbClr val="005A58"/>
        </a:dk1>
        <a:lt1>
          <a:srgbClr val="CC9900"/>
        </a:lt1>
        <a:dk2>
          <a:srgbClr val="008080"/>
        </a:dk2>
        <a:lt2>
          <a:srgbClr val="006666"/>
        </a:lt2>
        <a:accent1>
          <a:srgbClr val="006462"/>
        </a:accent1>
        <a:accent2>
          <a:srgbClr val="6D6FC7"/>
        </a:accent2>
        <a:accent3>
          <a:srgbClr val="AAC0C0"/>
        </a:accent3>
        <a:accent4>
          <a:srgbClr val="AE8200"/>
        </a:accent4>
        <a:accent5>
          <a:srgbClr val="AAB8B7"/>
        </a:accent5>
        <a:accent6>
          <a:srgbClr val="6264B4"/>
        </a:accent6>
        <a:hlink>
          <a:srgbClr val="FFC41F"/>
        </a:hlink>
        <a:folHlink>
          <a:srgbClr val="FFFFCC"/>
        </a:folHlink>
      </a:clrScheme>
      <a:clrMap bg1="dk2" tx1="lt1" bg2="dk1" tx2="lt2" accent1="accent1" accent2="accent2" accent3="accent3" accent4="accent4" accent5="accent5" accent6="accent6" hlink="hlink" folHlink="folHlink"/>
    </a:extraClrScheme>
    <a:extraClrScheme>
      <a:clrScheme name="麦田夕照 10">
        <a:dk1>
          <a:srgbClr val="111111"/>
        </a:dk1>
        <a:lt1>
          <a:srgbClr val="800000"/>
        </a:lt1>
        <a:dk2>
          <a:srgbClr val="663300"/>
        </a:dk2>
        <a:lt2>
          <a:srgbClr val="5C1F00"/>
        </a:lt2>
        <a:accent1>
          <a:srgbClr val="CC3300"/>
        </a:accent1>
        <a:accent2>
          <a:srgbClr val="BE7960"/>
        </a:accent2>
        <a:accent3>
          <a:srgbClr val="C0AAAA"/>
        </a:accent3>
        <a:accent4>
          <a:srgbClr val="0D0D0D"/>
        </a:accent4>
        <a:accent5>
          <a:srgbClr val="E2ADAA"/>
        </a:accent5>
        <a:accent6>
          <a:srgbClr val="AC6D56"/>
        </a:accent6>
        <a:hlink>
          <a:srgbClr val="FFCC66"/>
        </a:hlink>
        <a:folHlink>
          <a:srgbClr val="D3A219"/>
        </a:folHlink>
      </a:clrScheme>
      <a:clrMap bg1="lt1" tx1="dk1" bg2="lt2" tx2="dk2" accent1="accent1" accent2="accent2" accent3="accent3" accent4="accent4" accent5="accent5" accent6="accent6" hlink="hlink" folHlink="folHlink"/>
    </a:extraClrScheme>
    <a:extraClrScheme>
      <a:clrScheme name="麦田夕照 11">
        <a:dk1>
          <a:srgbClr val="1C1C1C"/>
        </a:dk1>
        <a:lt1>
          <a:srgbClr val="523E26"/>
        </a:lt1>
        <a:dk2>
          <a:srgbClr val="654A1D"/>
        </a:dk2>
        <a:lt2>
          <a:srgbClr val="2D2015"/>
        </a:lt2>
        <a:accent1>
          <a:srgbClr val="B1A59D"/>
        </a:accent1>
        <a:accent2>
          <a:srgbClr val="8F5F2F"/>
        </a:accent2>
        <a:accent3>
          <a:srgbClr val="B3AFAC"/>
        </a:accent3>
        <a:accent4>
          <a:srgbClr val="161616"/>
        </a:accent4>
        <a:accent5>
          <a:srgbClr val="D5CFCC"/>
        </a:accent5>
        <a:accent6>
          <a:srgbClr val="81552A"/>
        </a:accent6>
        <a:hlink>
          <a:srgbClr val="F4D700"/>
        </a:hlink>
        <a:folHlink>
          <a:srgbClr val="E7EBE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CDESIGNF</Template>
  <TotalTime>27840</TotalTime>
  <Words>12779</Words>
  <Application>Microsoft Office PowerPoint</Application>
  <PresentationFormat>全屏显示(4:3)</PresentationFormat>
  <Paragraphs>937</Paragraphs>
  <Slides>134</Slides>
  <Notes>119</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134</vt:i4>
      </vt:variant>
    </vt:vector>
  </HeadingPairs>
  <TitlesOfParts>
    <vt:vector size="147" baseType="lpstr">
      <vt:lpstr>黑体</vt:lpstr>
      <vt:lpstr>华文宋体</vt:lpstr>
      <vt:lpstr>楷体_GB2312</vt:lpstr>
      <vt:lpstr>宋体</vt:lpstr>
      <vt:lpstr>Arial</vt:lpstr>
      <vt:lpstr>Century</vt:lpstr>
      <vt:lpstr>GreekS</vt:lpstr>
      <vt:lpstr>ItalicC</vt:lpstr>
      <vt:lpstr>Tahoma</vt:lpstr>
      <vt:lpstr>Times New Roman</vt:lpstr>
      <vt:lpstr>Wingdings</vt:lpstr>
      <vt:lpstr>麦田夕照</vt:lpstr>
      <vt:lpstr>Equation.DSMT4</vt:lpstr>
      <vt:lpstr> 第四篇  焊接</vt:lpstr>
      <vt:lpstr>PowerPoint 演示文稿</vt:lpstr>
      <vt:lpstr>电弧焊</vt:lpstr>
      <vt:lpstr>PowerPoint 演示文稿</vt:lpstr>
      <vt:lpstr>PowerPoint 演示文稿</vt:lpstr>
      <vt:lpstr>PowerPoint 演示文稿</vt:lpstr>
      <vt:lpstr>PowerPoint 演示文稿</vt:lpstr>
      <vt:lpstr>PowerPoint 演示文稿</vt:lpstr>
      <vt:lpstr>电弧焊</vt:lpstr>
      <vt:lpstr>PowerPoint 演示文稿</vt:lpstr>
      <vt:lpstr>PowerPoint 演示文稿</vt:lpstr>
      <vt:lpstr>PowerPoint 演示文稿</vt:lpstr>
      <vt:lpstr>第三节   焊接应力与变形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第六节  气体保护焊</vt:lpstr>
      <vt:lpstr>第六节  气体保护焊</vt:lpstr>
      <vt:lpstr>PowerPoint 演示文稿</vt:lpstr>
      <vt:lpstr>第六节  气体保护焊</vt:lpstr>
      <vt:lpstr>第六节  气体保护焊</vt:lpstr>
      <vt:lpstr>PowerPoint 演示文稿</vt:lpstr>
      <vt:lpstr>PowerPoint 演示文稿</vt:lpstr>
      <vt:lpstr>PowerPoint 演示文稿</vt:lpstr>
      <vt:lpstr>PowerPoint 演示文稿</vt:lpstr>
      <vt:lpstr>第二章 其他常用焊接方法 第一节   电阻焊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摩擦焊</vt:lpstr>
      <vt:lpstr>第二节  摩擦焊</vt:lpstr>
      <vt:lpstr>第三节  纤焊</vt:lpstr>
      <vt:lpstr>第三节  纤焊</vt:lpstr>
      <vt:lpstr>第四节 真空电子束焊接</vt:lpstr>
      <vt:lpstr>第四节 真空电子束焊接</vt:lpstr>
      <vt:lpstr>第五节  激光焊接</vt:lpstr>
      <vt:lpstr>PowerPoint 演示文稿</vt:lpstr>
      <vt:lpstr>第三章 常用金属材料的焊接 第一节 金属材料的焊接性</vt:lpstr>
      <vt:lpstr>第一节 金属材料的焊接性</vt:lpstr>
      <vt:lpstr> 第二节 碳钢的焊接</vt:lpstr>
      <vt:lpstr>第三节 合金结构钢的焊接</vt:lpstr>
      <vt:lpstr>第三节 合金结构钢的焊接</vt:lpstr>
      <vt:lpstr>第四节  铸铁的补焊</vt:lpstr>
      <vt:lpstr>PowerPoint 演示文稿</vt:lpstr>
      <vt:lpstr>PowerPoint 演示文稿</vt:lpstr>
      <vt:lpstr>PowerPoint 演示文稿</vt:lpstr>
      <vt:lpstr>第四章 焊接结构设计 第一节 焊接结构件材料的选择</vt:lpstr>
      <vt:lpstr>第一节 焊接结构件材料的选择</vt:lpstr>
      <vt:lpstr>第一节 焊接结构件材料的选择</vt:lpstr>
      <vt:lpstr>第二节 焊接接头的工艺设计</vt:lpstr>
      <vt:lpstr>第二节 焊接接头的工艺设计</vt:lpstr>
      <vt:lpstr>第二节 焊接接头的工艺设计</vt:lpstr>
      <vt:lpstr>第二节 焊接接头的工艺设计</vt:lpstr>
      <vt:lpstr>第二节 焊接接头的工艺设计</vt:lpstr>
      <vt:lpstr>第二节 焊接接头的工艺设计</vt:lpstr>
      <vt:lpstr>第二节 焊接接头的工艺设计</vt:lpstr>
      <vt:lpstr>第二节 焊接接头的工艺设计</vt:lpstr>
      <vt:lpstr>第二节 焊接接头的工艺设计</vt:lpstr>
      <vt:lpstr>第二节 焊接接头的工艺设计</vt:lpstr>
      <vt:lpstr>第二节 焊接接头的工艺设计</vt:lpstr>
      <vt:lpstr>PowerPoint 演示文稿</vt:lpstr>
      <vt:lpstr>压力容器简介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焊接检验</vt:lpstr>
      <vt:lpstr>焊接检验</vt:lpstr>
      <vt:lpstr>焊接检验</vt:lpstr>
      <vt:lpstr>焊接检验</vt:lpstr>
      <vt:lpstr>焊接检验</vt:lpstr>
      <vt:lpstr>焊接检验</vt:lpstr>
      <vt:lpstr>焊接检验</vt:lpstr>
      <vt:lpstr>焊接检验</vt:lpstr>
      <vt:lpstr>焊接检验</vt:lpstr>
      <vt:lpstr>焊接检验</vt:lpstr>
      <vt:lpstr>焊接检验</vt:lpstr>
      <vt:lpstr>PowerPoint 演示文稿</vt:lpstr>
      <vt:lpstr>毛坯选择的一般原则</vt:lpstr>
      <vt:lpstr>PowerPoint 演示文稿</vt:lpstr>
      <vt:lpstr>毛坯选择原则</vt:lpstr>
      <vt:lpstr>毛坯选择的一般原则</vt:lpstr>
      <vt:lpstr>毛坯选择的一般原则</vt:lpstr>
      <vt:lpstr>毛坯选择的一般原则</vt:lpstr>
      <vt:lpstr>二 毛坯的加工方法比较</vt:lpstr>
      <vt:lpstr>毛坯的加工方法比较</vt:lpstr>
      <vt:lpstr>毛坯的加工方法比较</vt:lpstr>
      <vt:lpstr>PowerPoint 演示文稿</vt:lpstr>
      <vt:lpstr>PowerPoint 演示文稿</vt:lpstr>
      <vt:lpstr>三 零件的结构分析及毛坯选择</vt:lpstr>
      <vt:lpstr>零件的结构分析及毛坯选择</vt:lpstr>
      <vt:lpstr>零件的结构分析及毛坯选择</vt:lpstr>
      <vt:lpstr>零件的结构分析及毛坯选择</vt:lpstr>
      <vt:lpstr>零件的结构分析及毛坯选择</vt:lpstr>
      <vt:lpstr>零件的结构分析及毛坯选择</vt:lpstr>
      <vt:lpstr>PowerPoint 演示文稿</vt:lpstr>
      <vt:lpstr>PowerPoint 演示文稿</vt:lpstr>
    </vt:vector>
  </TitlesOfParts>
  <Company>cws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机械制造基础</dc:title>
  <dc:creator>cdd</dc:creator>
  <cp:lastModifiedBy>ShuWen</cp:lastModifiedBy>
  <cp:revision>957</cp:revision>
  <dcterms:created xsi:type="dcterms:W3CDTF">2003-11-04T05:35:54Z</dcterms:created>
  <dcterms:modified xsi:type="dcterms:W3CDTF">2019-11-12T14:52:37Z</dcterms:modified>
</cp:coreProperties>
</file>